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5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6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7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8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9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0.xml" ContentType="application/vnd.openxmlformats-officedocument.them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11.xml" ContentType="application/vnd.openxmlformats-officedocument.them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12.xml" ContentType="application/vnd.openxmlformats-officedocument.them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theme/theme13.xml" ContentType="application/vnd.openxmlformats-officedocument.them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1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theme/theme15.xml" ContentType="application/vnd.openxmlformats-officedocument.them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16.xml" ContentType="application/vnd.openxmlformats-officedocument.theme+xml"/>
  <Override PartName="/ppt/theme/theme17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  <p:sldMasterId id="2147483713" r:id="rId3"/>
    <p:sldMasterId id="2147483736" r:id="rId4"/>
    <p:sldMasterId id="2147483759" r:id="rId5"/>
    <p:sldMasterId id="2147483796" r:id="rId6"/>
    <p:sldMasterId id="2147483841" r:id="rId7"/>
    <p:sldMasterId id="2147483866" r:id="rId8"/>
    <p:sldMasterId id="2147483891" r:id="rId9"/>
    <p:sldMasterId id="2147483916" r:id="rId10"/>
    <p:sldMasterId id="2147483941" r:id="rId11"/>
    <p:sldMasterId id="2147483966" r:id="rId12"/>
    <p:sldMasterId id="2147483991" r:id="rId13"/>
    <p:sldMasterId id="2147484015" r:id="rId14"/>
    <p:sldMasterId id="2147484040" r:id="rId15"/>
  </p:sldMasterIdLst>
  <p:notesMasterIdLst>
    <p:notesMasterId r:id="rId34"/>
  </p:notesMasterIdLst>
  <p:handoutMasterIdLst>
    <p:handoutMasterId r:id="rId35"/>
  </p:handoutMasterIdLst>
  <p:sldIdLst>
    <p:sldId id="502" r:id="rId16"/>
    <p:sldId id="464" r:id="rId17"/>
    <p:sldId id="510" r:id="rId18"/>
    <p:sldId id="511" r:id="rId19"/>
    <p:sldId id="465" r:id="rId20"/>
    <p:sldId id="512" r:id="rId21"/>
    <p:sldId id="518" r:id="rId22"/>
    <p:sldId id="517" r:id="rId23"/>
    <p:sldId id="514" r:id="rId24"/>
    <p:sldId id="513" r:id="rId25"/>
    <p:sldId id="466" r:id="rId26"/>
    <p:sldId id="515" r:id="rId27"/>
    <p:sldId id="482" r:id="rId28"/>
    <p:sldId id="483" r:id="rId29"/>
    <p:sldId id="485" r:id="rId30"/>
    <p:sldId id="488" r:id="rId31"/>
    <p:sldId id="490" r:id="rId32"/>
    <p:sldId id="516" r:id="rId33"/>
  </p:sldIdLst>
  <p:sldSz cx="9144000" cy="6858000" type="screen4x3"/>
  <p:notesSz cx="6934200" cy="92329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0A"/>
    <a:srgbClr val="00759B"/>
    <a:srgbClr val="53565A"/>
    <a:srgbClr val="FF850D"/>
    <a:srgbClr val="A7A8AA"/>
    <a:srgbClr val="FF9900"/>
    <a:srgbClr val="E46C0A"/>
    <a:srgbClr val="007573"/>
    <a:srgbClr val="1F497D"/>
    <a:srgbClr val="D0E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69" autoAdjust="0"/>
    <p:restoredTop sz="97924" autoAdjust="0"/>
  </p:normalViewPr>
  <p:slideViewPr>
    <p:cSldViewPr>
      <p:cViewPr>
        <p:scale>
          <a:sx n="90" d="100"/>
          <a:sy n="90" d="100"/>
        </p:scale>
        <p:origin x="-2538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1968" y="-90"/>
      </p:cViewPr>
      <p:guideLst>
        <p:guide orient="horz" pos="2908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ableStyles" Target="tableStyles.xml"/><Relationship Id="rId21" Type="http://schemas.openxmlformats.org/officeDocument/2006/relationships/slide" Target="slides/slide6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Subscription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cat>
            <c:strRef>
              <c:f>Sheet1!$A$2:$A$7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 (est.)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1767</c:v>
                </c:pt>
                <c:pt idx="1">
                  <c:v>1834</c:v>
                </c:pt>
                <c:pt idx="2">
                  <c:v>1903</c:v>
                </c:pt>
                <c:pt idx="3">
                  <c:v>1975</c:v>
                </c:pt>
                <c:pt idx="4">
                  <c:v>2008</c:v>
                </c:pt>
                <c:pt idx="5">
                  <c:v>2041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Hybrid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 (est.)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</c:v>
                </c:pt>
                <c:pt idx="1">
                  <c:v>9</c:v>
                </c:pt>
                <c:pt idx="2">
                  <c:v>15</c:v>
                </c:pt>
                <c:pt idx="3">
                  <c:v>18</c:v>
                </c:pt>
                <c:pt idx="4">
                  <c:v>18</c:v>
                </c:pt>
                <c:pt idx="5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Open access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Sheet1!$A$2:$A$7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 (est.)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116</c:v>
                </c:pt>
                <c:pt idx="1">
                  <c:v>141</c:v>
                </c:pt>
                <c:pt idx="2">
                  <c:v>168</c:v>
                </c:pt>
                <c:pt idx="3">
                  <c:v>210</c:v>
                </c:pt>
                <c:pt idx="4">
                  <c:v>238</c:v>
                </c:pt>
                <c:pt idx="5">
                  <c:v>262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3650560"/>
        <c:axId val="35501120"/>
      </c:areaChart>
      <c:catAx>
        <c:axId val="1636505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Year</a:t>
                </a:r>
                <a:endParaRPr lang="en-US" sz="12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it-IT"/>
          </a:p>
        </c:txPr>
        <c:crossAx val="35501120"/>
        <c:crosses val="autoZero"/>
        <c:auto val="1"/>
        <c:lblAlgn val="ctr"/>
        <c:lblOffset val="100"/>
        <c:noMultiLvlLbl val="0"/>
      </c:catAx>
      <c:valAx>
        <c:axId val="35501120"/>
        <c:scaling>
          <c:orientation val="minMax"/>
          <c:min val="5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en-US" sz="1100" dirty="0" smtClean="0"/>
                  <a:t>No.</a:t>
                </a:r>
                <a:r>
                  <a:rPr lang="en-US" sz="1100" baseline="0" dirty="0" smtClean="0"/>
                  <a:t> of a</a:t>
                </a:r>
                <a:r>
                  <a:rPr lang="en-US" sz="1100" dirty="0" smtClean="0"/>
                  <a:t>rticles (Thousands)</a:t>
                </a:r>
                <a:r>
                  <a:rPr lang="en-US" sz="1100" baseline="0" dirty="0" smtClean="0"/>
                  <a:t> </a:t>
                </a:r>
                <a:endParaRPr lang="en-US" sz="11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it-IT"/>
          </a:p>
        </c:txPr>
        <c:crossAx val="163650560"/>
        <c:crosses val="autoZero"/>
        <c:crossBetween val="midCat"/>
        <c:majorUnit val="250"/>
      </c:valAx>
    </c:plotArea>
    <c:legend>
      <c:legendPos val="r"/>
      <c:layout/>
      <c:overlay val="0"/>
      <c:txPr>
        <a:bodyPr/>
        <a:lstStyle/>
        <a:p>
          <a:pPr>
            <a:defRPr sz="1100" b="1"/>
          </a:pPr>
          <a:endParaRPr lang="it-IT"/>
        </a:p>
      </c:txPr>
    </c:legend>
    <c:plotVisOnly val="1"/>
    <c:dispBlanksAs val="zero"/>
    <c:showDLblsOverMax val="0"/>
  </c:chart>
  <c:spPr>
    <a:ln w="19050">
      <a:solidFill>
        <a:schemeClr val="tx1"/>
      </a:solidFill>
    </a:ln>
  </c:spPr>
  <c:txPr>
    <a:bodyPr/>
    <a:lstStyle/>
    <a:p>
      <a:pPr>
        <a:defRPr sz="1800"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442700131233596"/>
          <c:y val="2.8116843700136378E-2"/>
          <c:w val="0.42556266404199478"/>
          <c:h val="0.910609771217046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7375E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Want community to access my research without restriction</c:v>
                </c:pt>
                <c:pt idx="1">
                  <c:v>Want to increase readership of article</c:v>
                </c:pt>
                <c:pt idx="2">
                  <c:v>Less time between submission and publication than for subscription journals</c:v>
                </c:pt>
                <c:pt idx="3">
                  <c:v>Have published in open access journals before and had a good experience</c:v>
                </c:pt>
                <c:pt idx="4">
                  <c:v>Other researchers in my specialty publish in open access journals</c:v>
                </c:pt>
                <c:pt idx="5">
                  <c:v>Funding body mandate</c:v>
                </c:pt>
                <c:pt idx="6">
                  <c:v>Institutional mandate</c:v>
                </c:pt>
                <c:pt idx="7">
                  <c:v>Other reason (please specify)</c:v>
                </c:pt>
                <c:pt idx="8">
                  <c:v>No reason/ prefer not to say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0.67</c:v>
                </c:pt>
                <c:pt idx="1">
                  <c:v>0.66</c:v>
                </c:pt>
                <c:pt idx="2">
                  <c:v>0.37</c:v>
                </c:pt>
                <c:pt idx="3">
                  <c:v>0.36</c:v>
                </c:pt>
                <c:pt idx="4">
                  <c:v>0.25</c:v>
                </c:pt>
                <c:pt idx="5">
                  <c:v>0.1</c:v>
                </c:pt>
                <c:pt idx="6">
                  <c:v>0.05</c:v>
                </c:pt>
                <c:pt idx="7">
                  <c:v>0.05</c:v>
                </c:pt>
                <c:pt idx="8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4056576"/>
        <c:axId val="170182912"/>
      </c:barChart>
      <c:catAx>
        <c:axId val="164056576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70182912"/>
        <c:crosses val="autoZero"/>
        <c:auto val="1"/>
        <c:lblAlgn val="ctr"/>
        <c:lblOffset val="100"/>
        <c:noMultiLvlLbl val="0"/>
      </c:catAx>
      <c:valAx>
        <c:axId val="17018291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t-IT"/>
          </a:p>
        </c:txPr>
        <c:crossAx val="164056576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Author choice</c:v>
                </c:pt>
              </c:strCache>
            </c:strRef>
          </c:tx>
          <c:spPr>
            <a:solidFill>
              <a:srgbClr val="FF9900"/>
            </a:solidFill>
            <a:ln>
              <a:solidFill>
                <a:srgbClr val="A7A8AA"/>
              </a:solidFill>
            </a:ln>
          </c:spPr>
          <c:dPt>
            <c:idx val="0"/>
            <c:bubble3D val="0"/>
            <c:spPr>
              <a:solidFill>
                <a:srgbClr val="00759B"/>
              </a:solidFill>
              <a:ln>
                <a:solidFill>
                  <a:srgbClr val="A7A8AA"/>
                </a:solidFill>
              </a:ln>
            </c:spPr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rgbClr val="A7A8AA"/>
                </a:solidFill>
              </a:ln>
            </c:spPr>
          </c:dPt>
          <c:dLbls>
            <c:dLbl>
              <c:idx val="1"/>
              <c:layout>
                <c:manualLayout>
                  <c:x val="0.12224249211834105"/>
                  <c:y val="-0.207140278321089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it-IT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CC BY</c:v>
                </c:pt>
                <c:pt idx="1">
                  <c:v>CC BY NC ND</c:v>
                </c:pt>
                <c:pt idx="2">
                  <c:v>CC BY NC SA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356</c:v>
                </c:pt>
                <c:pt idx="1">
                  <c:v>522</c:v>
                </c:pt>
                <c:pt idx="2">
                  <c:v>187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it-IT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E6550C-CFC9-411C-A69A-16068377D859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6CAA755-589F-461A-817B-B14870757DF4}">
      <dgm:prSet phldrT="[Text]" custT="1"/>
      <dgm:spPr/>
      <dgm:t>
        <a:bodyPr/>
        <a:lstStyle/>
        <a:p>
          <a:r>
            <a:rPr lang="en-U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Pre-submission</a:t>
          </a:r>
          <a:r>
            <a:rPr lang="en-US" sz="2200" b="1" dirty="0" smtClean="0"/>
            <a:t> </a:t>
          </a:r>
          <a:r>
            <a:rPr lang="en-US" sz="1100" b="1" dirty="0" smtClean="0">
              <a:latin typeface="Arial" panose="020B0604020202020204" pitchFamily="34" charset="0"/>
              <a:cs typeface="Arial" panose="020B0604020202020204" pitchFamily="34" charset="0"/>
            </a:rPr>
            <a:t>( pre-print)</a:t>
          </a:r>
          <a:endParaRPr lang="en-US" sz="11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1455CB-F77B-4BAB-B240-22130E0CDEDE}" type="parTrans" cxnId="{F580ADF9-E5C0-4632-A6C1-A9B2513AD65A}">
      <dgm:prSet/>
      <dgm:spPr/>
      <dgm:t>
        <a:bodyPr/>
        <a:lstStyle/>
        <a:p>
          <a:endParaRPr lang="en-US"/>
        </a:p>
      </dgm:t>
    </dgm:pt>
    <dgm:pt modelId="{CB9E3140-8503-454F-BD47-BAE969AAF69B}" type="sibTrans" cxnId="{F580ADF9-E5C0-4632-A6C1-A9B2513AD65A}">
      <dgm:prSet/>
      <dgm:spPr/>
      <dgm:t>
        <a:bodyPr/>
        <a:lstStyle/>
        <a:p>
          <a:endParaRPr lang="en-US"/>
        </a:p>
      </dgm:t>
    </dgm:pt>
    <dgm:pt modelId="{E8080568-32CD-4F64-ABA3-1284A933855A}">
      <dgm:prSet phldrT="[Text]" custT="1"/>
      <dgm:spPr/>
      <dgm:t>
        <a:bodyPr/>
        <a:lstStyle/>
        <a:p>
          <a:pPr marL="119063" indent="-119063"/>
          <a:r>
            <a:rPr lang="en-US" sz="2000" dirty="0" smtClean="0"/>
            <a:t> </a:t>
          </a:r>
          <a:r>
            <a:rPr lang="en-US" sz="1400" dirty="0" smtClean="0"/>
            <a:t>-</a:t>
          </a:r>
          <a:r>
            <a:rPr lang="en-US" sz="2000" dirty="0" smtClean="0"/>
            <a:t> </a:t>
          </a:r>
          <a:r>
            <a:rPr lang="en-US" sz="1400" dirty="0" smtClean="0"/>
            <a:t>Post to a preprint server anytime, anywhere</a:t>
          </a:r>
          <a:endParaRPr lang="en-US" sz="1400" dirty="0"/>
        </a:p>
      </dgm:t>
    </dgm:pt>
    <dgm:pt modelId="{5A5EB3FA-D271-49D2-867B-5059448DB947}" type="parTrans" cxnId="{635882D5-D7AF-4E97-B700-01AE46BD479D}">
      <dgm:prSet/>
      <dgm:spPr/>
      <dgm:t>
        <a:bodyPr/>
        <a:lstStyle/>
        <a:p>
          <a:endParaRPr lang="en-US"/>
        </a:p>
      </dgm:t>
    </dgm:pt>
    <dgm:pt modelId="{A5FEADE6-7406-4A6C-B8EA-33904C5D26DE}" type="sibTrans" cxnId="{635882D5-D7AF-4E97-B700-01AE46BD479D}">
      <dgm:prSet/>
      <dgm:spPr/>
      <dgm:t>
        <a:bodyPr/>
        <a:lstStyle/>
        <a:p>
          <a:endParaRPr lang="en-US"/>
        </a:p>
      </dgm:t>
    </dgm:pt>
    <dgm:pt modelId="{AB28B2E6-80DE-4387-A202-EFD13E0F3FBD}">
      <dgm:prSet phldrT="[Text]" custT="1"/>
      <dgm:spPr/>
      <dgm:t>
        <a:bodyPr/>
        <a:lstStyle/>
        <a:p>
          <a:r>
            <a:rPr lang="en-U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Post-acceptance </a:t>
          </a:r>
          <a:r>
            <a:rPr lang="en-US" sz="1050" b="1" dirty="0" smtClean="0">
              <a:latin typeface="Arial" panose="020B0604020202020204" pitchFamily="34" charset="0"/>
              <a:cs typeface="Arial" panose="020B0604020202020204" pitchFamily="34" charset="0"/>
            </a:rPr>
            <a:t>( accepted manuscript)</a:t>
          </a:r>
          <a:endParaRPr lang="en-US" sz="105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D071AD-DE5A-49F5-9328-463983F1B910}" type="parTrans" cxnId="{B8046CD0-C913-4EA3-B104-4726F68DBA35}">
      <dgm:prSet/>
      <dgm:spPr/>
      <dgm:t>
        <a:bodyPr/>
        <a:lstStyle/>
        <a:p>
          <a:endParaRPr lang="en-US"/>
        </a:p>
      </dgm:t>
    </dgm:pt>
    <dgm:pt modelId="{2A0F6997-EEE5-4479-827D-6468DFD30797}" type="sibTrans" cxnId="{B8046CD0-C913-4EA3-B104-4726F68DBA35}">
      <dgm:prSet/>
      <dgm:spPr/>
      <dgm:t>
        <a:bodyPr/>
        <a:lstStyle/>
        <a:p>
          <a:endParaRPr lang="en-US"/>
        </a:p>
      </dgm:t>
    </dgm:pt>
    <dgm:pt modelId="{ECDF48E0-8977-4BFC-B900-84BED8578D74}">
      <dgm:prSet phldrT="[Text]" custT="1"/>
      <dgm:spPr/>
      <dgm:t>
        <a:bodyPr/>
        <a:lstStyle/>
        <a:p>
          <a:r>
            <a:rPr lang="en-US" sz="1400" dirty="0" smtClean="0"/>
            <a:t>- Post a copy to a personal website or blog</a:t>
          </a:r>
        </a:p>
        <a:p>
          <a:r>
            <a:rPr lang="en-US" sz="1400" dirty="0" smtClean="0"/>
            <a:t>- Post to an institutional repository for immediate internal use</a:t>
          </a:r>
        </a:p>
        <a:p>
          <a:r>
            <a:rPr lang="en-US" sz="1400" dirty="0" smtClean="0"/>
            <a:t>- Share copies directly with colleagues for their personal use  </a:t>
          </a:r>
          <a:endParaRPr lang="en-US" sz="1400" dirty="0"/>
        </a:p>
      </dgm:t>
    </dgm:pt>
    <dgm:pt modelId="{091F640C-0DAE-452F-B02F-790DE6B39185}" type="parTrans" cxnId="{847206D7-2076-402B-B5F4-15DDCC333AEA}">
      <dgm:prSet/>
      <dgm:spPr/>
      <dgm:t>
        <a:bodyPr/>
        <a:lstStyle/>
        <a:p>
          <a:endParaRPr lang="en-US"/>
        </a:p>
      </dgm:t>
    </dgm:pt>
    <dgm:pt modelId="{6AD321AA-9FEC-4548-B125-C17B1B594FC0}" type="sibTrans" cxnId="{847206D7-2076-402B-B5F4-15DDCC333AEA}">
      <dgm:prSet/>
      <dgm:spPr/>
      <dgm:t>
        <a:bodyPr/>
        <a:lstStyle/>
        <a:p>
          <a:endParaRPr lang="en-US"/>
        </a:p>
      </dgm:t>
    </dgm:pt>
    <dgm:pt modelId="{3516FF3C-88AE-4A55-9E08-FC56C7605AFE}">
      <dgm:prSet phldrT="[Text]" custT="1"/>
      <dgm:spPr/>
      <dgm:t>
        <a:bodyPr/>
        <a:lstStyle/>
        <a:p>
          <a:r>
            <a:rPr lang="en-US" sz="1800" b="1" dirty="0" smtClean="0">
              <a:latin typeface="Arial" panose="020B0604020202020204" pitchFamily="34" charset="0"/>
              <a:cs typeface="Arial" panose="020B0604020202020204" pitchFamily="34" charset="0"/>
            </a:rPr>
            <a:t>Publication  </a:t>
          </a:r>
          <a:r>
            <a:rPr lang="en-US" sz="1100" b="1" dirty="0" smtClean="0">
              <a:latin typeface="Arial" panose="020B0604020202020204" pitchFamily="34" charset="0"/>
              <a:cs typeface="Arial" panose="020B0604020202020204" pitchFamily="34" charset="0"/>
            </a:rPr>
            <a:t>( final article)</a:t>
          </a:r>
          <a:endParaRPr lang="en-US" sz="11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A4034C-89E7-4CA4-A9D7-3D064CB0A775}" type="parTrans" cxnId="{8050257C-EB30-4A52-A6A2-C82BC75E4FED}">
      <dgm:prSet/>
      <dgm:spPr/>
      <dgm:t>
        <a:bodyPr/>
        <a:lstStyle/>
        <a:p>
          <a:endParaRPr lang="en-US"/>
        </a:p>
      </dgm:t>
    </dgm:pt>
    <dgm:pt modelId="{412B54A6-AE4D-415C-BB2A-EB89ACBC1E86}" type="sibTrans" cxnId="{8050257C-EB30-4A52-A6A2-C82BC75E4FED}">
      <dgm:prSet/>
      <dgm:spPr/>
      <dgm:t>
        <a:bodyPr/>
        <a:lstStyle/>
        <a:p>
          <a:endParaRPr lang="en-US"/>
        </a:p>
      </dgm:t>
    </dgm:pt>
    <dgm:pt modelId="{628A44F0-FCCD-49F6-B885-E76E32D27D7C}">
      <dgm:prSet phldrT="[Text]" custT="1"/>
      <dgm:spPr/>
      <dgm:t>
        <a:bodyPr/>
        <a:lstStyle/>
        <a:p>
          <a:r>
            <a:rPr lang="en-US" sz="1400" dirty="0" smtClean="0">
              <a:latin typeface="+mn-lt"/>
            </a:rPr>
            <a:t>- If published gold open access, share the final PDF online with your choice of user license. </a:t>
          </a:r>
        </a:p>
        <a:p>
          <a:endParaRPr lang="en-US" sz="1400" dirty="0" smtClean="0">
            <a:latin typeface="+mn-lt"/>
          </a:endParaRPr>
        </a:p>
        <a:p>
          <a:r>
            <a:rPr lang="en-US" sz="1400" dirty="0" smtClean="0">
              <a:latin typeface="+mn-lt"/>
            </a:rPr>
            <a:t>- If published subscription, share copies </a:t>
          </a:r>
          <a:r>
            <a:rPr lang="en-US" sz="1400" dirty="0" smtClean="0"/>
            <a:t>directly with colleagues for their personal use and scholarly sharing</a:t>
          </a:r>
        </a:p>
      </dgm:t>
    </dgm:pt>
    <dgm:pt modelId="{6AC36495-671C-4FBB-AAC0-F3BCF1EB2260}" type="parTrans" cxnId="{05DDD0E5-5D25-4F0B-B7ED-6801F5123F3B}">
      <dgm:prSet/>
      <dgm:spPr/>
      <dgm:t>
        <a:bodyPr/>
        <a:lstStyle/>
        <a:p>
          <a:endParaRPr lang="en-US"/>
        </a:p>
      </dgm:t>
    </dgm:pt>
    <dgm:pt modelId="{CCC3506C-E5CC-47DD-93C5-D008960E0C8E}" type="sibTrans" cxnId="{05DDD0E5-5D25-4F0B-B7ED-6801F5123F3B}">
      <dgm:prSet/>
      <dgm:spPr/>
      <dgm:t>
        <a:bodyPr/>
        <a:lstStyle/>
        <a:p>
          <a:endParaRPr lang="en-US"/>
        </a:p>
      </dgm:t>
    </dgm:pt>
    <dgm:pt modelId="{FD4BCFF5-AC16-40C3-8526-C43FDD0D70A4}">
      <dgm:prSet phldrT="[Text]" custT="1"/>
      <dgm:spPr/>
      <dgm:t>
        <a:bodyPr/>
        <a:lstStyle/>
        <a:p>
          <a:pPr marL="119063" indent="-119063"/>
          <a:r>
            <a:rPr lang="en-US" sz="1400" dirty="0" smtClean="0"/>
            <a:t> </a:t>
          </a:r>
          <a:endParaRPr lang="en-US" sz="1400" dirty="0"/>
        </a:p>
      </dgm:t>
    </dgm:pt>
    <dgm:pt modelId="{B5867F57-CD0C-4E46-949A-E14C63420B62}" type="parTrans" cxnId="{4FA41B99-E262-47AE-B441-D1FC00F9A8A7}">
      <dgm:prSet/>
      <dgm:spPr/>
      <dgm:t>
        <a:bodyPr/>
        <a:lstStyle/>
        <a:p>
          <a:endParaRPr lang="en-US"/>
        </a:p>
      </dgm:t>
    </dgm:pt>
    <dgm:pt modelId="{329C8C13-4361-4F9D-AA53-CC1841380B81}" type="sibTrans" cxnId="{4FA41B99-E262-47AE-B441-D1FC00F9A8A7}">
      <dgm:prSet/>
      <dgm:spPr/>
      <dgm:t>
        <a:bodyPr/>
        <a:lstStyle/>
        <a:p>
          <a:endParaRPr lang="en-US"/>
        </a:p>
      </dgm:t>
    </dgm:pt>
    <dgm:pt modelId="{4F5025FA-3142-46AA-AB2B-CF654D2EA299}">
      <dgm:prSet custT="1"/>
      <dgm:spPr/>
      <dgm:t>
        <a:bodyPr/>
        <a:lstStyle/>
        <a:p>
          <a:r>
            <a:rPr lang="en-US" sz="1800" b="1" dirty="0" smtClean="0"/>
            <a:t>Post Embargo </a:t>
          </a:r>
          <a:r>
            <a:rPr lang="en-US" sz="1100" dirty="0" smtClean="0">
              <a:latin typeface="Arial" panose="020B0604020202020204" pitchFamily="34" charset="0"/>
              <a:cs typeface="Arial" panose="020B0604020202020204" pitchFamily="34" charset="0"/>
            </a:rPr>
            <a:t>(author manuscript) 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10A24B-63E2-405C-8F09-B9A06A73FCC5}" type="parTrans" cxnId="{57DCD1DD-F084-414B-8E87-23CBBE40970D}">
      <dgm:prSet/>
      <dgm:spPr/>
      <dgm:t>
        <a:bodyPr/>
        <a:lstStyle/>
        <a:p>
          <a:endParaRPr lang="en-US"/>
        </a:p>
      </dgm:t>
    </dgm:pt>
    <dgm:pt modelId="{FB8F0CFE-8A98-449F-BEB4-A1CB91F564AA}" type="sibTrans" cxnId="{57DCD1DD-F084-414B-8E87-23CBBE40970D}">
      <dgm:prSet/>
      <dgm:spPr/>
      <dgm:t>
        <a:bodyPr/>
        <a:lstStyle/>
        <a:p>
          <a:endParaRPr lang="en-US"/>
        </a:p>
      </dgm:t>
    </dgm:pt>
    <dgm:pt modelId="{FCAF4531-BD23-4C28-9822-AC589047D7BA}">
      <dgm:prSet custT="1"/>
      <dgm:spPr/>
      <dgm:t>
        <a:bodyPr/>
        <a:lstStyle/>
        <a:p>
          <a:r>
            <a:rPr lang="en-US" sz="1400" dirty="0" smtClean="0"/>
            <a:t> -  For institutions with a mandate, public access can be enabled from an institutional repository after embargo typically in the range 12-24 months</a:t>
          </a:r>
        </a:p>
      </dgm:t>
    </dgm:pt>
    <dgm:pt modelId="{86BD1146-CC06-4A5D-ADDF-30D7B0A052AD}" type="parTrans" cxnId="{17CF30BB-A72B-4A6F-BD19-BABF273CC505}">
      <dgm:prSet/>
      <dgm:spPr/>
      <dgm:t>
        <a:bodyPr/>
        <a:lstStyle/>
        <a:p>
          <a:endParaRPr lang="en-US"/>
        </a:p>
      </dgm:t>
    </dgm:pt>
    <dgm:pt modelId="{FC7D34A7-25CA-4EFD-BC3C-419849C45BB6}" type="sibTrans" cxnId="{17CF30BB-A72B-4A6F-BD19-BABF273CC505}">
      <dgm:prSet/>
      <dgm:spPr/>
      <dgm:t>
        <a:bodyPr/>
        <a:lstStyle/>
        <a:p>
          <a:endParaRPr lang="en-US"/>
        </a:p>
      </dgm:t>
    </dgm:pt>
    <dgm:pt modelId="{84FA81D4-19D8-41D7-8C42-9D2E66194985}" type="pres">
      <dgm:prSet presAssocID="{39E6550C-CFC9-411C-A69A-16068377D859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A8200AF0-79B4-4224-AB66-1FD011CEF388}" type="pres">
      <dgm:prSet presAssocID="{26CAA755-589F-461A-817B-B14870757DF4}" presName="parentText1" presStyleLbl="node1" presStyleIdx="0" presStyleCnt="4" custScaleX="83166" custLinFactNeighborX="-6938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459EF8-AA5E-4B96-8585-810FA173B565}" type="pres">
      <dgm:prSet presAssocID="{26CAA755-589F-461A-817B-B14870757DF4}" presName="childText1" presStyleLbl="solidAlignAcc1" presStyleIdx="0" presStyleCnt="4" custScaleX="68359" custScaleY="101816" custLinFactNeighborX="3259" custLinFactNeighborY="-17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D7756-D75F-4236-B76B-6F4E0A49120E}" type="pres">
      <dgm:prSet presAssocID="{AB28B2E6-80DE-4387-A202-EFD13E0F3FBD}" presName="parentText2" presStyleLbl="node1" presStyleIdx="1" presStyleCnt="4" custScaleX="92452" custLinFactNeighborX="-8619" custLinFactNeighborY="108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1C8C18-B5C7-4DDB-AA36-4F7A9FB06517}" type="pres">
      <dgm:prSet presAssocID="{AB28B2E6-80DE-4387-A202-EFD13E0F3FBD}" presName="childText2" presStyleLbl="solidAlignAcc1" presStyleIdx="1" presStyleCnt="4" custScaleX="98151" custScaleY="99812" custLinFactNeighborX="-18327" custLinFactNeighborY="-17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1EDEFA-C24F-4C54-8782-B4DE8C41183C}" type="pres">
      <dgm:prSet presAssocID="{3516FF3C-88AE-4A55-9E08-FC56C7605AFE}" presName="parentText3" presStyleLbl="node1" presStyleIdx="2" presStyleCnt="4" custScaleX="98615" custLinFactNeighborX="-10414" custLinFactNeighborY="35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D5C189-7937-4D32-A498-0744A793B5BF}" type="pres">
      <dgm:prSet presAssocID="{3516FF3C-88AE-4A55-9E08-FC56C7605AFE}" presName="childText3" presStyleLbl="solidAlignAcc1" presStyleIdx="2" presStyleCnt="4" custScaleX="95035" custScaleY="114348" custLinFactNeighborX="-21917" custLinFactNeighborY="49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29FB18-4C77-47F8-9DC7-8E0530AC4BA7}" type="pres">
      <dgm:prSet presAssocID="{4F5025FA-3142-46AA-AB2B-CF654D2EA299}" presName="parentText4" presStyleLbl="node1" presStyleIdx="3" presStyleCnt="4" custScaleX="142350" custScaleY="91433" custLinFactNeighborX="-179" custLinFactNeighborY="-48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E5BECC-7467-49F8-A864-617FA550FD09}" type="pres">
      <dgm:prSet presAssocID="{4F5025FA-3142-46AA-AB2B-CF654D2EA299}" presName="childText4" presStyleLbl="solidAlignAcc1" presStyleIdx="3" presStyleCnt="4" custScaleX="96246" custScaleY="85199" custLinFactNeighborX="-26853" custLinFactNeighborY="-121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80ADF9-E5C0-4632-A6C1-A9B2513AD65A}" srcId="{39E6550C-CFC9-411C-A69A-16068377D859}" destId="{26CAA755-589F-461A-817B-B14870757DF4}" srcOrd="0" destOrd="0" parTransId="{6A1455CB-F77B-4BAB-B240-22130E0CDEDE}" sibTransId="{CB9E3140-8503-454F-BD47-BAE969AAF69B}"/>
    <dgm:cxn modelId="{0B355FC0-B26A-4570-A0FD-C069C59F930D}" type="presOf" srcId="{FCAF4531-BD23-4C28-9822-AC589047D7BA}" destId="{67E5BECC-7467-49F8-A864-617FA550FD09}" srcOrd="0" destOrd="0" presId="urn:microsoft.com/office/officeart/2009/3/layout/IncreasingArrowsProcess"/>
    <dgm:cxn modelId="{AA9FDB24-5AB4-4A99-AB40-99567807542A}" type="presOf" srcId="{628A44F0-FCCD-49F6-B885-E76E32D27D7C}" destId="{3ED5C189-7937-4D32-A498-0744A793B5BF}" srcOrd="0" destOrd="0" presId="urn:microsoft.com/office/officeart/2009/3/layout/IncreasingArrowsProcess"/>
    <dgm:cxn modelId="{5CCC6B6C-7E31-45C9-B6B5-25A32B1EB6F9}" type="presOf" srcId="{39E6550C-CFC9-411C-A69A-16068377D859}" destId="{84FA81D4-19D8-41D7-8C42-9D2E66194985}" srcOrd="0" destOrd="0" presId="urn:microsoft.com/office/officeart/2009/3/layout/IncreasingArrowsProcess"/>
    <dgm:cxn modelId="{09E4D4BD-CB25-433C-8AB2-329400BD37DC}" type="presOf" srcId="{26CAA755-589F-461A-817B-B14870757DF4}" destId="{A8200AF0-79B4-4224-AB66-1FD011CEF388}" srcOrd="0" destOrd="0" presId="urn:microsoft.com/office/officeart/2009/3/layout/IncreasingArrowsProcess"/>
    <dgm:cxn modelId="{57DCD1DD-F084-414B-8E87-23CBBE40970D}" srcId="{39E6550C-CFC9-411C-A69A-16068377D859}" destId="{4F5025FA-3142-46AA-AB2B-CF654D2EA299}" srcOrd="3" destOrd="0" parTransId="{C610A24B-63E2-405C-8F09-B9A06A73FCC5}" sibTransId="{FB8F0CFE-8A98-449F-BEB4-A1CB91F564AA}"/>
    <dgm:cxn modelId="{4FA41B99-E262-47AE-B441-D1FC00F9A8A7}" srcId="{26CAA755-589F-461A-817B-B14870757DF4}" destId="{FD4BCFF5-AC16-40C3-8526-C43FDD0D70A4}" srcOrd="1" destOrd="0" parTransId="{B5867F57-CD0C-4E46-949A-E14C63420B62}" sibTransId="{329C8C13-4361-4F9D-AA53-CC1841380B81}"/>
    <dgm:cxn modelId="{17CF30BB-A72B-4A6F-BD19-BABF273CC505}" srcId="{4F5025FA-3142-46AA-AB2B-CF654D2EA299}" destId="{FCAF4531-BD23-4C28-9822-AC589047D7BA}" srcOrd="0" destOrd="0" parTransId="{86BD1146-CC06-4A5D-ADDF-30D7B0A052AD}" sibTransId="{FC7D34A7-25CA-4EFD-BC3C-419849C45BB6}"/>
    <dgm:cxn modelId="{A572C64A-4F5A-43F0-B974-3FDDAD0E9364}" type="presOf" srcId="{E8080568-32CD-4F64-ABA3-1284A933855A}" destId="{E9459EF8-AA5E-4B96-8585-810FA173B565}" srcOrd="0" destOrd="0" presId="urn:microsoft.com/office/officeart/2009/3/layout/IncreasingArrowsProcess"/>
    <dgm:cxn modelId="{1AD981E9-15C4-4635-9071-4B6042B57967}" type="presOf" srcId="{FD4BCFF5-AC16-40C3-8526-C43FDD0D70A4}" destId="{E9459EF8-AA5E-4B96-8585-810FA173B565}" srcOrd="0" destOrd="1" presId="urn:microsoft.com/office/officeart/2009/3/layout/IncreasingArrowsProcess"/>
    <dgm:cxn modelId="{F3E8937B-C0D0-446A-87E7-4BF224AD40D5}" type="presOf" srcId="{3516FF3C-88AE-4A55-9E08-FC56C7605AFE}" destId="{8C1EDEFA-C24F-4C54-8782-B4DE8C41183C}" srcOrd="0" destOrd="0" presId="urn:microsoft.com/office/officeart/2009/3/layout/IncreasingArrowsProcess"/>
    <dgm:cxn modelId="{0F529817-7172-47E7-9CEF-E0958344BD11}" type="presOf" srcId="{ECDF48E0-8977-4BFC-B900-84BED8578D74}" destId="{301C8C18-B5C7-4DDB-AA36-4F7A9FB06517}" srcOrd="0" destOrd="0" presId="urn:microsoft.com/office/officeart/2009/3/layout/IncreasingArrowsProcess"/>
    <dgm:cxn modelId="{847206D7-2076-402B-B5F4-15DDCC333AEA}" srcId="{AB28B2E6-80DE-4387-A202-EFD13E0F3FBD}" destId="{ECDF48E0-8977-4BFC-B900-84BED8578D74}" srcOrd="0" destOrd="0" parTransId="{091F640C-0DAE-452F-B02F-790DE6B39185}" sibTransId="{6AD321AA-9FEC-4548-B125-C17B1B594FC0}"/>
    <dgm:cxn modelId="{635882D5-D7AF-4E97-B700-01AE46BD479D}" srcId="{26CAA755-589F-461A-817B-B14870757DF4}" destId="{E8080568-32CD-4F64-ABA3-1284A933855A}" srcOrd="0" destOrd="0" parTransId="{5A5EB3FA-D271-49D2-867B-5059448DB947}" sibTransId="{A5FEADE6-7406-4A6C-B8EA-33904C5D26DE}"/>
    <dgm:cxn modelId="{8050257C-EB30-4A52-A6A2-C82BC75E4FED}" srcId="{39E6550C-CFC9-411C-A69A-16068377D859}" destId="{3516FF3C-88AE-4A55-9E08-FC56C7605AFE}" srcOrd="2" destOrd="0" parTransId="{F8A4034C-89E7-4CA4-A9D7-3D064CB0A775}" sibTransId="{412B54A6-AE4D-415C-BB2A-EB89ACBC1E86}"/>
    <dgm:cxn modelId="{D3A5F33D-D360-48B6-8B8E-E0030D2D6E7F}" type="presOf" srcId="{AB28B2E6-80DE-4387-A202-EFD13E0F3FBD}" destId="{386D7756-D75F-4236-B76B-6F4E0A49120E}" srcOrd="0" destOrd="0" presId="urn:microsoft.com/office/officeart/2009/3/layout/IncreasingArrowsProcess"/>
    <dgm:cxn modelId="{B8046CD0-C913-4EA3-B104-4726F68DBA35}" srcId="{39E6550C-CFC9-411C-A69A-16068377D859}" destId="{AB28B2E6-80DE-4387-A202-EFD13E0F3FBD}" srcOrd="1" destOrd="0" parTransId="{A9D071AD-DE5A-49F5-9328-463983F1B910}" sibTransId="{2A0F6997-EEE5-4479-827D-6468DFD30797}"/>
    <dgm:cxn modelId="{36B3BAF9-F510-4571-9A42-C0E6C0946CE3}" type="presOf" srcId="{4F5025FA-3142-46AA-AB2B-CF654D2EA299}" destId="{4929FB18-4C77-47F8-9DC7-8E0530AC4BA7}" srcOrd="0" destOrd="0" presId="urn:microsoft.com/office/officeart/2009/3/layout/IncreasingArrowsProcess"/>
    <dgm:cxn modelId="{05DDD0E5-5D25-4F0B-B7ED-6801F5123F3B}" srcId="{3516FF3C-88AE-4A55-9E08-FC56C7605AFE}" destId="{628A44F0-FCCD-49F6-B885-E76E32D27D7C}" srcOrd="0" destOrd="0" parTransId="{6AC36495-671C-4FBB-AAC0-F3BCF1EB2260}" sibTransId="{CCC3506C-E5CC-47DD-93C5-D008960E0C8E}"/>
    <dgm:cxn modelId="{ABE8976C-34FB-478C-930B-951F741F7C61}" type="presParOf" srcId="{84FA81D4-19D8-41D7-8C42-9D2E66194985}" destId="{A8200AF0-79B4-4224-AB66-1FD011CEF388}" srcOrd="0" destOrd="0" presId="urn:microsoft.com/office/officeart/2009/3/layout/IncreasingArrowsProcess"/>
    <dgm:cxn modelId="{D62B6F02-0555-4DC4-B0DA-9AF598825D1E}" type="presParOf" srcId="{84FA81D4-19D8-41D7-8C42-9D2E66194985}" destId="{E9459EF8-AA5E-4B96-8585-810FA173B565}" srcOrd="1" destOrd="0" presId="urn:microsoft.com/office/officeart/2009/3/layout/IncreasingArrowsProcess"/>
    <dgm:cxn modelId="{8E425D07-986E-4066-8733-00704C74DBB8}" type="presParOf" srcId="{84FA81D4-19D8-41D7-8C42-9D2E66194985}" destId="{386D7756-D75F-4236-B76B-6F4E0A49120E}" srcOrd="2" destOrd="0" presId="urn:microsoft.com/office/officeart/2009/3/layout/IncreasingArrowsProcess"/>
    <dgm:cxn modelId="{840CCD95-1BD8-4472-BB4E-8CCB83A35AA9}" type="presParOf" srcId="{84FA81D4-19D8-41D7-8C42-9D2E66194985}" destId="{301C8C18-B5C7-4DDB-AA36-4F7A9FB06517}" srcOrd="3" destOrd="0" presId="urn:microsoft.com/office/officeart/2009/3/layout/IncreasingArrowsProcess"/>
    <dgm:cxn modelId="{27BDCD18-614A-4829-8AB2-01C51ACF15CD}" type="presParOf" srcId="{84FA81D4-19D8-41D7-8C42-9D2E66194985}" destId="{8C1EDEFA-C24F-4C54-8782-B4DE8C41183C}" srcOrd="4" destOrd="0" presId="urn:microsoft.com/office/officeart/2009/3/layout/IncreasingArrowsProcess"/>
    <dgm:cxn modelId="{69A5D50A-BFB8-4689-B40C-ED40192D498F}" type="presParOf" srcId="{84FA81D4-19D8-41D7-8C42-9D2E66194985}" destId="{3ED5C189-7937-4D32-A498-0744A793B5BF}" srcOrd="5" destOrd="0" presId="urn:microsoft.com/office/officeart/2009/3/layout/IncreasingArrowsProcess"/>
    <dgm:cxn modelId="{8DD317BF-28F9-4431-9C6F-D410E64E3715}" type="presParOf" srcId="{84FA81D4-19D8-41D7-8C42-9D2E66194985}" destId="{4929FB18-4C77-47F8-9DC7-8E0530AC4BA7}" srcOrd="6" destOrd="0" presId="urn:microsoft.com/office/officeart/2009/3/layout/IncreasingArrowsProcess"/>
    <dgm:cxn modelId="{1BDBF27D-D2AF-469A-9932-32EEFDCC9EC1}" type="presParOf" srcId="{84FA81D4-19D8-41D7-8C42-9D2E66194985}" destId="{67E5BECC-7467-49F8-A864-617FA550FD09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00AF0-79B4-4224-AB66-1FD011CEF388}">
      <dsp:nvSpPr>
        <dsp:cNvPr id="0" name=""/>
        <dsp:cNvSpPr/>
      </dsp:nvSpPr>
      <dsp:spPr>
        <a:xfrm>
          <a:off x="0" y="461019"/>
          <a:ext cx="7271325" cy="1272870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206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Pre-submission</a:t>
          </a:r>
          <a:r>
            <a:rPr lang="en-US" sz="2200" b="1" kern="1200" dirty="0" smtClean="0"/>
            <a:t> </a:t>
          </a:r>
          <a:r>
            <a:rPr lang="en-US" sz="11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( pre-print)</a:t>
          </a:r>
          <a:endParaRPr lang="en-US" sz="11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779237"/>
        <a:ext cx="6953108" cy="636435"/>
      </dsp:txXfrm>
    </dsp:sp>
    <dsp:sp modelId="{E9459EF8-AA5E-4B96-8585-810FA173B565}">
      <dsp:nvSpPr>
        <dsp:cNvPr id="0" name=""/>
        <dsp:cNvSpPr/>
      </dsp:nvSpPr>
      <dsp:spPr>
        <a:xfrm>
          <a:off x="17772" y="1381988"/>
          <a:ext cx="1377635" cy="23971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119063" lvl="0" indent="-119063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</a:t>
          </a:r>
          <a:r>
            <a:rPr lang="en-US" sz="1400" kern="1200" dirty="0" smtClean="0"/>
            <a:t>-</a:t>
          </a:r>
          <a:r>
            <a:rPr lang="en-US" sz="2000" kern="1200" dirty="0" smtClean="0"/>
            <a:t> </a:t>
          </a:r>
          <a:r>
            <a:rPr lang="en-US" sz="1400" kern="1200" dirty="0" smtClean="0"/>
            <a:t>Post to a preprint server anytime, anywhere</a:t>
          </a:r>
          <a:endParaRPr lang="en-US" sz="1400" kern="1200" dirty="0"/>
        </a:p>
        <a:p>
          <a:pPr marL="119063" lvl="0" indent="-119063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 </a:t>
          </a:r>
          <a:endParaRPr lang="en-US" sz="1400" kern="1200" dirty="0"/>
        </a:p>
      </dsp:txBody>
      <dsp:txXfrm>
        <a:off x="17772" y="1381988"/>
        <a:ext cx="1377635" cy="2397183"/>
      </dsp:txXfrm>
    </dsp:sp>
    <dsp:sp modelId="{386D7756-D75F-4236-B76B-6F4E0A49120E}">
      <dsp:nvSpPr>
        <dsp:cNvPr id="0" name=""/>
        <dsp:cNvSpPr/>
      </dsp:nvSpPr>
      <dsp:spPr>
        <a:xfrm>
          <a:off x="1322594" y="898931"/>
          <a:ext cx="6220033" cy="1272870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206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Post-acceptance </a:t>
          </a:r>
          <a:r>
            <a:rPr lang="en-US" sz="105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( accepted manuscript)</a:t>
          </a:r>
          <a:endParaRPr lang="en-US" sz="105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22594" y="1217149"/>
        <a:ext cx="5901816" cy="636435"/>
      </dsp:txXfrm>
    </dsp:sp>
    <dsp:sp modelId="{301C8C18-B5C7-4DDB-AA36-4F7A9FB06517}">
      <dsp:nvSpPr>
        <dsp:cNvPr id="0" name=""/>
        <dsp:cNvSpPr/>
      </dsp:nvSpPr>
      <dsp:spPr>
        <a:xfrm>
          <a:off x="1297847" y="1830302"/>
          <a:ext cx="1978032" cy="22901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Post a copy to a personal website or blog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Post to an institutional repository for immediate internal use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Share copies directly with colleagues for their personal use  </a:t>
          </a:r>
          <a:endParaRPr lang="en-US" sz="1400" kern="1200" dirty="0"/>
        </a:p>
      </dsp:txBody>
      <dsp:txXfrm>
        <a:off x="1297847" y="1830302"/>
        <a:ext cx="1978032" cy="2290102"/>
      </dsp:txXfrm>
    </dsp:sp>
    <dsp:sp modelId="{8C1EDEFA-C24F-4C54-8782-B4DE8C41183C}">
      <dsp:nvSpPr>
        <dsp:cNvPr id="0" name=""/>
        <dsp:cNvSpPr/>
      </dsp:nvSpPr>
      <dsp:spPr>
        <a:xfrm>
          <a:off x="3205723" y="1313817"/>
          <a:ext cx="4647287" cy="1272870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206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Publication  </a:t>
          </a:r>
          <a:r>
            <a:rPr lang="en-US" sz="11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( final article)</a:t>
          </a:r>
          <a:endParaRPr lang="en-US" sz="11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05723" y="1632035"/>
        <a:ext cx="4329070" cy="636435"/>
      </dsp:txXfrm>
    </dsp:sp>
    <dsp:sp modelId="{3ED5C189-7937-4D32-A498-0744A793B5BF}">
      <dsp:nvSpPr>
        <dsp:cNvPr id="0" name=""/>
        <dsp:cNvSpPr/>
      </dsp:nvSpPr>
      <dsp:spPr>
        <a:xfrm>
          <a:off x="3272191" y="2241550"/>
          <a:ext cx="1915235" cy="26411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+mn-lt"/>
            </a:rPr>
            <a:t>- If published gold open access, share the final PDF online with your choice of user license.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+mn-lt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+mn-lt"/>
            </a:rPr>
            <a:t>- If published subscription, share copies </a:t>
          </a:r>
          <a:r>
            <a:rPr lang="en-US" sz="1400" kern="1200" dirty="0" smtClean="0"/>
            <a:t>directly with colleagues for their personal use and scholarly sharing</a:t>
          </a:r>
        </a:p>
      </dsp:txBody>
      <dsp:txXfrm>
        <a:off x="3272191" y="2241550"/>
        <a:ext cx="1915235" cy="2641161"/>
      </dsp:txXfrm>
    </dsp:sp>
    <dsp:sp modelId="{4929FB18-4C77-47F8-9DC7-8E0530AC4BA7}">
      <dsp:nvSpPr>
        <dsp:cNvPr id="0" name=""/>
        <dsp:cNvSpPr/>
      </dsp:nvSpPr>
      <dsp:spPr>
        <a:xfrm>
          <a:off x="5103176" y="1781814"/>
          <a:ext cx="3839550" cy="1163823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0206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Post Embargo </a:t>
          </a:r>
          <a:r>
            <a:rPr lang="en-US" sz="1100" kern="1200" dirty="0" smtClean="0">
              <a:latin typeface="Arial" panose="020B0604020202020204" pitchFamily="34" charset="0"/>
              <a:cs typeface="Arial" panose="020B0604020202020204" pitchFamily="34" charset="0"/>
            </a:rPr>
            <a:t>(author manuscript) 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03176" y="2072770"/>
        <a:ext cx="3548594" cy="581911"/>
      </dsp:txXfrm>
    </dsp:sp>
    <dsp:sp modelId="{67E5BECC-7467-49F8-A864-617FA550FD09}">
      <dsp:nvSpPr>
        <dsp:cNvPr id="0" name=""/>
        <dsp:cNvSpPr/>
      </dsp:nvSpPr>
      <dsp:spPr>
        <a:xfrm>
          <a:off x="5171223" y="2605697"/>
          <a:ext cx="1957312" cy="19909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 -  For institutions with a mandate, public access can be enabled from an institutional repository after embargo typically in the range 12-24 months</a:t>
          </a:r>
        </a:p>
      </dsp:txBody>
      <dsp:txXfrm>
        <a:off x="5171223" y="2605697"/>
        <a:ext cx="1957312" cy="1990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defTabSz="923925">
              <a:defRPr sz="1200"/>
            </a:lvl1pPr>
          </a:lstStyle>
          <a:p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/>
            </a:lvl1pPr>
          </a:lstStyle>
          <a:p>
            <a:endParaRPr lang="en-GB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09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defTabSz="923925">
              <a:defRPr sz="1200"/>
            </a:lvl1pPr>
          </a:lstStyle>
          <a:p>
            <a:endParaRPr lang="en-GB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709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/>
            </a:lvl1pPr>
          </a:lstStyle>
          <a:p>
            <a:fld id="{3795769E-0478-474B-8E88-7B723EE7203F}" type="slidenum">
              <a:rPr lang="en-GB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32371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defTabSz="923925">
              <a:defRPr sz="1200"/>
            </a:lvl1pPr>
          </a:lstStyle>
          <a:p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/>
            </a:lvl1pPr>
          </a:lstStyle>
          <a:p>
            <a:endParaRPr lang="en-GB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86263"/>
            <a:ext cx="508635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09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defTabSz="923925">
              <a:defRPr sz="1200"/>
            </a:lvl1pPr>
          </a:lstStyle>
          <a:p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709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/>
            </a:lvl1pPr>
          </a:lstStyle>
          <a:p>
            <a:fld id="{39C9B9D7-F16E-4513-AA27-7A806DA91170}" type="slidenum">
              <a:rPr lang="en-GB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27763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923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ln>
            <a:miter lim="800000"/>
            <a:headEnd/>
            <a:tailEnd/>
          </a:ln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So what does publishing in either an Elsevier OA journal or via our open access article option mean for authors. </a:t>
            </a:r>
          </a:p>
          <a:p>
            <a:pPr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There are key changes for the publishing process.</a:t>
            </a:r>
          </a:p>
          <a:p>
            <a:pPr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These are mainly after acceptance where </a:t>
            </a:r>
          </a:p>
          <a:p>
            <a:pPr marL="285720" indent="-285720">
              <a:buFont typeface="Arial" pitchFamily="34" charset="0"/>
              <a:buChar char="•"/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Authors can choose the creative commons license </a:t>
            </a:r>
          </a:p>
          <a:p>
            <a:pPr marL="285720" indent="-285720">
              <a:buFont typeface="Arial" pitchFamily="34" charset="0"/>
              <a:buChar char="•"/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They will need to identify themselves as being funded</a:t>
            </a:r>
          </a:p>
          <a:p>
            <a:pPr marL="285720" indent="-285720">
              <a:buFont typeface="Arial" pitchFamily="34" charset="0"/>
              <a:buChar char="•"/>
              <a:defRPr/>
            </a:pPr>
            <a:r>
              <a:rPr lang="en-US" b="0" dirty="0" smtClean="0">
                <a:latin typeface="Arial" charset="0"/>
                <a:cs typeface="Arial" charset="0"/>
              </a:rPr>
              <a:t>In the case of gold open access pay an OA fee.</a:t>
            </a:r>
          </a:p>
          <a:p>
            <a:pPr marL="285720" indent="-285720">
              <a:buFont typeface="Arial" pitchFamily="34" charset="0"/>
              <a:buChar char="•"/>
              <a:defRPr/>
            </a:pPr>
            <a:endParaRPr lang="en-US" b="0" dirty="0" smtClean="0">
              <a:latin typeface="Arial" charset="0"/>
              <a:cs typeface="Arial" charset="0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9B9D7-F16E-4513-AA27-7A806DA91170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13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9B9D7-F16E-4513-AA27-7A806DA91170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13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Elsevier’s posting policy</a:t>
            </a:r>
          </a:p>
          <a:p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853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9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9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9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Master" Target="../slideMasters/slideMaster9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0.xml"/></Relationships>
</file>

<file path=ppt/slideLayouts/_rels/slideLayout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0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0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0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0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0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1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3.xml"/></Relationships>
</file>

<file path=ppt/slideLayouts/_rels/slideLayout2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3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3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3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13.xml"/></Relationships>
</file>

<file path=ppt/slideLayouts/_rels/slideLayout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4.xml"/></Relationships>
</file>

<file path=ppt/slideLayouts/_rels/slideLayout2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4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4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4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4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3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14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5.xml"/></Relationships>
</file>

<file path=ppt/slideLayouts/_rels/slideLayout3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5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5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5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5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5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5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5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27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Master" Target="../slideMasters/slideMaster15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7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14600"/>
            <a:ext cx="7772400" cy="762000"/>
          </a:xfrm>
        </p:spPr>
        <p:txBody>
          <a:bodyPr/>
          <a:lstStyle>
            <a:lvl1pPr algn="ctr">
              <a:defRPr sz="4200"/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130" name="Rectangle 10"/>
          <p:cNvSpPr>
            <a:spLocks noChangeArrowheads="1"/>
          </p:cNvSpPr>
          <p:nvPr userDrawn="1"/>
        </p:nvSpPr>
        <p:spPr bwMode="auto">
          <a:xfrm>
            <a:off x="152400" y="6781800"/>
            <a:ext cx="8991600" cy="76200"/>
          </a:xfrm>
          <a:prstGeom prst="rect">
            <a:avLst/>
          </a:prstGeom>
          <a:solidFill>
            <a:srgbClr val="B2B2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FFC18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131" name="Rectangle 11"/>
          <p:cNvSpPr>
            <a:spLocks noChangeArrowheads="1"/>
          </p:cNvSpPr>
          <p:nvPr userDrawn="1"/>
        </p:nvSpPr>
        <p:spPr bwMode="auto">
          <a:xfrm>
            <a:off x="0" y="6781800"/>
            <a:ext cx="1752600" cy="762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FFC18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132" name="Rectangle 12"/>
          <p:cNvSpPr>
            <a:spLocks noChangeArrowheads="1"/>
          </p:cNvSpPr>
          <p:nvPr userDrawn="1"/>
        </p:nvSpPr>
        <p:spPr bwMode="auto">
          <a:xfrm>
            <a:off x="1752600" y="0"/>
            <a:ext cx="7391400" cy="152400"/>
          </a:xfrm>
          <a:prstGeom prst="rect">
            <a:avLst/>
          </a:prstGeom>
          <a:solidFill>
            <a:srgbClr val="B2B2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FFC18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5133" name="Rectangle 13"/>
          <p:cNvSpPr>
            <a:spLocks noChangeArrowheads="1"/>
          </p:cNvSpPr>
          <p:nvPr userDrawn="1"/>
        </p:nvSpPr>
        <p:spPr bwMode="auto">
          <a:xfrm>
            <a:off x="0" y="0"/>
            <a:ext cx="1752600" cy="1524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FFC18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pic>
        <p:nvPicPr>
          <p:cNvPr id="5134" name="Picture 14" descr="ELSlogo_177pix.gif                                             0000A55BMacfiles                       B6285D05: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1109663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803669"/>
            <a:ext cx="2101230" cy="434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253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A11E5E-F83B-45FC-87C5-DECF8C13FA11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3394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8602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6582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73203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06040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65787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56429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59026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61560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93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Break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5055" y="1728080"/>
            <a:ext cx="7772400" cy="503491"/>
          </a:xfrm>
        </p:spPr>
        <p:txBody>
          <a:bodyPr anchor="t">
            <a:noAutofit/>
          </a:bodyPr>
          <a:lstStyle>
            <a:lvl1pPr algn="l">
              <a:defRPr sz="28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714375" y="2318657"/>
            <a:ext cx="4567918" cy="2343150"/>
          </a:xfrm>
        </p:spPr>
        <p:txBody>
          <a:bodyPr>
            <a:normAutofit/>
          </a:bodyPr>
          <a:lstStyle>
            <a:lvl1pPr marL="0" indent="0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 Section title 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55198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457200"/>
            <a:ext cx="177165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457200"/>
            <a:ext cx="516255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DD7462D-51DD-4428-8167-7203CEEC6221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50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156314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545864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9719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1800" dirty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1800" dirty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619875"/>
            <a:ext cx="2133600" cy="47625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71B03414-D872-421A-B5DB-E2F28EB50F77}" type="slidenum">
              <a:rPr lang="en-GB" sz="1800" smtClean="0">
                <a:solidFill>
                  <a:srgbClr val="53565A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GB" sz="1800" dirty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692696"/>
            <a:ext cx="8208912" cy="288032"/>
          </a:xfrm>
        </p:spPr>
        <p:txBody>
          <a:bodyPr>
            <a:noAutofit/>
          </a:bodyPr>
          <a:lstStyle>
            <a:lvl1pPr marL="0" indent="0" algn="l">
              <a:buNone/>
              <a:tabLst/>
              <a:defRPr sz="1400" b="1" baseline="0">
                <a:solidFill>
                  <a:schemeClr val="bg1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Enter BU, Region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312" y="1113775"/>
            <a:ext cx="4103688" cy="532799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Content Placeholder 10"/>
          <p:cNvSpPr>
            <a:spLocks noGrp="1"/>
          </p:cNvSpPr>
          <p:nvPr>
            <p:ph sz="quarter" idx="15"/>
          </p:nvPr>
        </p:nvSpPr>
        <p:spPr>
          <a:xfrm>
            <a:off x="4716016" y="1135495"/>
            <a:ext cx="4103688" cy="532799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33656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1800" dirty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sz="1800" dirty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619875"/>
            <a:ext cx="2133600" cy="47625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71B03414-D872-421A-B5DB-E2F28EB50F77}" type="slidenum">
              <a:rPr lang="en-GB" sz="1800" smtClean="0">
                <a:solidFill>
                  <a:srgbClr val="53565A"/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GB" sz="1800" dirty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692696"/>
            <a:ext cx="8208912" cy="288032"/>
          </a:xfrm>
        </p:spPr>
        <p:txBody>
          <a:bodyPr>
            <a:noAutofit/>
          </a:bodyPr>
          <a:lstStyle>
            <a:lvl1pPr marL="0" indent="0" algn="l">
              <a:buNone/>
              <a:tabLst/>
              <a:defRPr sz="1400" b="1" baseline="0">
                <a:solidFill>
                  <a:schemeClr val="bg1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Enter BU, Region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312" y="1113775"/>
            <a:ext cx="4103688" cy="267526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Content Placeholder 10"/>
          <p:cNvSpPr>
            <a:spLocks noGrp="1"/>
          </p:cNvSpPr>
          <p:nvPr>
            <p:ph sz="quarter" idx="15"/>
          </p:nvPr>
        </p:nvSpPr>
        <p:spPr>
          <a:xfrm>
            <a:off x="4716016" y="1135495"/>
            <a:ext cx="4103688" cy="265354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Content Placeholder 10"/>
          <p:cNvSpPr>
            <a:spLocks noGrp="1"/>
          </p:cNvSpPr>
          <p:nvPr>
            <p:ph sz="quarter" idx="16"/>
          </p:nvPr>
        </p:nvSpPr>
        <p:spPr>
          <a:xfrm>
            <a:off x="4716016" y="3799643"/>
            <a:ext cx="4103688" cy="265354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10"/>
          <p:cNvSpPr>
            <a:spLocks noGrp="1"/>
          </p:cNvSpPr>
          <p:nvPr>
            <p:ph sz="quarter" idx="17"/>
          </p:nvPr>
        </p:nvSpPr>
        <p:spPr>
          <a:xfrm>
            <a:off x="468312" y="3799643"/>
            <a:ext cx="4103688" cy="265354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795996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396091341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334255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5160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124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453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4928" y="2910351"/>
            <a:ext cx="7772400" cy="722764"/>
          </a:xfrm>
        </p:spPr>
        <p:txBody>
          <a:bodyPr anchor="t">
            <a:noAutofit/>
          </a:bodyPr>
          <a:lstStyle>
            <a:lvl1pPr algn="l">
              <a:defRPr sz="2600" b="1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Cover Slide Title</a:t>
            </a:r>
            <a:br>
              <a:rPr lang="en-US" dirty="0" smtClean="0"/>
            </a:br>
            <a:r>
              <a:rPr lang="en-US" dirty="0" smtClean="0"/>
              <a:t>Second Line If Necessary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412" y="3665542"/>
            <a:ext cx="3675062" cy="40798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1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SUBTITLE OF PRESENTATION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913947" y="4401798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52412" y="4400662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</a:t>
            </a:r>
            <a:endParaRPr lang="en-US" sz="800" dirty="0">
              <a:solidFill>
                <a:srgbClr val="7578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519341" y="4578690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XX_XX_XX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9691" y="4577554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endParaRPr lang="en-US" sz="800" dirty="0">
              <a:solidFill>
                <a:srgbClr val="7578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1366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16" userDrawn="1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64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08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93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0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29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11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21010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2478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81340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10899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4928" y="2910351"/>
            <a:ext cx="7772400" cy="722764"/>
          </a:xfrm>
        </p:spPr>
        <p:txBody>
          <a:bodyPr anchor="t">
            <a:noAutofit/>
          </a:bodyPr>
          <a:lstStyle>
            <a:lvl1pPr algn="l">
              <a:defRPr sz="2600" b="1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Cover Slide Title</a:t>
            </a:r>
            <a:br>
              <a:rPr lang="en-US" dirty="0" smtClean="0"/>
            </a:br>
            <a:r>
              <a:rPr lang="en-US" dirty="0" smtClean="0"/>
              <a:t>Second Line If Necessary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2412" y="3665542"/>
            <a:ext cx="3675062" cy="40798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1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SUBTITLE OF PRESENTATION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6834188" y="642938"/>
            <a:ext cx="1093787" cy="30162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Insert Logo</a:t>
            </a:r>
            <a:br>
              <a:rPr lang="en-US" dirty="0" smtClean="0"/>
            </a:br>
            <a:r>
              <a:rPr lang="en-US" dirty="0" smtClean="0"/>
              <a:t>(Adjust as needed)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379311" y="5953013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717776" y="5951877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</a:t>
            </a:r>
            <a:endParaRPr lang="en-US" sz="800" dirty="0">
              <a:solidFill>
                <a:srgbClr val="7578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84705" y="6129905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XX_XX_XX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5055" y="6128769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endParaRPr lang="en-US" sz="800" dirty="0">
              <a:solidFill>
                <a:srgbClr val="7578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46744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51708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46286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95759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67433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43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707601"/>
      </p:ext>
    </p:extLst>
  </p:cSld>
  <p:clrMapOvr>
    <a:masterClrMapping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099959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897178"/>
      </p:ext>
    </p:extLst>
  </p:cSld>
  <p:clrMapOvr>
    <a:masterClrMapping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333893480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80679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ption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5055" y="310026"/>
            <a:ext cx="7772400" cy="722764"/>
          </a:xfrm>
        </p:spPr>
        <p:txBody>
          <a:bodyPr anchor="t">
            <a:noAutofit/>
          </a:bodyPr>
          <a:lstStyle>
            <a:lvl1pPr algn="l">
              <a:defRPr sz="2600" b="1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Cover Slide Title</a:t>
            </a:r>
            <a:br>
              <a:rPr lang="en-US" dirty="0" smtClean="0"/>
            </a:br>
            <a:r>
              <a:rPr lang="en-US" dirty="0" smtClean="0"/>
              <a:t>Second Line If Necessary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722539" y="1065217"/>
            <a:ext cx="3675062" cy="40798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1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SUBTITLE OF PRESENTATION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379311" y="5953013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717776" y="5951877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</a:t>
            </a:r>
            <a:endParaRPr lang="en-US" sz="800" dirty="0">
              <a:solidFill>
                <a:srgbClr val="7578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984705" y="6129905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XX_XX_XX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5055" y="6128769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endParaRPr lang="en-US" sz="800" dirty="0">
              <a:solidFill>
                <a:srgbClr val="7578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1351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3639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02849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89862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238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9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49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20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25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49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ption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2" cy="6857432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244928" y="2910351"/>
            <a:ext cx="7772400" cy="7227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Cover Slide Title</a:t>
            </a:r>
            <a:br>
              <a:rPr lang="en-US" dirty="0" smtClean="0"/>
            </a:br>
            <a:r>
              <a:rPr lang="en-US" dirty="0" smtClean="0"/>
              <a:t>Second Line If Necessary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52412" y="3665542"/>
            <a:ext cx="3675062" cy="40798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1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SUBTITLE OF PRESENTATION</a:t>
            </a:r>
            <a:endParaRPr lang="en-US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13947" y="4401798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252412" y="4400662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519341" y="4578690"/>
            <a:ext cx="3111046" cy="2632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XX_XX_XX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9691" y="4577554"/>
            <a:ext cx="10940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1351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22402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41800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95704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1664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02932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54623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98633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07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027"/>
      </p:ext>
    </p:extLst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30559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5055" y="1728080"/>
            <a:ext cx="7772400" cy="503491"/>
          </a:xfrm>
        </p:spPr>
        <p:txBody>
          <a:bodyPr anchor="t">
            <a:noAutofit/>
          </a:bodyPr>
          <a:lstStyle>
            <a:lvl1pPr algn="l">
              <a:defRPr sz="28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714375" y="2318657"/>
            <a:ext cx="4567918" cy="2343150"/>
          </a:xfrm>
        </p:spPr>
        <p:txBody>
          <a:bodyPr>
            <a:normAutofit/>
          </a:bodyPr>
          <a:lstStyle>
            <a:lvl1pPr marL="0" indent="0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 Section title 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06573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458589"/>
      </p:ext>
    </p:extLst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638529"/>
      </p:ext>
    </p:extLst>
  </p:cSld>
  <p:clrMapOvr>
    <a:masterClrMapping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271566759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95363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66247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9976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58097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96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6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3788" y="1610404"/>
            <a:ext cx="3502478" cy="47985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 b="1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76661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3788" y="954767"/>
            <a:ext cx="7454220" cy="28575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759325" y="1610634"/>
            <a:ext cx="4384675" cy="4798316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038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96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47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68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7107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35911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981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50385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5792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6994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68007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hre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3788" y="3526970"/>
            <a:ext cx="2166481" cy="28738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76661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3788" y="954767"/>
            <a:ext cx="7454220" cy="28575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093790" y="1604739"/>
            <a:ext cx="2166479" cy="179977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450546" y="1604739"/>
            <a:ext cx="2166479" cy="179977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793699" y="1604738"/>
            <a:ext cx="2166479" cy="179977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450544" y="3526970"/>
            <a:ext cx="2166481" cy="28738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5793697" y="3526970"/>
            <a:ext cx="2166481" cy="28738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526277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43181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83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732147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263256"/>
      </p:ext>
    </p:extLst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392967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16943"/>
      </p:ext>
    </p:extLst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94570326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23009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8488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613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3788" y="1605184"/>
            <a:ext cx="3706812" cy="48037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 b="1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76661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3788" y="954767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816476" y="1605184"/>
            <a:ext cx="3706812" cy="48037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 b="1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69090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87523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41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9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8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0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5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00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25617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13245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94098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96D538-EABA-4DCC-ACED-2FB57BCEACBA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029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3788" y="1605188"/>
            <a:ext cx="7429500" cy="48037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 b="1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76661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3788" y="954767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22678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88830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6817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30388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05667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27395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26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140439"/>
      </p:ext>
    </p:extLst>
  </p:cSld>
  <p:clrMapOvr>
    <a:masterClrMapping/>
  </p:clrMapOvr>
  <p:transition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17581"/>
      </p:ext>
    </p:extLst>
  </p:cSld>
  <p:clrMapOvr>
    <a:masterClrMapping/>
  </p:clrMapOvr>
  <p:transition>
    <p:fad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107780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00010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Author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93788" y="1804309"/>
            <a:ext cx="5543776" cy="32248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600" b="0" i="1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dirty="0" smtClean="0"/>
              <a:t>“Click to edit Master text styles”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76661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3788" y="954767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1093788" y="1240517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400" b="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Subtitle of Slide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1093788" y="5132159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2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1093788" y="5352143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200" b="0" baseline="0">
                <a:solidFill>
                  <a:srgbClr val="75787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514671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182540859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94895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55627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12454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91501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486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02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17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57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3788" y="5894615"/>
            <a:ext cx="7429500" cy="75927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="0">
                <a:solidFill>
                  <a:srgbClr val="75787B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 sz="13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2pPr>
            <a:lvl3pPr>
              <a:defRPr sz="1100">
                <a:solidFill>
                  <a:srgbClr val="75787B"/>
                </a:solidFill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3pPr>
            <a:lvl4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4pPr>
            <a:lvl5pPr>
              <a:defRPr sz="1050">
                <a:latin typeface="Lucida Sans Unicode" panose="020B0602030504020204" pitchFamily="34" charset="0"/>
                <a:ea typeface="Verdana" panose="020B0604030504040204" pitchFamily="34" charset="0"/>
                <a:cs typeface="Lucida Sans Unicode" panose="020B0602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76661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3788" y="954767"/>
            <a:ext cx="7429500" cy="28575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solidFill>
                  <a:srgbClr val="0073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445079"/>
            <a:ext cx="9144000" cy="427808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2683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49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35061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3989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68521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58787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411783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58732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80665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86462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9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62526438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358698"/>
      </p:ext>
    </p:extLst>
  </p:cSld>
  <p:clrMapOvr>
    <a:masterClrMapping/>
  </p:clrMapOvr>
  <p:transition>
    <p:fad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370"/>
      </p:ext>
    </p:extLst>
  </p:cSld>
  <p:clrMapOvr>
    <a:masterClrMapping/>
  </p:clrMapOvr>
  <p:transition>
    <p:fad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576208"/>
      </p:ext>
    </p:extLst>
  </p:cSld>
  <p:clrMapOvr>
    <a:masterClrMapping/>
  </p:clrMapOvr>
  <p:transition>
    <p:fad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533289"/>
      </p:ext>
    </p:extLst>
  </p:cSld>
  <p:clrMapOvr>
    <a:masterClrMapping/>
  </p:clrMapOvr>
  <p:transition>
    <p:fade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192716821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93776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17349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5836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3656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944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149817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81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51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25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1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1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41284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86536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22328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02446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27353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7467600" y="0"/>
            <a:ext cx="1066800" cy="3048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16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72318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60490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5353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9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10939"/>
      </p:ext>
    </p:extLst>
  </p:cSld>
  <p:clrMapOvr>
    <a:masterClrMapping/>
  </p:clrMapOvr>
  <p:transition>
    <p:fad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211613"/>
      </p:ext>
    </p:extLst>
  </p:cSld>
  <p:clrMapOvr>
    <a:masterClrMapping/>
  </p:clrMapOvr>
  <p:transition>
    <p:fad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5926"/>
      </p:ext>
    </p:extLst>
  </p:cSld>
  <p:clrMapOvr>
    <a:masterClrMapping/>
  </p:clrMapOvr>
  <p:transition>
    <p:fade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227500"/>
      </p:ext>
    </p:extLst>
  </p:cSld>
  <p:clrMapOvr>
    <a:masterClrMapping/>
  </p:clrMapOvr>
  <p:transition>
    <p:fade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157475714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378746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9889343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10525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24506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426854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64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4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51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6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99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8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4553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2473617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5772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2899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99840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67192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41281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43628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98463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8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823934"/>
      </p:ext>
    </p:extLst>
  </p:cSld>
  <p:clrMapOvr>
    <a:masterClrMapping/>
  </p:clrMapOvr>
  <p:transition>
    <p:fad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75753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018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30908"/>
      </p:ext>
    </p:extLst>
  </p:cSld>
  <p:clrMapOvr>
    <a:masterClrMapping/>
  </p:clrMapOvr>
  <p:transition>
    <p:fade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154262304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354274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01048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99294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46760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9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5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0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83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132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85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96489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968471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68983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2130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70487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2588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3211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41677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4EDB90-3904-4D80-A9BC-19CC8457ED06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933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25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47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295168"/>
      </p:ext>
    </p:extLst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254398"/>
      </p:ext>
    </p:extLst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994290"/>
      </p:ext>
    </p:extLst>
  </p:cSld>
  <p:clrMapOvr>
    <a:masterClrMapping/>
  </p:clrMapOvr>
  <p:transition>
    <p:fade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182996"/>
      </p:ext>
    </p:extLst>
  </p:cSld>
  <p:clrMapOvr>
    <a:masterClrMapping/>
  </p:clrMapOvr>
  <p:transition>
    <p:fade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1542623046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Click to edit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354274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01048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992949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4676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7998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9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5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0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83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85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65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96489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96847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68983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2130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2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70487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2588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3211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41677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 userDrawn="1"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47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296D538-EABA-4DCC-ACED-2FB57BCEACBA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295168"/>
      </p:ext>
    </p:extLst>
  </p:cSld>
  <p:clrMapOvr>
    <a:masterClrMapping/>
  </p:clrMapOvr>
  <p:transition>
    <p:fade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CDA97B2-3D40-4FEF-B9E2-01BFA6378D24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254398"/>
      </p:ext>
    </p:extLst>
  </p:cSld>
  <p:clrMapOvr>
    <a:masterClrMapping/>
  </p:clrMapOvr>
  <p:transition>
    <p:fade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E996A3A-4F6D-4C07-82F3-68FCE1A9FE55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994290"/>
      </p:ext>
    </p:extLst>
  </p:cSld>
  <p:clrMapOvr>
    <a:masterClrMapping/>
  </p:clrMapOvr>
  <p:transition>
    <p:fade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A564C09F-ED65-446D-BB4A-1A1F0642278C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182996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53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5339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6545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45620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15162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66444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51274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371600"/>
            <a:ext cx="34671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371600"/>
            <a:ext cx="34671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E996A3A-4F6D-4C07-82F3-68FCE1A9FE55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49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32846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84803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16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>
              <a:defRPr/>
            </a:pPr>
            <a:endParaRPr lang="en-GB" smtClean="0"/>
          </a:p>
          <a:p>
            <a:pPr>
              <a:defRPr/>
            </a:pPr>
            <a:endParaRPr lang="en-GB" smtClean="0"/>
          </a:p>
          <a:p>
            <a:pPr>
              <a:defRPr/>
            </a:pPr>
            <a:fld id="{11641639-BB4A-440E-9CA3-F8387307A600}" type="slidenum">
              <a:rPr lang="en-GB" smtClean="0"/>
              <a:pPr>
                <a:defRPr/>
              </a:pPr>
              <a:t>‹N›</a:t>
            </a:fld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467600" y="76200"/>
            <a:ext cx="1066800" cy="228600"/>
          </a:xfrm>
          <a:prstGeom prst="rect">
            <a:avLst/>
          </a:prstGeom>
          <a:solidFill>
            <a:schemeClr val="tx2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1103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Break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5055" y="1728080"/>
            <a:ext cx="7772400" cy="503491"/>
          </a:xfrm>
        </p:spPr>
        <p:txBody>
          <a:bodyPr anchor="t">
            <a:noAutofit/>
          </a:bodyPr>
          <a:lstStyle>
            <a:lvl1pPr algn="l">
              <a:defRPr sz="28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714375" y="2318657"/>
            <a:ext cx="4567918" cy="2343150"/>
          </a:xfrm>
        </p:spPr>
        <p:txBody>
          <a:bodyPr>
            <a:normAutofit/>
          </a:bodyPr>
          <a:lstStyle>
            <a:lvl1pPr marL="0" indent="0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 Section title text here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" y="283"/>
            <a:ext cx="9143242" cy="6857432"/>
          </a:xfrm>
          <a:prstGeom prst="rect">
            <a:avLst/>
          </a:prstGeom>
        </p:spPr>
      </p:pic>
      <p:grpSp>
        <p:nvGrpSpPr>
          <p:cNvPr id="7" name="Group 6"/>
          <p:cNvGrpSpPr/>
          <p:nvPr userDrawn="1"/>
        </p:nvGrpSpPr>
        <p:grpSpPr>
          <a:xfrm>
            <a:off x="7899400" y="347947"/>
            <a:ext cx="914400" cy="1010004"/>
            <a:chOff x="7899400" y="347947"/>
            <a:chExt cx="914400" cy="1010004"/>
          </a:xfrm>
        </p:grpSpPr>
        <p:pic>
          <p:nvPicPr>
            <p:cNvPr id="8" name="Picture 7" descr="ELS_NS_Logo_1C_White_RGB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9400" y="347947"/>
              <a:ext cx="914400" cy="1010004"/>
            </a:xfrm>
            <a:prstGeom prst="rect">
              <a:avLst/>
            </a:prstGeom>
          </p:spPr>
        </p:pic>
        <p:pic>
          <p:nvPicPr>
            <p:cNvPr id="9" name="Picture 8" descr="ELS_NS_Logo_1C_White_RGB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9400" y="347947"/>
              <a:ext cx="914400" cy="1010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520406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165D302-6AF7-4B80-B981-0D3BA4324ECB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40522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46223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7467600" y="0"/>
            <a:ext cx="1066800" cy="3048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05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125498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23101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F77064B-98EA-4DB7-A7C2-9F7E952C3C7D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367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3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840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41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514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56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8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4343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3587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03850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406594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64C09F-ED65-446D-BB4A-1A1F0642278C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2925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31990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03992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67498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87492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58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>
              <a:defRPr/>
            </a:pPr>
            <a:endParaRPr lang="en-GB" smtClean="0"/>
          </a:p>
          <a:p>
            <a:pPr>
              <a:defRPr/>
            </a:pPr>
            <a:endParaRPr lang="en-GB" smtClean="0"/>
          </a:p>
          <a:p>
            <a:pPr>
              <a:defRPr/>
            </a:pPr>
            <a:fld id="{11641639-BB4A-440E-9CA3-F8387307A600}" type="slidenum">
              <a:rPr lang="en-GB" smtClean="0"/>
              <a:pPr>
                <a:defRPr/>
              </a:pPr>
              <a:t>‹N›</a:t>
            </a:fld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467600" y="76200"/>
            <a:ext cx="1066800" cy="228600"/>
          </a:xfrm>
          <a:prstGeom prst="rect">
            <a:avLst/>
          </a:prstGeom>
          <a:solidFill>
            <a:schemeClr val="tx2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403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Break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5055" y="1728080"/>
            <a:ext cx="7772400" cy="503491"/>
          </a:xfrm>
        </p:spPr>
        <p:txBody>
          <a:bodyPr anchor="t">
            <a:noAutofit/>
          </a:bodyPr>
          <a:lstStyle>
            <a:lvl1pPr algn="l">
              <a:defRPr sz="28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714375" y="2318657"/>
            <a:ext cx="4567918" cy="2343150"/>
          </a:xfrm>
        </p:spPr>
        <p:txBody>
          <a:bodyPr>
            <a:normAutofit/>
          </a:bodyPr>
          <a:lstStyle>
            <a:lvl1pPr marL="0" indent="0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 Section title text here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" y="283"/>
            <a:ext cx="9143242" cy="6857432"/>
          </a:xfrm>
          <a:prstGeom prst="rect">
            <a:avLst/>
          </a:prstGeom>
        </p:spPr>
      </p:pic>
      <p:grpSp>
        <p:nvGrpSpPr>
          <p:cNvPr id="7" name="Group 6"/>
          <p:cNvGrpSpPr/>
          <p:nvPr userDrawn="1"/>
        </p:nvGrpSpPr>
        <p:grpSpPr>
          <a:xfrm>
            <a:off x="7899400" y="347947"/>
            <a:ext cx="914400" cy="1010004"/>
            <a:chOff x="7899400" y="347947"/>
            <a:chExt cx="914400" cy="1010004"/>
          </a:xfrm>
        </p:grpSpPr>
        <p:pic>
          <p:nvPicPr>
            <p:cNvPr id="8" name="Picture 7" descr="ELS_NS_Logo_1C_White_RGB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9400" y="347947"/>
              <a:ext cx="914400" cy="1010004"/>
            </a:xfrm>
            <a:prstGeom prst="rect">
              <a:avLst/>
            </a:prstGeom>
          </p:spPr>
        </p:pic>
        <p:pic>
          <p:nvPicPr>
            <p:cNvPr id="9" name="Picture 8" descr="ELS_NS_Logo_1C_White_RGB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9400" y="347947"/>
              <a:ext cx="914400" cy="1010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502620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0829" y="1066800"/>
            <a:ext cx="4244975" cy="5410200"/>
          </a:xfrm>
        </p:spPr>
        <p:txBody>
          <a:bodyPr/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6" y="1066800"/>
            <a:ext cx="4244975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165D302-6AF7-4B80-B981-0D3BA4324ECB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31788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4014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7467600" y="0"/>
            <a:ext cx="1066800" cy="3048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508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7749108" y="6496198"/>
            <a:ext cx="1371600" cy="328613"/>
          </a:xfrm>
        </p:spPr>
        <p:txBody>
          <a:bodyPr/>
          <a:lstStyle>
            <a:lvl1pPr>
              <a:defRPr/>
            </a:lvl1pPr>
          </a:lstStyle>
          <a:p>
            <a:fld id="{ECDA97B2-3D40-4FEF-B9E2-01BFA6378D24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21732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779616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648772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742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577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7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8190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65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7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Halves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idx="11"/>
          </p:nvPr>
        </p:nvSpPr>
        <p:spPr>
          <a:xfrm>
            <a:off x="4698217" y="1500110"/>
            <a:ext cx="4028595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311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8" y="5683662"/>
            <a:ext cx="8238320" cy="714593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53565A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7198" y="1500110"/>
            <a:ext cx="8238320" cy="38780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Place Picture here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87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AC0F0F-D979-4460-BB9B-F2A776EE721C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022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313"/>
            <a:ext cx="6924554" cy="68813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31599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63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7462" y="2658533"/>
            <a:ext cx="916146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800" y="2658534"/>
            <a:ext cx="1717200" cy="1717200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343588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659666"/>
            <a:ext cx="9178922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89" y="2658533"/>
            <a:ext cx="1715633" cy="1715633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86531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499" y="2658532"/>
            <a:ext cx="1714501" cy="1714501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130408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70" y="-8313"/>
            <a:ext cx="6691477" cy="68663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0" y="2658533"/>
            <a:ext cx="1714500" cy="17145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212907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313"/>
            <a:ext cx="6866313" cy="686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659500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400" y="2660400"/>
            <a:ext cx="1713600" cy="1713600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Add section header </a:t>
            </a:r>
          </a:p>
        </p:txBody>
      </p:sp>
    </p:spTree>
    <p:extLst>
      <p:ext uri="{BB962C8B-B14F-4D97-AF65-F5344CB8AC3E}">
        <p14:creationId xmlns:p14="http://schemas.microsoft.com/office/powerpoint/2010/main" val="69139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807" y="1049338"/>
            <a:ext cx="2303462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300038" y="6321425"/>
            <a:ext cx="40890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8200"/>
                </a:solidFill>
                <a:latin typeface="NexusSansOT" pitchFamily="-104" charset="0"/>
              </a:rPr>
              <a:t>www.elsevier.com/research-intelligence</a:t>
            </a:r>
            <a:endParaRPr lang="en-US" sz="1400" dirty="0">
              <a:solidFill>
                <a:srgbClr val="53565A"/>
              </a:solidFill>
              <a:latin typeface="NexusSansOT" pitchFamily="-10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94500" y="1049338"/>
            <a:ext cx="2368154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85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300038" y="2768138"/>
            <a:ext cx="6511923" cy="150460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2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 smtClean="0"/>
              <a:t>End slide</a:t>
            </a:r>
          </a:p>
        </p:txBody>
      </p:sp>
      <p:pic>
        <p:nvPicPr>
          <p:cNvPr id="14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48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7056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5F5F5F"/>
                </a:solidFill>
                <a:latin typeface="+mn-lt"/>
              </a:defRPr>
            </a:lvl1pPr>
          </a:lstStyle>
          <a:p>
            <a:pPr>
              <a:defRPr/>
            </a:pPr>
            <a:endParaRPr lang="en-GB" smtClean="0"/>
          </a:p>
          <a:p>
            <a:pPr>
              <a:defRPr/>
            </a:pPr>
            <a:endParaRPr lang="en-GB" smtClean="0"/>
          </a:p>
          <a:p>
            <a:pPr>
              <a:defRPr/>
            </a:pPr>
            <a:fld id="{11641639-BB4A-440E-9CA3-F8387307A600}" type="slidenum">
              <a:rPr lang="en-GB" smtClean="0"/>
              <a:pPr>
                <a:defRPr/>
              </a:pPr>
              <a:t>‹N›</a:t>
            </a:fld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467600" y="76200"/>
            <a:ext cx="1066800" cy="228600"/>
          </a:xfrm>
          <a:prstGeom prst="rect">
            <a:avLst/>
          </a:prstGeom>
          <a:solidFill>
            <a:schemeClr val="tx2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264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Break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" y="283"/>
            <a:ext cx="9143243" cy="68574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5055" y="1728080"/>
            <a:ext cx="7772400" cy="503491"/>
          </a:xfrm>
        </p:spPr>
        <p:txBody>
          <a:bodyPr anchor="t">
            <a:noAutofit/>
          </a:bodyPr>
          <a:lstStyle>
            <a:lvl1pPr algn="l">
              <a:defRPr sz="2800" b="0" baseline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714375" y="2318657"/>
            <a:ext cx="4567918" cy="2343150"/>
          </a:xfrm>
        </p:spPr>
        <p:txBody>
          <a:bodyPr>
            <a:normAutofit/>
          </a:bodyPr>
          <a:lstStyle>
            <a:lvl1pPr marL="0" indent="0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Add Section title text here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" y="283"/>
            <a:ext cx="9143242" cy="6857432"/>
          </a:xfrm>
          <a:prstGeom prst="rect">
            <a:avLst/>
          </a:prstGeom>
        </p:spPr>
      </p:pic>
      <p:grpSp>
        <p:nvGrpSpPr>
          <p:cNvPr id="7" name="Group 6"/>
          <p:cNvGrpSpPr/>
          <p:nvPr userDrawn="1"/>
        </p:nvGrpSpPr>
        <p:grpSpPr>
          <a:xfrm>
            <a:off x="7899400" y="347947"/>
            <a:ext cx="914400" cy="1010004"/>
            <a:chOff x="7899400" y="347947"/>
            <a:chExt cx="914400" cy="1010004"/>
          </a:xfrm>
        </p:grpSpPr>
        <p:pic>
          <p:nvPicPr>
            <p:cNvPr id="8" name="Picture 7" descr="ELS_NS_Logo_1C_White_RGB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9400" y="347947"/>
              <a:ext cx="914400" cy="1010004"/>
            </a:xfrm>
            <a:prstGeom prst="rect">
              <a:avLst/>
            </a:prstGeom>
          </p:spPr>
        </p:pic>
        <p:pic>
          <p:nvPicPr>
            <p:cNvPr id="9" name="Picture 8" descr="ELS_NS_Logo_1C_White_RGB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9400" y="347947"/>
              <a:ext cx="914400" cy="1010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7849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7" name="Picture 6" descr="140324_el_ppt_layout_illus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3"/>
            <a:ext cx="9160616" cy="6878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23118" y="1656272"/>
            <a:ext cx="3912176" cy="2055139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Cover Slide Title and Multiple Lines If Necessary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23116" y="3835859"/>
            <a:ext cx="3912177" cy="12841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53565A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0" name="Picture 9" descr="Elsevier_Tree_Logo_2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55" y="359801"/>
            <a:ext cx="688802" cy="79852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22825" y="6096000"/>
            <a:ext cx="3913188" cy="302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Presented by </a:t>
            </a:r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22825" y="6397625"/>
            <a:ext cx="3913188" cy="2667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100">
                <a:solidFill>
                  <a:srgbClr val="53565A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Date XX_XX_XX</a:t>
            </a:r>
          </a:p>
        </p:txBody>
      </p:sp>
    </p:spTree>
    <p:extLst>
      <p:ext uri="{BB962C8B-B14F-4D97-AF65-F5344CB8AC3E}">
        <p14:creationId xmlns:p14="http://schemas.microsoft.com/office/powerpoint/2010/main" val="61406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39DF48-65CD-4E4F-85F5-E459317508C4}" type="slidenum">
              <a:rPr lang="en-US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6427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917465" y="1215025"/>
            <a:ext cx="2228028" cy="483652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072" y="1334264"/>
            <a:ext cx="2304488" cy="5096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598" y="1215024"/>
            <a:ext cx="2209588" cy="48365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42031" y="1215024"/>
            <a:ext cx="2303462" cy="509428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27" name="Picture 3" descr="Elsevier_W_Research_Information_1b_aw.eps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890" y="2658533"/>
            <a:ext cx="1717200" cy="171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57175" y="4709826"/>
            <a:ext cx="5483225" cy="5270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add author’s name and job title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-18440" y="2661233"/>
            <a:ext cx="9144000" cy="1714500"/>
          </a:xfrm>
          <a:prstGeom prst="rect">
            <a:avLst/>
          </a:prstGeom>
          <a:solidFill>
            <a:srgbClr val="FF82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449" y="2658533"/>
            <a:ext cx="1714500" cy="1714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257174" y="2781300"/>
            <a:ext cx="7032625" cy="147002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6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50" name="Picture 2" descr="C:\Users\jamesc\Documents\Product Information\ERI General\Artfile Archive\Product Logos\Product Logos\Solution Suite Wordmarks 151 Orange\Ppt and Web\ELS_RI_Wordmark_151_RGB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99" y="2186256"/>
            <a:ext cx="3453293" cy="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-8313"/>
            <a:ext cx="9144000" cy="399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6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95" y="6438105"/>
            <a:ext cx="1574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jamesc\Documents\Product Information\ERI General\Artfile Archive\Product Logos\Elsevier_Logos_2014\Presentation - Elsevier\Non_Solus_Logo\ELS_NS_Logo_2C_RGB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1266" y="223121"/>
            <a:ext cx="648468" cy="71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257175" y="5303344"/>
            <a:ext cx="3508375" cy="4407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 dirty="0" smtClean="0"/>
              <a:t>Click to add date</a:t>
            </a:r>
          </a:p>
        </p:txBody>
      </p:sp>
    </p:spTree>
    <p:extLst>
      <p:ext uri="{BB962C8B-B14F-4D97-AF65-F5344CB8AC3E}">
        <p14:creationId xmlns:p14="http://schemas.microsoft.com/office/powerpoint/2010/main" val="254288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64034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198" y="1500110"/>
            <a:ext cx="8238319" cy="4898146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425844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 Tit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241714"/>
            <a:ext cx="8238318" cy="35059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sz="1800" dirty="0" smtClean="0"/>
              <a:t>Subtitle of Slide</a:t>
            </a:r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198" y="5794654"/>
            <a:ext cx="8238320" cy="370435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  <a:lvl2pPr marL="457200" indent="0">
              <a:buNone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457198" y="6165090"/>
            <a:ext cx="8238318" cy="357432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7"/>
          </p:nvPr>
        </p:nvSpPr>
        <p:spPr>
          <a:xfrm>
            <a:off x="457198" y="1943072"/>
            <a:ext cx="8238319" cy="3765589"/>
          </a:xfr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005577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on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383" y="1390900"/>
            <a:ext cx="2743617" cy="459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1"/>
          <p:cNvSpPr>
            <a:spLocks noGrp="1"/>
          </p:cNvSpPr>
          <p:nvPr>
            <p:ph type="title" hasCustomPrompt="1"/>
          </p:nvPr>
        </p:nvSpPr>
        <p:spPr>
          <a:xfrm>
            <a:off x="292099" y="497304"/>
            <a:ext cx="8514275" cy="593559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92100" y="1279525"/>
            <a:ext cx="5939888" cy="4882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baseline="0">
                <a:solidFill>
                  <a:srgbClr val="53565A"/>
                </a:solidFill>
              </a:defRPr>
            </a:lvl1pPr>
          </a:lstStyle>
          <a:p>
            <a:pPr lvl="0"/>
            <a:r>
              <a:rPr lang="en-GB" dirty="0" smtClean="0"/>
              <a:t>Click to add 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42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ptop 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07801"/>
            <a:ext cx="9144000" cy="47487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30776" y="2861673"/>
            <a:ext cx="3588384" cy="23126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 hasCustomPrompt="1"/>
          </p:nvPr>
        </p:nvSpPr>
        <p:spPr>
          <a:xfrm>
            <a:off x="4923692" y="2856398"/>
            <a:ext cx="3582000" cy="23211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Screenshot</a:t>
            </a:r>
            <a:endParaRPr lang="en-GB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69613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5830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19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40" y="1508124"/>
            <a:ext cx="4251321" cy="4890132"/>
          </a:xfrm>
          <a:prstGeom prst="rect">
            <a:avLst/>
          </a:prstGeom>
        </p:spPr>
      </p:pic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775200" y="1636711"/>
            <a:ext cx="4000500" cy="461975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457199" y="1500110"/>
            <a:ext cx="4012006" cy="48981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65A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53565A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53565A"/>
                </a:solidFill>
                <a:latin typeface="Arial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4891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Picture Content Slide (gre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610"/>
            <a:ext cx="9144000" cy="4938205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9700" y="1435100"/>
            <a:ext cx="8839200" cy="44577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5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71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s &amp; Tex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0160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76950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089275" y="1494886"/>
            <a:ext cx="2806700" cy="2209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6208" y="3872962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113883" y="3890421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76950" y="3890420"/>
            <a:ext cx="2782092" cy="223573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198599" y="6511446"/>
            <a:ext cx="6672263" cy="227013"/>
          </a:xfrm>
        </p:spPr>
        <p:txBody>
          <a:bodyPr>
            <a:noAutofit/>
          </a:bodyPr>
          <a:lstStyle>
            <a:lvl1pPr>
              <a:buNone/>
              <a:defRPr sz="900"/>
            </a:lvl1pPr>
            <a:lvl2pPr>
              <a:buNone/>
              <a:defRPr sz="1100"/>
            </a:lvl2pPr>
            <a:lvl3pPr>
              <a:buNone/>
              <a:defRPr sz="11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en-US" dirty="0" smtClean="0"/>
              <a:t>Sources &amp; Notes: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35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13" Type="http://schemas.openxmlformats.org/officeDocument/2006/relationships/slideLayout" Target="../slideLayouts/slideLayout198.xml"/><Relationship Id="rId18" Type="http://schemas.openxmlformats.org/officeDocument/2006/relationships/slideLayout" Target="../slideLayouts/slideLayout203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188.xml"/><Relationship Id="rId21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192.xml"/><Relationship Id="rId12" Type="http://schemas.openxmlformats.org/officeDocument/2006/relationships/slideLayout" Target="../slideLayouts/slideLayout197.xml"/><Relationship Id="rId17" Type="http://schemas.openxmlformats.org/officeDocument/2006/relationships/slideLayout" Target="../slideLayouts/slideLayout202.xml"/><Relationship Id="rId25" Type="http://schemas.openxmlformats.org/officeDocument/2006/relationships/theme" Target="../theme/theme10.xml"/><Relationship Id="rId2" Type="http://schemas.openxmlformats.org/officeDocument/2006/relationships/slideLayout" Target="../slideLayouts/slideLayout187.xml"/><Relationship Id="rId16" Type="http://schemas.openxmlformats.org/officeDocument/2006/relationships/slideLayout" Target="../slideLayouts/slideLayout201.xml"/><Relationship Id="rId20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24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190.xml"/><Relationship Id="rId15" Type="http://schemas.openxmlformats.org/officeDocument/2006/relationships/slideLayout" Target="../slideLayouts/slideLayout200.xml"/><Relationship Id="rId23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195.xml"/><Relationship Id="rId19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Relationship Id="rId14" Type="http://schemas.openxmlformats.org/officeDocument/2006/relationships/slideLayout" Target="../slideLayouts/slideLayout199.xml"/><Relationship Id="rId22" Type="http://schemas.openxmlformats.org/officeDocument/2006/relationships/slideLayout" Target="../slideLayouts/slideLayout20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slideLayout" Target="../slideLayouts/slideLayout222.xml"/><Relationship Id="rId18" Type="http://schemas.openxmlformats.org/officeDocument/2006/relationships/slideLayout" Target="../slideLayouts/slideLayout227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212.xml"/><Relationship Id="rId21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1.xml"/><Relationship Id="rId17" Type="http://schemas.openxmlformats.org/officeDocument/2006/relationships/slideLayout" Target="../slideLayouts/slideLayout226.xml"/><Relationship Id="rId25" Type="http://schemas.openxmlformats.org/officeDocument/2006/relationships/theme" Target="../theme/theme11.xml"/><Relationship Id="rId2" Type="http://schemas.openxmlformats.org/officeDocument/2006/relationships/slideLayout" Target="../slideLayouts/slideLayout211.xml"/><Relationship Id="rId16" Type="http://schemas.openxmlformats.org/officeDocument/2006/relationships/slideLayout" Target="../slideLayouts/slideLayout225.xml"/><Relationship Id="rId20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24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14.xml"/><Relationship Id="rId15" Type="http://schemas.openxmlformats.org/officeDocument/2006/relationships/slideLayout" Target="../slideLayouts/slideLayout224.xml"/><Relationship Id="rId23" Type="http://schemas.openxmlformats.org/officeDocument/2006/relationships/slideLayout" Target="../slideLayouts/slideLayout232.xml"/><Relationship Id="rId10" Type="http://schemas.openxmlformats.org/officeDocument/2006/relationships/slideLayout" Target="../slideLayouts/slideLayout219.xml"/><Relationship Id="rId19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slideLayout" Target="../slideLayouts/slideLayout223.xml"/><Relationship Id="rId22" Type="http://schemas.openxmlformats.org/officeDocument/2006/relationships/slideLayout" Target="../slideLayouts/slideLayout2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13" Type="http://schemas.openxmlformats.org/officeDocument/2006/relationships/slideLayout" Target="../slideLayouts/slideLayout246.xml"/><Relationship Id="rId18" Type="http://schemas.openxmlformats.org/officeDocument/2006/relationships/slideLayout" Target="../slideLayouts/slideLayout251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236.xml"/><Relationship Id="rId21" Type="http://schemas.openxmlformats.org/officeDocument/2006/relationships/slideLayout" Target="../slideLayouts/slideLayout254.xml"/><Relationship Id="rId7" Type="http://schemas.openxmlformats.org/officeDocument/2006/relationships/slideLayout" Target="../slideLayouts/slideLayout240.xml"/><Relationship Id="rId12" Type="http://schemas.openxmlformats.org/officeDocument/2006/relationships/slideLayout" Target="../slideLayouts/slideLayout245.xml"/><Relationship Id="rId17" Type="http://schemas.openxmlformats.org/officeDocument/2006/relationships/slideLayout" Target="../slideLayouts/slideLayout250.xml"/><Relationship Id="rId25" Type="http://schemas.openxmlformats.org/officeDocument/2006/relationships/theme" Target="../theme/theme12.xml"/><Relationship Id="rId2" Type="http://schemas.openxmlformats.org/officeDocument/2006/relationships/slideLayout" Target="../slideLayouts/slideLayout235.xml"/><Relationship Id="rId16" Type="http://schemas.openxmlformats.org/officeDocument/2006/relationships/slideLayout" Target="../slideLayouts/slideLayout249.xml"/><Relationship Id="rId20" Type="http://schemas.openxmlformats.org/officeDocument/2006/relationships/slideLayout" Target="../slideLayouts/slideLayout253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24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38.xml"/><Relationship Id="rId15" Type="http://schemas.openxmlformats.org/officeDocument/2006/relationships/slideLayout" Target="../slideLayouts/slideLayout248.xml"/><Relationship Id="rId23" Type="http://schemas.openxmlformats.org/officeDocument/2006/relationships/slideLayout" Target="../slideLayouts/slideLayout256.xml"/><Relationship Id="rId10" Type="http://schemas.openxmlformats.org/officeDocument/2006/relationships/slideLayout" Target="../slideLayouts/slideLayout243.xml"/><Relationship Id="rId19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Relationship Id="rId14" Type="http://schemas.openxmlformats.org/officeDocument/2006/relationships/slideLayout" Target="../slideLayouts/slideLayout247.xml"/><Relationship Id="rId22" Type="http://schemas.openxmlformats.org/officeDocument/2006/relationships/slideLayout" Target="../slideLayouts/slideLayout25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5.xml"/><Relationship Id="rId13" Type="http://schemas.openxmlformats.org/officeDocument/2006/relationships/slideLayout" Target="../slideLayouts/slideLayout270.xml"/><Relationship Id="rId18" Type="http://schemas.openxmlformats.org/officeDocument/2006/relationships/slideLayout" Target="../slideLayouts/slideLayout275.xml"/><Relationship Id="rId3" Type="http://schemas.openxmlformats.org/officeDocument/2006/relationships/slideLayout" Target="../slideLayouts/slideLayout260.xml"/><Relationship Id="rId21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64.xml"/><Relationship Id="rId12" Type="http://schemas.openxmlformats.org/officeDocument/2006/relationships/slideLayout" Target="../slideLayouts/slideLayout269.xml"/><Relationship Id="rId17" Type="http://schemas.openxmlformats.org/officeDocument/2006/relationships/slideLayout" Target="../slideLayouts/slideLayout274.xml"/><Relationship Id="rId25" Type="http://schemas.openxmlformats.org/officeDocument/2006/relationships/image" Target="../media/image12.jpeg"/><Relationship Id="rId2" Type="http://schemas.openxmlformats.org/officeDocument/2006/relationships/slideLayout" Target="../slideLayouts/slideLayout259.xml"/><Relationship Id="rId16" Type="http://schemas.openxmlformats.org/officeDocument/2006/relationships/slideLayout" Target="../slideLayouts/slideLayout273.xml"/><Relationship Id="rId20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58.xml"/><Relationship Id="rId6" Type="http://schemas.openxmlformats.org/officeDocument/2006/relationships/slideLayout" Target="../slideLayouts/slideLayout263.xml"/><Relationship Id="rId11" Type="http://schemas.openxmlformats.org/officeDocument/2006/relationships/slideLayout" Target="../slideLayouts/slideLayout268.xml"/><Relationship Id="rId24" Type="http://schemas.openxmlformats.org/officeDocument/2006/relationships/theme" Target="../theme/theme13.xml"/><Relationship Id="rId5" Type="http://schemas.openxmlformats.org/officeDocument/2006/relationships/slideLayout" Target="../slideLayouts/slideLayout262.xml"/><Relationship Id="rId15" Type="http://schemas.openxmlformats.org/officeDocument/2006/relationships/slideLayout" Target="../slideLayouts/slideLayout272.xml"/><Relationship Id="rId23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67.xml"/><Relationship Id="rId19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61.xml"/><Relationship Id="rId9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271.xml"/><Relationship Id="rId22" Type="http://schemas.openxmlformats.org/officeDocument/2006/relationships/slideLayout" Target="../slideLayouts/slideLayout27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8.xml"/><Relationship Id="rId13" Type="http://schemas.openxmlformats.org/officeDocument/2006/relationships/slideLayout" Target="../slideLayouts/slideLayout293.xml"/><Relationship Id="rId18" Type="http://schemas.openxmlformats.org/officeDocument/2006/relationships/slideLayout" Target="../slideLayouts/slideLayout298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283.xml"/><Relationship Id="rId21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287.xml"/><Relationship Id="rId12" Type="http://schemas.openxmlformats.org/officeDocument/2006/relationships/slideLayout" Target="../slideLayouts/slideLayout292.xml"/><Relationship Id="rId17" Type="http://schemas.openxmlformats.org/officeDocument/2006/relationships/slideLayout" Target="../slideLayouts/slideLayout297.xml"/><Relationship Id="rId25" Type="http://schemas.openxmlformats.org/officeDocument/2006/relationships/theme" Target="../theme/theme14.xml"/><Relationship Id="rId2" Type="http://schemas.openxmlformats.org/officeDocument/2006/relationships/slideLayout" Target="../slideLayouts/slideLayout282.xml"/><Relationship Id="rId16" Type="http://schemas.openxmlformats.org/officeDocument/2006/relationships/slideLayout" Target="../slideLayouts/slideLayout296.xml"/><Relationship Id="rId20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81.xml"/><Relationship Id="rId6" Type="http://schemas.openxmlformats.org/officeDocument/2006/relationships/slideLayout" Target="../slideLayouts/slideLayout286.xml"/><Relationship Id="rId11" Type="http://schemas.openxmlformats.org/officeDocument/2006/relationships/slideLayout" Target="../slideLayouts/slideLayout291.xml"/><Relationship Id="rId24" Type="http://schemas.openxmlformats.org/officeDocument/2006/relationships/slideLayout" Target="../slideLayouts/slideLayout304.xml"/><Relationship Id="rId5" Type="http://schemas.openxmlformats.org/officeDocument/2006/relationships/slideLayout" Target="../slideLayouts/slideLayout285.xml"/><Relationship Id="rId15" Type="http://schemas.openxmlformats.org/officeDocument/2006/relationships/slideLayout" Target="../slideLayouts/slideLayout295.xml"/><Relationship Id="rId23" Type="http://schemas.openxmlformats.org/officeDocument/2006/relationships/slideLayout" Target="../slideLayouts/slideLayout303.xml"/><Relationship Id="rId10" Type="http://schemas.openxmlformats.org/officeDocument/2006/relationships/slideLayout" Target="../slideLayouts/slideLayout290.xml"/><Relationship Id="rId19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84.xml"/><Relationship Id="rId9" Type="http://schemas.openxmlformats.org/officeDocument/2006/relationships/slideLayout" Target="../slideLayouts/slideLayout289.xml"/><Relationship Id="rId14" Type="http://schemas.openxmlformats.org/officeDocument/2006/relationships/slideLayout" Target="../slideLayouts/slideLayout294.xml"/><Relationship Id="rId22" Type="http://schemas.openxmlformats.org/officeDocument/2006/relationships/slideLayout" Target="../slideLayouts/slideLayout30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2.xml"/><Relationship Id="rId13" Type="http://schemas.openxmlformats.org/officeDocument/2006/relationships/slideLayout" Target="../slideLayouts/slideLayout317.xml"/><Relationship Id="rId18" Type="http://schemas.openxmlformats.org/officeDocument/2006/relationships/slideLayout" Target="../slideLayouts/slideLayout322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307.xml"/><Relationship Id="rId21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11.xml"/><Relationship Id="rId12" Type="http://schemas.openxmlformats.org/officeDocument/2006/relationships/slideLayout" Target="../slideLayouts/slideLayout316.xml"/><Relationship Id="rId17" Type="http://schemas.openxmlformats.org/officeDocument/2006/relationships/slideLayout" Target="../slideLayouts/slideLayout321.xml"/><Relationship Id="rId25" Type="http://schemas.openxmlformats.org/officeDocument/2006/relationships/theme" Target="../theme/theme15.xml"/><Relationship Id="rId2" Type="http://schemas.openxmlformats.org/officeDocument/2006/relationships/slideLayout" Target="../slideLayouts/slideLayout306.xml"/><Relationship Id="rId16" Type="http://schemas.openxmlformats.org/officeDocument/2006/relationships/slideLayout" Target="../slideLayouts/slideLayout320.xml"/><Relationship Id="rId20" Type="http://schemas.openxmlformats.org/officeDocument/2006/relationships/slideLayout" Target="../slideLayouts/slideLayout324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1" Type="http://schemas.openxmlformats.org/officeDocument/2006/relationships/slideLayout" Target="../slideLayouts/slideLayout315.xml"/><Relationship Id="rId24" Type="http://schemas.openxmlformats.org/officeDocument/2006/relationships/slideLayout" Target="../slideLayouts/slideLayout328.xml"/><Relationship Id="rId5" Type="http://schemas.openxmlformats.org/officeDocument/2006/relationships/slideLayout" Target="../slideLayouts/slideLayout309.xml"/><Relationship Id="rId15" Type="http://schemas.openxmlformats.org/officeDocument/2006/relationships/slideLayout" Target="../slideLayouts/slideLayout319.xml"/><Relationship Id="rId23" Type="http://schemas.openxmlformats.org/officeDocument/2006/relationships/slideLayout" Target="../slideLayouts/slideLayout327.xml"/><Relationship Id="rId10" Type="http://schemas.openxmlformats.org/officeDocument/2006/relationships/slideLayout" Target="../slideLayouts/slideLayout314.xml"/><Relationship Id="rId19" Type="http://schemas.openxmlformats.org/officeDocument/2006/relationships/slideLayout" Target="../slideLayouts/slideLayout323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Relationship Id="rId14" Type="http://schemas.openxmlformats.org/officeDocument/2006/relationships/slideLayout" Target="../slideLayouts/slideLayout318.xml"/><Relationship Id="rId22" Type="http://schemas.openxmlformats.org/officeDocument/2006/relationships/slideLayout" Target="../slideLayouts/slideLayout32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12.jpeg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66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24" Type="http://schemas.openxmlformats.org/officeDocument/2006/relationships/image" Target="../media/image12.jpeg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0.xml"/><Relationship Id="rId21" Type="http://schemas.openxmlformats.org/officeDocument/2006/relationships/slideLayout" Target="../slideLayouts/slideLayout88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image" Target="../media/image12.jpeg"/><Relationship Id="rId10" Type="http://schemas.openxmlformats.org/officeDocument/2006/relationships/slideLayout" Target="../slideLayouts/slideLayout77.xml"/><Relationship Id="rId19" Type="http://schemas.openxmlformats.org/officeDocument/2006/relationships/slideLayout" Target="../slideLayouts/slideLayout86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slideLayout" Target="../slideLayouts/slideLayout106.xml"/><Relationship Id="rId26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5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20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11.xml"/><Relationship Id="rId28" Type="http://schemas.openxmlformats.org/officeDocument/2006/relationships/image" Target="../media/image12.jpeg"/><Relationship Id="rId10" Type="http://schemas.openxmlformats.org/officeDocument/2006/relationships/slideLayout" Target="../slideLayouts/slideLayout98.xml"/><Relationship Id="rId19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110.xml"/><Relationship Id="rId27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5" Type="http://schemas.openxmlformats.org/officeDocument/2006/relationships/image" Target="../media/image12.jpeg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24" Type="http://schemas.openxmlformats.org/officeDocument/2006/relationships/theme" Target="../theme/theme7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23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slideLayout" Target="../slideLayouts/slideLayout13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50.xml"/><Relationship Id="rId18" Type="http://schemas.openxmlformats.org/officeDocument/2006/relationships/slideLayout" Target="../slideLayouts/slideLayout155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140.xml"/><Relationship Id="rId21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17" Type="http://schemas.openxmlformats.org/officeDocument/2006/relationships/slideLayout" Target="../slideLayouts/slideLayout154.xml"/><Relationship Id="rId25" Type="http://schemas.openxmlformats.org/officeDocument/2006/relationships/theme" Target="../theme/theme8.xml"/><Relationship Id="rId2" Type="http://schemas.openxmlformats.org/officeDocument/2006/relationships/slideLayout" Target="../slideLayouts/slideLayout139.xml"/><Relationship Id="rId16" Type="http://schemas.openxmlformats.org/officeDocument/2006/relationships/slideLayout" Target="../slideLayouts/slideLayout153.xml"/><Relationship Id="rId20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42.xml"/><Relationship Id="rId15" Type="http://schemas.openxmlformats.org/officeDocument/2006/relationships/slideLayout" Target="../slideLayouts/slideLayout152.xml"/><Relationship Id="rId23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47.xml"/><Relationship Id="rId19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slideLayout" Target="../slideLayouts/slideLayout151.xml"/><Relationship Id="rId22" Type="http://schemas.openxmlformats.org/officeDocument/2006/relationships/slideLayout" Target="../slideLayouts/slideLayout15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13" Type="http://schemas.openxmlformats.org/officeDocument/2006/relationships/slideLayout" Target="../slideLayouts/slideLayout174.xml"/><Relationship Id="rId18" Type="http://schemas.openxmlformats.org/officeDocument/2006/relationships/slideLayout" Target="../slideLayouts/slideLayout179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164.xml"/><Relationship Id="rId21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73.xml"/><Relationship Id="rId17" Type="http://schemas.openxmlformats.org/officeDocument/2006/relationships/slideLayout" Target="../slideLayouts/slideLayout178.xml"/><Relationship Id="rId25" Type="http://schemas.openxmlformats.org/officeDocument/2006/relationships/theme" Target="../theme/theme9.xml"/><Relationship Id="rId2" Type="http://schemas.openxmlformats.org/officeDocument/2006/relationships/slideLayout" Target="../slideLayouts/slideLayout163.xml"/><Relationship Id="rId16" Type="http://schemas.openxmlformats.org/officeDocument/2006/relationships/slideLayout" Target="../slideLayouts/slideLayout177.xml"/><Relationship Id="rId20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24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66.xml"/><Relationship Id="rId15" Type="http://schemas.openxmlformats.org/officeDocument/2006/relationships/slideLayout" Target="../slideLayouts/slideLayout176.xml"/><Relationship Id="rId23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71.xml"/><Relationship Id="rId19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Relationship Id="rId14" Type="http://schemas.openxmlformats.org/officeDocument/2006/relationships/slideLayout" Target="../slideLayouts/slideLayout175.xml"/><Relationship Id="rId22" Type="http://schemas.openxmlformats.org/officeDocument/2006/relationships/slideLayout" Target="../slideLayouts/slideLayout1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9632" y="457200"/>
            <a:ext cx="7198568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9632" y="1371600"/>
            <a:ext cx="719856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B2B2B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FFC18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pic>
        <p:nvPicPr>
          <p:cNvPr id="1034" name="Picture 10" descr="elsREVorangesq.gif                                             000093EDMacfiles                       B6285D05: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91680" y="6477000"/>
            <a:ext cx="167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 rot="5400000">
            <a:off x="8610600" y="6629400"/>
            <a:ext cx="152400" cy="0"/>
          </a:xfrm>
          <a:prstGeom prst="line">
            <a:avLst/>
          </a:prstGeom>
          <a:noFill/>
          <a:ln w="6350">
            <a:solidFill>
              <a:srgbClr val="B2B2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72400" y="6520239"/>
            <a:ext cx="137160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fld id="{63267780-F660-46A1-B95A-CDBDAF2DE649}" type="slidenum">
              <a:rPr lang="en-US"/>
              <a:pPr/>
              <a:t>‹N›</a:t>
            </a:fld>
            <a:endParaRPr lang="en-US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458327"/>
            <a:ext cx="1656184" cy="34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37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9218"/>
          </a:solidFill>
          <a:latin typeface="Arial Narrow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3200">
          <a:solidFill>
            <a:srgbClr val="32323D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800">
          <a:solidFill>
            <a:srgbClr val="32323D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400">
          <a:solidFill>
            <a:srgbClr val="32323D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000">
          <a:solidFill>
            <a:srgbClr val="32323D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000">
          <a:solidFill>
            <a:srgbClr val="32323D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000">
          <a:solidFill>
            <a:srgbClr val="32323D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000">
          <a:solidFill>
            <a:srgbClr val="32323D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000">
          <a:solidFill>
            <a:srgbClr val="32323D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§"/>
        <a:defRPr sz="2000">
          <a:solidFill>
            <a:srgbClr val="32323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3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  <p:sldLayoutId id="2147483931" r:id="rId15"/>
    <p:sldLayoutId id="2147483932" r:id="rId16"/>
    <p:sldLayoutId id="2147483933" r:id="rId17"/>
    <p:sldLayoutId id="2147483934" r:id="rId18"/>
    <p:sldLayoutId id="2147483935" r:id="rId19"/>
    <p:sldLayoutId id="2147483936" r:id="rId20"/>
    <p:sldLayoutId id="2147483937" r:id="rId21"/>
    <p:sldLayoutId id="2147483938" r:id="rId22"/>
    <p:sldLayoutId id="2147483939" r:id="rId23"/>
    <p:sldLayoutId id="2147483940" r:id="rId2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201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3955" r:id="rId14"/>
    <p:sldLayoutId id="2147483956" r:id="rId15"/>
    <p:sldLayoutId id="2147483957" r:id="rId16"/>
    <p:sldLayoutId id="2147483958" r:id="rId17"/>
    <p:sldLayoutId id="2147483959" r:id="rId18"/>
    <p:sldLayoutId id="2147483960" r:id="rId19"/>
    <p:sldLayoutId id="2147483961" r:id="rId20"/>
    <p:sldLayoutId id="2147483962" r:id="rId21"/>
    <p:sldLayoutId id="2147483963" r:id="rId22"/>
    <p:sldLayoutId id="2147483964" r:id="rId23"/>
    <p:sldLayoutId id="2147483965" r:id="rId2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295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  <p:sldLayoutId id="2147483978" r:id="rId12"/>
    <p:sldLayoutId id="2147483979" r:id="rId13"/>
    <p:sldLayoutId id="2147483980" r:id="rId14"/>
    <p:sldLayoutId id="2147483981" r:id="rId15"/>
    <p:sldLayoutId id="2147483982" r:id="rId16"/>
    <p:sldLayoutId id="2147483983" r:id="rId17"/>
    <p:sldLayoutId id="2147483984" r:id="rId18"/>
    <p:sldLayoutId id="2147483985" r:id="rId19"/>
    <p:sldLayoutId id="2147483986" r:id="rId20"/>
    <p:sldLayoutId id="2147483987" r:id="rId21"/>
    <p:sldLayoutId id="2147483988" r:id="rId22"/>
    <p:sldLayoutId id="2147483989" r:id="rId23"/>
    <p:sldLayoutId id="2147483990" r:id="rId2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2322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  <p:sldLayoutId id="2147484003" r:id="rId12"/>
    <p:sldLayoutId id="2147484004" r:id="rId13"/>
    <p:sldLayoutId id="2147484005" r:id="rId14"/>
    <p:sldLayoutId id="2147484006" r:id="rId15"/>
    <p:sldLayoutId id="2147484007" r:id="rId16"/>
    <p:sldLayoutId id="2147484008" r:id="rId17"/>
    <p:sldLayoutId id="2147484009" r:id="rId18"/>
    <p:sldLayoutId id="2147484010" r:id="rId19"/>
    <p:sldLayoutId id="2147484011" r:id="rId20"/>
    <p:sldLayoutId id="2147484012" r:id="rId21"/>
    <p:sldLayoutId id="2147484013" r:id="rId22"/>
    <p:sldLayoutId id="2147484014" r:id="rId23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02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  <p:sldLayoutId id="2147484027" r:id="rId12"/>
    <p:sldLayoutId id="2147484028" r:id="rId13"/>
    <p:sldLayoutId id="2147484029" r:id="rId14"/>
    <p:sldLayoutId id="2147484030" r:id="rId15"/>
    <p:sldLayoutId id="2147484031" r:id="rId16"/>
    <p:sldLayoutId id="2147484032" r:id="rId17"/>
    <p:sldLayoutId id="2147484033" r:id="rId18"/>
    <p:sldLayoutId id="2147484034" r:id="rId19"/>
    <p:sldLayoutId id="2147484035" r:id="rId20"/>
    <p:sldLayoutId id="2147484036" r:id="rId21"/>
    <p:sldLayoutId id="2147484037" r:id="rId22"/>
    <p:sldLayoutId id="2147484038" r:id="rId23"/>
    <p:sldLayoutId id="2147484039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02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  <p:sldLayoutId id="2147484052" r:id="rId12"/>
    <p:sldLayoutId id="2147484053" r:id="rId13"/>
    <p:sldLayoutId id="2147484054" r:id="rId14"/>
    <p:sldLayoutId id="2147484055" r:id="rId15"/>
    <p:sldLayoutId id="2147484056" r:id="rId16"/>
    <p:sldLayoutId id="2147484057" r:id="rId17"/>
    <p:sldLayoutId id="2147484058" r:id="rId18"/>
    <p:sldLayoutId id="2147484059" r:id="rId19"/>
    <p:sldLayoutId id="2147484060" r:id="rId20"/>
    <p:sldLayoutId id="2147484061" r:id="rId21"/>
    <p:sldLayoutId id="2147484062" r:id="rId22"/>
    <p:sldLayoutId id="2147484063" r:id="rId23"/>
    <p:sldLayoutId id="2147484064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4016" y="920300"/>
            <a:ext cx="7453992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0"/>
            <a:ext cx="9143244" cy="347443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548008" y="60333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3267780-F660-46A1-B95A-CDBDAF2DE649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094016" y="1776639"/>
            <a:ext cx="74539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00852" y="149229"/>
            <a:ext cx="17716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en-US" sz="700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PRESENTATION</a:t>
            </a:r>
            <a:endParaRPr lang="en-US" sz="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31679" y="147388"/>
            <a:ext cx="2694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aseline="0" dirty="0" smtClean="0">
                <a:solidFill>
                  <a:schemeClr val="bg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|</a:t>
            </a:r>
            <a:endParaRPr lang="en-US" sz="700" dirty="0">
              <a:solidFill>
                <a:schemeClr val="bg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233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825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rgbClr val="00739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500" b="1" kern="1200">
          <a:solidFill>
            <a:srgbClr val="75787B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300" kern="1200">
          <a:solidFill>
            <a:srgbClr val="75787B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rgbClr val="75787B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047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415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  <p:sldLayoutId id="2147483755" r:id="rId19"/>
    <p:sldLayoutId id="2147483756" r:id="rId20"/>
    <p:sldLayoutId id="2147483757" r:id="rId21"/>
    <p:sldLayoutId id="2147483758" r:id="rId22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065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  <p:sldLayoutId id="2147483778" r:id="rId19"/>
    <p:sldLayoutId id="2147483779" r:id="rId20"/>
    <p:sldLayoutId id="2147483780" r:id="rId2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53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6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59" r:id="rId18"/>
    <p:sldLayoutId id="2147483860" r:id="rId19"/>
    <p:sldLayoutId id="2147483861" r:id="rId20"/>
    <p:sldLayoutId id="2147483862" r:id="rId21"/>
    <p:sldLayoutId id="2147483864" r:id="rId22"/>
    <p:sldLayoutId id="2147483865" r:id="rId23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7130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  <p:sldLayoutId id="2147483884" r:id="rId18"/>
    <p:sldLayoutId id="2147483885" r:id="rId19"/>
    <p:sldLayoutId id="2147483886" r:id="rId20"/>
    <p:sldLayoutId id="2147483887" r:id="rId21"/>
    <p:sldLayoutId id="2147483888" r:id="rId22"/>
    <p:sldLayoutId id="2147483889" r:id="rId23"/>
    <p:sldLayoutId id="2147483890" r:id="rId2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9144000" cy="375646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199" y="705204"/>
            <a:ext cx="8238319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idx="1"/>
          </p:nvPr>
        </p:nvSpPr>
        <p:spPr>
          <a:xfrm>
            <a:off x="457200" y="1500110"/>
            <a:ext cx="8238318" cy="489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</a:p>
          <a:p>
            <a:pPr lvl="8"/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16275" y="86049"/>
            <a:ext cx="5926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00" b="1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|     </a:t>
            </a:r>
            <a:fld id="{0458CB15-4049-3E44-A91F-E9E0F94EC727}" type="slidenum">
              <a:rPr lang="en-US" sz="700" b="1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sz="700" b="1" dirty="0" err="1" smtClean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13605" y="51329"/>
            <a:ext cx="10696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"/>
              </a:rPr>
              <a:t>Open Access</a:t>
            </a:r>
            <a:endParaRPr lang="en-US" sz="1100" b="1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680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06" r:id="rId15"/>
    <p:sldLayoutId id="2147483907" r:id="rId16"/>
    <p:sldLayoutId id="2147483908" r:id="rId17"/>
    <p:sldLayoutId id="2147483909" r:id="rId18"/>
    <p:sldLayoutId id="2147483910" r:id="rId19"/>
    <p:sldLayoutId id="2147483911" r:id="rId20"/>
    <p:sldLayoutId id="2147483912" r:id="rId21"/>
    <p:sldLayoutId id="2147483913" r:id="rId22"/>
    <p:sldLayoutId id="2147483914" r:id="rId23"/>
    <p:sldLayoutId id="2147483915" r:id="rId2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accent1"/>
          </a:solidFill>
          <a:latin typeface="Arial Bold"/>
          <a:ea typeface="+mj-ea"/>
          <a:cs typeface="Arial Bold"/>
        </a:defRPr>
      </a:lvl1pPr>
    </p:titleStyle>
    <p:bodyStyle>
      <a:lvl1pPr marL="342900" indent="-256032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53565A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80000"/>
        <a:buFont typeface="Arial" pitchFamily="34" charset="0"/>
        <a:buChar char="-"/>
        <a:defRPr sz="1800" kern="1200">
          <a:solidFill>
            <a:srgbClr val="53565A"/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SzPct val="90000"/>
        <a:buFont typeface="Courier New" pitchFamily="49" charset="0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SzPct val="90000"/>
        <a:buFont typeface="Courier New"/>
        <a:buChar char="o"/>
        <a:defRPr sz="1600" kern="1200">
          <a:solidFill>
            <a:srgbClr val="53565A"/>
          </a:solidFill>
          <a:latin typeface="Arial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g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0.xml"/><Relationship Id="rId6" Type="http://schemas.openxmlformats.org/officeDocument/2006/relationships/image" Target="../media/image47.png"/><Relationship Id="rId11" Type="http://schemas.openxmlformats.org/officeDocument/2006/relationships/image" Target="../media/image51.jpeg"/><Relationship Id="rId5" Type="http://schemas.openxmlformats.org/officeDocument/2006/relationships/image" Target="../media/image46.png"/><Relationship Id="rId10" Type="http://schemas.openxmlformats.org/officeDocument/2006/relationships/hyperlink" Target="http://www.google.co.uk/imgres?imgurl=http://www.vsnu.nl/static/project/vsnupresentation/images/logo-vsnu.gif&amp;imgrefurl=http://www.vsnu.nl/Workstudy/Universities-as-employers-.htm&amp;usg=__TF-oKS010xhYZez7rDODNOX741w=&amp;h=74&amp;w=73&amp;sz=3&amp;hl=en&amp;start=1&amp;sig2=03VO-V51Gf8SONdHwVAaDQ&amp;zoom=1&amp;um=1&amp;itbs=1&amp;tbnid=vOAt8c41hd_b-M:&amp;tbnh=71&amp;tbnw=70&amp;prev=/images?q=VSNU&amp;um=1&amp;hl=en&amp;tbs=isch:1&amp;ei=YZmcTOSLBsG88gbGn5juDA" TargetMode="External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png"/><Relationship Id="rId18" Type="http://schemas.openxmlformats.org/officeDocument/2006/relationships/image" Target="../media/image69.gif"/><Relationship Id="rId3" Type="http://schemas.openxmlformats.org/officeDocument/2006/relationships/image" Target="../media/image54.jpg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17" Type="http://schemas.openxmlformats.org/officeDocument/2006/relationships/image" Target="../media/image68.jpg"/><Relationship Id="rId2" Type="http://schemas.openxmlformats.org/officeDocument/2006/relationships/image" Target="../media/image53.gif"/><Relationship Id="rId16" Type="http://schemas.openxmlformats.org/officeDocument/2006/relationships/image" Target="../media/image67.jpeg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57.gif"/><Relationship Id="rId11" Type="http://schemas.openxmlformats.org/officeDocument/2006/relationships/image" Target="../media/image62.jpeg"/><Relationship Id="rId5" Type="http://schemas.openxmlformats.org/officeDocument/2006/relationships/image" Target="../media/image56.jpg"/><Relationship Id="rId15" Type="http://schemas.openxmlformats.org/officeDocument/2006/relationships/image" Target="../media/image66.jpg"/><Relationship Id="rId10" Type="http://schemas.openxmlformats.org/officeDocument/2006/relationships/image" Target="../media/image61.png"/><Relationship Id="rId4" Type="http://schemas.openxmlformats.org/officeDocument/2006/relationships/image" Target="../media/image55.jpg"/><Relationship Id="rId9" Type="http://schemas.openxmlformats.org/officeDocument/2006/relationships/image" Target="../media/image60.png"/><Relationship Id="rId14" Type="http://schemas.openxmlformats.org/officeDocument/2006/relationships/image" Target="../media/image6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sevier.com/postingpolicy" TargetMode="External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performance-of-the-uk-research-base-international-comparison-2013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3.xml"/><Relationship Id="rId4" Type="http://schemas.openxmlformats.org/officeDocument/2006/relationships/hyperlink" Target="http://www.researchinfonet.org/monitoring-progress-towards-open-access-in-the-uk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it-IT" sz="1800" dirty="0"/>
              <a:t>Policy d’Ateneo e strategie editoriali al Politecnico di </a:t>
            </a:r>
            <a:r>
              <a:rPr lang="it-IT" sz="1800" dirty="0" smtClean="0"/>
              <a:t>Milano – 22 Settembre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Open Access at Elsevier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Federica Rosetta, Associate Director Access Relations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September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17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60325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solidFill>
                <a:srgbClr val="53565A"/>
              </a:solidFill>
            </a:endParaRPr>
          </a:p>
        </p:txBody>
      </p:sp>
      <p:sp>
        <p:nvSpPr>
          <p:cNvPr id="6148" name="Title 1"/>
          <p:cNvSpPr>
            <a:spLocks noGrp="1"/>
          </p:cNvSpPr>
          <p:nvPr>
            <p:ph type="title"/>
          </p:nvPr>
        </p:nvSpPr>
        <p:spPr>
          <a:xfrm>
            <a:off x="186284" y="476672"/>
            <a:ext cx="7462837" cy="931863"/>
          </a:xfrm>
        </p:spPr>
        <p:txBody>
          <a:bodyPr>
            <a:normAutofit/>
          </a:bodyPr>
          <a:lstStyle/>
          <a:p>
            <a:r>
              <a:rPr lang="en-US" dirty="0" smtClean="0"/>
              <a:t>Green open access challenges </a:t>
            </a:r>
            <a:endParaRPr lang="en-US" dirty="0"/>
          </a:p>
        </p:txBody>
      </p:sp>
      <p:sp>
        <p:nvSpPr>
          <p:cNvPr id="10248" name="Rectangle 11"/>
          <p:cNvSpPr>
            <a:spLocks noChangeArrowheads="1"/>
          </p:cNvSpPr>
          <p:nvPr/>
        </p:nvSpPr>
        <p:spPr bwMode="auto">
          <a:xfrm>
            <a:off x="6305126" y="1589644"/>
            <a:ext cx="2376244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8738" lvl="2" defTabSz="45720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ct val="100000"/>
              <a:defRPr/>
            </a:pPr>
            <a:r>
              <a:rPr lang="en-US" sz="1600" b="1" dirty="0" smtClean="0">
                <a:solidFill>
                  <a:srgbClr val="53565A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Pilots and initiatives </a:t>
            </a:r>
            <a:endParaRPr lang="en-US" sz="1600" b="1" dirty="0">
              <a:solidFill>
                <a:srgbClr val="53565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939" y="2029765"/>
            <a:ext cx="1234662" cy="143529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048" y="3465059"/>
            <a:ext cx="2438400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58" y="4391670"/>
            <a:ext cx="1686489" cy="51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647" y="2404538"/>
            <a:ext cx="1009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86283" y="1589644"/>
            <a:ext cx="55867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Requires time and effort </a:t>
            </a:r>
          </a:p>
          <a:p>
            <a:pPr marL="628650" lvl="1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uthor </a:t>
            </a:r>
            <a:r>
              <a:rPr lang="en-US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needs to save the correct version of the article for posting to a </a:t>
            </a: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repository</a:t>
            </a:r>
          </a:p>
          <a:p>
            <a:pPr marL="628650" lvl="1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repository will need to add links and metadata to the hosted </a:t>
            </a: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article</a:t>
            </a:r>
          </a:p>
          <a:p>
            <a:pPr marL="171450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not a business model</a:t>
            </a:r>
          </a:p>
          <a:p>
            <a:pPr marL="628650" lvl="1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access publishing fee for the author to pay because publication costs are paid for by library </a:t>
            </a: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subscriptions</a:t>
            </a:r>
          </a:p>
          <a:p>
            <a:pPr marL="628650" lvl="1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Needs to work at scale with the subscription model</a:t>
            </a:r>
          </a:p>
          <a:p>
            <a:pPr marL="171450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immediate</a:t>
            </a:r>
          </a:p>
          <a:p>
            <a:pPr marL="628650" lvl="1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access is after </a:t>
            </a:r>
            <a:r>
              <a:rPr lang="en-US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embargo period has expired rather than immediately, because libraries will not subscribe if the content is available for free </a:t>
            </a: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</a:t>
            </a:r>
          </a:p>
          <a:p>
            <a:pPr marL="628650" lvl="1" indent="-1714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Added complexity on repositories to host content which is under different policies from different publishers. </a:t>
            </a:r>
          </a:p>
          <a:p>
            <a:pPr lvl="1" defTabSz="457200" fontAlgn="auto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58" y="4796965"/>
            <a:ext cx="6508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723" y="4906367"/>
            <a:ext cx="4667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129" y="5292366"/>
            <a:ext cx="476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 descr="http://t1.gstatic.com/images?q=tbn:vOAt8c41hd_b-M:http://www.vsnu.nl/static/project/vsnupresentation/images/logo-vsnu.gif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556" y="5930661"/>
            <a:ext cx="4318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472" y="5551323"/>
            <a:ext cx="423862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686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5703571" y="5061228"/>
            <a:ext cx="3211829" cy="15681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399" y="5061228"/>
            <a:ext cx="3090797" cy="15681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53565A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881" y="533400"/>
            <a:ext cx="8238319" cy="418645"/>
          </a:xfrm>
        </p:spPr>
        <p:txBody>
          <a:bodyPr/>
          <a:lstStyle/>
          <a:p>
            <a:r>
              <a:rPr lang="en-US" dirty="0" smtClean="0"/>
              <a:t>Facilitating open access policies 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609600" y="990600"/>
            <a:ext cx="5531102" cy="3962402"/>
          </a:xfrm>
          <a:prstGeom prst="ellipse">
            <a:avLst/>
          </a:prstGeom>
          <a:solidFill>
            <a:srgbClr val="00966C">
              <a:alpha val="68000"/>
            </a:srgb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834640" y="914400"/>
            <a:ext cx="6233160" cy="3962401"/>
          </a:xfrm>
          <a:prstGeom prst="ellipse">
            <a:avLst/>
          </a:prstGeom>
          <a:solidFill>
            <a:schemeClr val="tx2">
              <a:alpha val="72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19237" y="5137428"/>
            <a:ext cx="3172363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53565A"/>
                </a:solidFill>
                <a:latin typeface="Arial"/>
              </a:rPr>
              <a:t>Gold agreements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/>
              </a:rPr>
              <a:t>Help establish automation of workflows </a:t>
            </a:r>
            <a:r>
              <a:rPr lang="en-GB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streamline author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include reporting </a:t>
            </a:r>
            <a:r>
              <a:rPr lang="en-GB" sz="1200" dirty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funding organisation on uptake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Compliance is higher when combined with clear funding for APCs. </a:t>
            </a:r>
            <a:endParaRPr lang="en-GB" sz="12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04363" y="5333861"/>
            <a:ext cx="19187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53565A"/>
                </a:solidFill>
                <a:latin typeface="Arial"/>
              </a:rPr>
              <a:t>Mixed agreement combination of both green and gold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679" y="2310617"/>
            <a:ext cx="762000" cy="7762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560576"/>
            <a:ext cx="1463040" cy="5730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1732579"/>
            <a:ext cx="1600200" cy="2133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084" y="3588298"/>
            <a:ext cx="1170432" cy="356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63" y="3347489"/>
            <a:ext cx="807203" cy="3831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24" y="3899671"/>
            <a:ext cx="1074420" cy="34020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311" y="3216588"/>
            <a:ext cx="553578" cy="7222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63" y="1377005"/>
            <a:ext cx="1059092" cy="276751"/>
          </a:xfrm>
          <a:prstGeom prst="rect">
            <a:avLst/>
          </a:prstGeom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955" y="2157073"/>
            <a:ext cx="1188720" cy="44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637" y="3211427"/>
            <a:ext cx="869389" cy="72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2790716"/>
            <a:ext cx="619125" cy="610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78566"/>
            <a:ext cx="1370026" cy="92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92" y="1066800"/>
            <a:ext cx="969921" cy="24451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733" y="2229810"/>
            <a:ext cx="1033462" cy="4857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268" y="2876550"/>
            <a:ext cx="591687" cy="42071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025" y="2793286"/>
            <a:ext cx="971550" cy="295275"/>
          </a:xfrm>
          <a:prstGeom prst="rect">
            <a:avLst/>
          </a:prstGeom>
        </p:spPr>
      </p:pic>
      <p:sp>
        <p:nvSpPr>
          <p:cNvPr id="36" name="Slide Number Placeholder 5"/>
          <p:cNvSpPr txBox="1">
            <a:spLocks/>
          </p:cNvSpPr>
          <p:nvPr/>
        </p:nvSpPr>
        <p:spPr>
          <a:xfrm>
            <a:off x="8548008" y="2959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52400" y="5105400"/>
            <a:ext cx="29718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smtClean="0">
                <a:solidFill>
                  <a:srgbClr val="53565A"/>
                </a:solidFill>
                <a:latin typeface="Arial"/>
              </a:rPr>
              <a:t>Green agreements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 smtClean="0">
                <a:solidFill>
                  <a:srgbClr val="53565A"/>
                </a:solidFill>
                <a:latin typeface="Arial"/>
              </a:rPr>
              <a:t>Facilitates sustainable green open access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b="1" dirty="0" smtClean="0">
                <a:solidFill>
                  <a:srgbClr val="53565A"/>
                </a:solidFill>
                <a:latin typeface="Arial"/>
              </a:rPr>
              <a:t>Immediate internal posting </a:t>
            </a:r>
            <a:r>
              <a:rPr lang="en-GB" sz="1200" dirty="0" smtClean="0">
                <a:solidFill>
                  <a:srgbClr val="53565A"/>
                </a:solidFill>
                <a:latin typeface="Arial"/>
              </a:rPr>
              <a:t>on repositories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b="1" dirty="0" smtClean="0">
                <a:solidFill>
                  <a:srgbClr val="53565A"/>
                </a:solidFill>
                <a:latin typeface="Arial"/>
              </a:rPr>
              <a:t>Public access </a:t>
            </a:r>
            <a:r>
              <a:rPr lang="en-GB" sz="1200" dirty="0" smtClean="0">
                <a:solidFill>
                  <a:srgbClr val="53565A"/>
                </a:solidFill>
                <a:latin typeface="Arial"/>
              </a:rPr>
              <a:t>to the author accepted manuscript </a:t>
            </a:r>
            <a:r>
              <a:rPr lang="en-GB" sz="1200" b="1" dirty="0" smtClean="0">
                <a:solidFill>
                  <a:srgbClr val="53565A"/>
                </a:solidFill>
                <a:latin typeface="Arial"/>
              </a:rPr>
              <a:t>after embargo </a:t>
            </a:r>
          </a:p>
        </p:txBody>
      </p:sp>
      <p:sp>
        <p:nvSpPr>
          <p:cNvPr id="3" name="Left Arrow 2"/>
          <p:cNvSpPr/>
          <p:nvPr/>
        </p:nvSpPr>
        <p:spPr>
          <a:xfrm>
            <a:off x="3479217" y="6047289"/>
            <a:ext cx="661566" cy="369332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2" name="Left Arrow 31"/>
          <p:cNvSpPr/>
          <p:nvPr/>
        </p:nvSpPr>
        <p:spPr>
          <a:xfrm rot="10800000">
            <a:off x="4650950" y="6062187"/>
            <a:ext cx="661566" cy="369332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239" y="4229597"/>
            <a:ext cx="814894" cy="36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436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4984"/>
            <a:ext cx="6984776" cy="3384376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52894"/>
            <a:ext cx="8238319" cy="418645"/>
          </a:xfrm>
        </p:spPr>
        <p:txBody>
          <a:bodyPr/>
          <a:lstStyle/>
          <a:p>
            <a:r>
              <a:rPr lang="en-US" dirty="0" smtClean="0"/>
              <a:t>Funding Body agreement with Telethon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4752528" cy="32403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3288" y="1268760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Direct billing workflow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Validation process of articles in place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Elsevier sends immediately final PDF to PMC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green OA: immediate posting for internal use; public after embargo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327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institutional services by Elsevier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323528" y="1355188"/>
            <a:ext cx="5939888" cy="4882124"/>
          </a:xfrm>
        </p:spPr>
        <p:txBody>
          <a:bodyPr>
            <a:normAutofit/>
          </a:bodyPr>
          <a:lstStyle/>
          <a:p>
            <a:r>
              <a:rPr lang="en-US" sz="1600" dirty="0"/>
              <a:t>Elsevier supports authors who wish to post and share their research through our posting policy: </a:t>
            </a:r>
            <a:r>
              <a:rPr lang="en-US" sz="1600" dirty="0">
                <a:hlinkClick r:id="rId2"/>
              </a:rPr>
              <a:t>www.elsevier.com/postingpolicy</a:t>
            </a:r>
            <a:r>
              <a:rPr lang="en-US" sz="1600" dirty="0"/>
              <a:t>  </a:t>
            </a:r>
          </a:p>
          <a:p>
            <a:endParaRPr lang="en-US" sz="1600" dirty="0" smtClean="0"/>
          </a:p>
          <a:p>
            <a:r>
              <a:rPr lang="en-US" sz="1600" dirty="0" smtClean="0"/>
              <a:t>In </a:t>
            </a:r>
            <a:r>
              <a:rPr lang="en-US" sz="1600" dirty="0"/>
              <a:t>addition, we are working with selected repositories to explore how we can </a:t>
            </a:r>
            <a:r>
              <a:rPr lang="en-US" sz="1600" b="1" dirty="0"/>
              <a:t>support institutions </a:t>
            </a:r>
            <a:r>
              <a:rPr lang="en-US" sz="1600" dirty="0"/>
              <a:t>to </a:t>
            </a:r>
            <a:r>
              <a:rPr lang="en-US" sz="1600" b="1" dirty="0"/>
              <a:t>promote and broadcast</a:t>
            </a:r>
            <a:r>
              <a:rPr lang="en-US" sz="1600" dirty="0"/>
              <a:t> the work </a:t>
            </a:r>
            <a:r>
              <a:rPr lang="en-US" sz="1600" dirty="0" smtClean="0"/>
              <a:t>of</a:t>
            </a:r>
            <a:r>
              <a:rPr lang="en-US" sz="1600" b="1" dirty="0" smtClean="0"/>
              <a:t>. </a:t>
            </a:r>
            <a:endParaRPr lang="en-US" sz="1600" b="1" dirty="0"/>
          </a:p>
          <a:p>
            <a:r>
              <a:rPr lang="en-US" sz="1600" dirty="0"/>
              <a:t>their authors in their </a:t>
            </a:r>
            <a:r>
              <a:rPr lang="en-US" sz="1600" b="1" dirty="0"/>
              <a:t>institutional repositories</a:t>
            </a:r>
          </a:p>
          <a:p>
            <a:r>
              <a:rPr lang="en-US" sz="1600" dirty="0"/>
              <a:t>Our current pilots and services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Metadata feed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Embed functionality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Embargos</a:t>
            </a:r>
          </a:p>
          <a:p>
            <a:endParaRPr 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7530509" y="116632"/>
            <a:ext cx="1063388" cy="21602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00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3501008"/>
            <a:ext cx="5616624" cy="25202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feed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530509" y="116632"/>
            <a:ext cx="1063388" cy="21602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3528" y="3573016"/>
            <a:ext cx="5133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US" sz="1600" b="1" dirty="0" smtClean="0">
                <a:solidFill>
                  <a:schemeClr val="bg1"/>
                </a:solidFill>
              </a:rPr>
              <a:t>Benefits for your repository: </a:t>
            </a:r>
            <a:endParaRPr lang="en-US" sz="1600" b="1" dirty="0">
              <a:solidFill>
                <a:schemeClr val="bg1"/>
              </a:solidFill>
            </a:endParaRPr>
          </a:p>
          <a:p>
            <a:pPr marL="53975" lvl="1"/>
            <a:endParaRPr lang="en-US" sz="1600" dirty="0">
              <a:solidFill>
                <a:schemeClr val="bg1"/>
              </a:solidFill>
            </a:endParaRPr>
          </a:p>
          <a:p>
            <a:pPr marL="53975" lvl="2" indent="0">
              <a:buNone/>
            </a:pPr>
            <a:r>
              <a:rPr lang="en-US" sz="1200" b="1" dirty="0">
                <a:solidFill>
                  <a:schemeClr val="bg1"/>
                </a:solidFill>
              </a:rPr>
              <a:t>Provide better search functionality: </a:t>
            </a:r>
          </a:p>
          <a:p>
            <a:pPr marL="796925" lvl="3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Metadata enables users to search on specific terms such as author or affiliation </a:t>
            </a:r>
          </a:p>
          <a:p>
            <a:pPr marL="796925" lvl="3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Retrieves search results in a format the repository can specify.</a:t>
            </a:r>
          </a:p>
          <a:p>
            <a:pPr marL="53975" lvl="2" indent="0">
              <a:buNone/>
            </a:pPr>
            <a:endParaRPr lang="en-US" sz="1200" b="1" dirty="0" smtClean="0">
              <a:solidFill>
                <a:schemeClr val="bg1"/>
              </a:solidFill>
            </a:endParaRPr>
          </a:p>
          <a:p>
            <a:pPr marL="53975" lvl="2" indent="0">
              <a:buNone/>
            </a:pPr>
            <a:r>
              <a:rPr lang="en-US" sz="1200" b="1" dirty="0" smtClean="0">
                <a:solidFill>
                  <a:schemeClr val="bg1"/>
                </a:solidFill>
              </a:rPr>
              <a:t>Builds </a:t>
            </a:r>
            <a:r>
              <a:rPr lang="en-US" sz="1200" b="1" dirty="0">
                <a:solidFill>
                  <a:schemeClr val="bg1"/>
                </a:solidFill>
              </a:rPr>
              <a:t>repository capacity: </a:t>
            </a:r>
          </a:p>
          <a:p>
            <a:pPr marL="796925" lvl="3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Supports bulk download of all articles already published today</a:t>
            </a:r>
          </a:p>
          <a:p>
            <a:pPr marL="796925" lvl="3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Enables periodic updates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1268760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US" sz="1400" dirty="0" smtClean="0"/>
              <a:t>Structured Metadata: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Through </a:t>
            </a:r>
            <a:r>
              <a:rPr lang="en-US" sz="1200" dirty="0"/>
              <a:t>our Scopus </a:t>
            </a:r>
            <a:r>
              <a:rPr lang="en-US" sz="1200" dirty="0" smtClean="0"/>
              <a:t>API, subscribers can </a:t>
            </a:r>
            <a:r>
              <a:rPr lang="en-US" sz="1200" dirty="0"/>
              <a:t>retrieve </a:t>
            </a:r>
            <a:r>
              <a:rPr lang="en-US" sz="1200" dirty="0" smtClean="0"/>
              <a:t>clean and structured </a:t>
            </a:r>
            <a:r>
              <a:rPr lang="en-US" sz="1200" dirty="0"/>
              <a:t>metadata for all articles by authors affiliated with the </a:t>
            </a:r>
            <a:r>
              <a:rPr lang="en-US" sz="1200" dirty="0" smtClean="0"/>
              <a:t>University. The API provides: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Structured and better information on author affiliation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Information about Elsevier and non-Elsevier published articles</a:t>
            </a:r>
          </a:p>
          <a:p>
            <a:pPr marL="0" lvl="1"/>
            <a:endParaRPr lang="en-US" sz="1400" dirty="0" smtClean="0"/>
          </a:p>
          <a:p>
            <a:pPr marL="0" lvl="1"/>
            <a:r>
              <a:rPr lang="en-US" sz="1400" dirty="0" smtClean="0"/>
              <a:t>Better indexing:</a:t>
            </a:r>
            <a:endParaRPr lang="en-US" sz="1400" dirty="0"/>
          </a:p>
          <a:p>
            <a:pPr marL="628650" lvl="2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Through our ScienceDirect API, everyone can retrieve metadata for Elsevier published articles including: </a:t>
            </a:r>
          </a:p>
          <a:p>
            <a:pPr marL="1085850" lvl="3" indent="-171450">
              <a:buFont typeface="Arial" panose="020B0604020202020204" pitchFamily="34" charset="0"/>
              <a:buChar char="•"/>
            </a:pPr>
            <a:r>
              <a:rPr lang="en-US" sz="1200" dirty="0"/>
              <a:t>T</a:t>
            </a:r>
            <a:r>
              <a:rPr lang="en-US" sz="1200" dirty="0" smtClean="0"/>
              <a:t>he abstract which helps </a:t>
            </a:r>
            <a:r>
              <a:rPr lang="en-US" sz="1200" dirty="0"/>
              <a:t>indexing of your repository in search engine results</a:t>
            </a:r>
          </a:p>
          <a:p>
            <a:pPr marL="1085850" lvl="3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Open access content and content published in non-subscribed titles. </a:t>
            </a:r>
          </a:p>
        </p:txBody>
      </p:sp>
    </p:spTree>
    <p:extLst>
      <p:ext uri="{BB962C8B-B14F-4D97-AF65-F5344CB8AC3E}">
        <p14:creationId xmlns:p14="http://schemas.microsoft.com/office/powerpoint/2010/main" val="183569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7504" y="6021288"/>
            <a:ext cx="4392488" cy="7200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38319" cy="418645"/>
          </a:xfrm>
        </p:spPr>
        <p:txBody>
          <a:bodyPr/>
          <a:lstStyle/>
          <a:p>
            <a:r>
              <a:rPr lang="en-US" dirty="0" smtClean="0"/>
              <a:t>Embedded </a:t>
            </a:r>
            <a:r>
              <a:rPr lang="en-US" dirty="0"/>
              <a:t>functionality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536" y="1124744"/>
            <a:ext cx="4012006" cy="4898146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US" sz="1400" dirty="0" smtClean="0"/>
              <a:t>Functionality which enables </a:t>
            </a:r>
            <a:r>
              <a:rPr lang="en-US" sz="1400" dirty="0"/>
              <a:t>the final full text version of the published article to be shown within the repository's website. </a:t>
            </a:r>
            <a:endParaRPr lang="en-US" sz="1400" dirty="0" smtClean="0"/>
          </a:p>
          <a:p>
            <a:pPr marL="53975" lvl="2" indent="0">
              <a:buNone/>
            </a:pPr>
            <a:endParaRPr lang="en-US" sz="1200" b="1" dirty="0"/>
          </a:p>
          <a:p>
            <a:pPr marL="53975" lvl="2" indent="0">
              <a:buNone/>
            </a:pPr>
            <a:r>
              <a:rPr lang="en-US" sz="1200" b="1" dirty="0" smtClean="0"/>
              <a:t>Helps </a:t>
            </a:r>
            <a:r>
              <a:rPr lang="en-US" sz="1200" b="1" dirty="0"/>
              <a:t>promote research published by your university</a:t>
            </a:r>
            <a:r>
              <a:rPr lang="en-US" sz="1200" b="1" dirty="0" smtClean="0"/>
              <a:t>:</a:t>
            </a:r>
          </a:p>
          <a:p>
            <a:pPr marL="53975" lvl="2" indent="0">
              <a:buNone/>
            </a:pPr>
            <a:endParaRPr lang="en-US" sz="1100" b="1" dirty="0"/>
          </a:p>
          <a:p>
            <a:pPr marL="342900" lvl="3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100" dirty="0" smtClean="0"/>
              <a:t>Any </a:t>
            </a:r>
            <a:r>
              <a:rPr lang="en-US" sz="1100" dirty="0"/>
              <a:t>user on the IP address range of any subscribing institution </a:t>
            </a:r>
            <a:r>
              <a:rPr lang="en-US" sz="1100" dirty="0" smtClean="0"/>
              <a:t>(not only those affiliated with your University) can view the final PDF on your repository</a:t>
            </a:r>
          </a:p>
          <a:p>
            <a:pPr marL="342900" lvl="3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100" dirty="0" smtClean="0"/>
              <a:t>Encourage </a:t>
            </a:r>
            <a:r>
              <a:rPr lang="en-US" sz="1100" dirty="0"/>
              <a:t>citations as researchers want to cite the final published </a:t>
            </a:r>
            <a:r>
              <a:rPr lang="en-US" sz="1100" dirty="0" smtClean="0"/>
              <a:t>article</a:t>
            </a:r>
          </a:p>
          <a:p>
            <a:pPr marL="342900" lvl="3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100" dirty="0" smtClean="0"/>
              <a:t>No </a:t>
            </a:r>
            <a:r>
              <a:rPr lang="en-US" sz="1100" dirty="0"/>
              <a:t>need to leave the repository to find the final version, helping users to stay longer on your repository and read more. </a:t>
            </a:r>
            <a:endParaRPr lang="en-US" sz="1100" dirty="0" smtClean="0"/>
          </a:p>
          <a:p>
            <a:pPr marL="342900" lvl="3" indent="-1714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I</a:t>
            </a:r>
            <a:r>
              <a:rPr lang="en-US" sz="1100" dirty="0" smtClean="0"/>
              <a:t>mmediately show the  final published article to all entitled users, inlcuding the first page for everyone. </a:t>
            </a:r>
            <a:endParaRPr lang="en-US" sz="1100" dirty="0"/>
          </a:p>
          <a:p>
            <a:pPr marL="53975" lvl="2" indent="0">
              <a:buNone/>
            </a:pPr>
            <a:endParaRPr lang="en-US" sz="1200" b="1" dirty="0" smtClean="0"/>
          </a:p>
          <a:p>
            <a:pPr marL="53975" lvl="2" indent="0">
              <a:buNone/>
            </a:pPr>
            <a:r>
              <a:rPr lang="en-US" sz="1100" b="1" dirty="0" smtClean="0"/>
              <a:t>Enhance </a:t>
            </a:r>
            <a:r>
              <a:rPr lang="en-US" sz="1100" b="1" dirty="0"/>
              <a:t>the user’s experience: </a:t>
            </a:r>
          </a:p>
          <a:p>
            <a:pPr marL="342900" lvl="3" indent="-1143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Can host the manuscript version but provide an easy way for users to access the final published version within the repository. </a:t>
            </a:r>
          </a:p>
          <a:p>
            <a:pPr marL="342900" lvl="3" indent="-1143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Easily find information on the final version such as any corrections, amendments or updates which are not shown on the manuscript version.</a:t>
            </a:r>
          </a:p>
          <a:p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7504" y="6158570"/>
            <a:ext cx="4248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Elsevier </a:t>
            </a:r>
            <a:r>
              <a:rPr lang="en-US" sz="1400" dirty="0" smtClean="0">
                <a:solidFill>
                  <a:schemeClr val="bg1"/>
                </a:solidFill>
              </a:rPr>
              <a:t>is ready to test this API service with a number of selected repositories, incl. Italian Universities!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30509" y="116632"/>
            <a:ext cx="1063388" cy="21602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1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38319" cy="418645"/>
          </a:xfrm>
        </p:spPr>
        <p:txBody>
          <a:bodyPr/>
          <a:lstStyle/>
          <a:p>
            <a:r>
              <a:rPr lang="en-US" sz="2400" dirty="0" smtClean="0"/>
              <a:t>Sharing research: Embargo periods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0479"/>
            <a:ext cx="8352928" cy="794345"/>
          </a:xfrm>
        </p:spPr>
        <p:txBody>
          <a:bodyPr>
            <a:normAutofit/>
          </a:bodyPr>
          <a:lstStyle/>
          <a:p>
            <a:pPr marL="86868" lvl="0" indent="0">
              <a:buClr>
                <a:schemeClr val="tx2"/>
              </a:buClr>
              <a:buNone/>
            </a:pPr>
            <a:r>
              <a:rPr lang="en-US" sz="1400" dirty="0" smtClean="0"/>
              <a:t>Elsevier’s posting policy supports the immediate AAM posting for internal institutional use and public access is enabled after embargo. To help institutions implement embargo periods we are working with a selected number of repositories  to see how to make this easier. </a:t>
            </a:r>
          </a:p>
          <a:p>
            <a:pPr marL="86868" lvl="0" indent="0">
              <a:buClr>
                <a:schemeClr val="tx2"/>
              </a:buClr>
              <a:buNone/>
            </a:pPr>
            <a:endParaRPr lang="en-US" sz="1400" dirty="0" smtClean="0"/>
          </a:p>
          <a:p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353641" y="2060848"/>
            <a:ext cx="795139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tx2"/>
              </a:buClr>
            </a:pPr>
            <a:r>
              <a:rPr lang="en-US" sz="1600" b="1" dirty="0" smtClean="0"/>
              <a:t>Plugin solution</a:t>
            </a:r>
          </a:p>
          <a:p>
            <a:pPr>
              <a:buClr>
                <a:schemeClr val="tx2"/>
              </a:buClr>
            </a:pPr>
            <a:endParaRPr lang="en-US" sz="1200" dirty="0" smtClean="0"/>
          </a:p>
          <a:p>
            <a:pPr marL="285750" lvl="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Development of Plugins </a:t>
            </a:r>
            <a:r>
              <a:rPr lang="en-US" sz="1200" dirty="0"/>
              <a:t>for the major Institutional Repository (IR) </a:t>
            </a:r>
            <a:r>
              <a:rPr lang="en-US" sz="1200" dirty="0" smtClean="0"/>
              <a:t>platforms (DSpace, Eprints, OPUS etc.) connect </a:t>
            </a:r>
            <a:r>
              <a:rPr lang="en-US" sz="1200" dirty="0"/>
              <a:t>with </a:t>
            </a:r>
            <a:r>
              <a:rPr lang="en-US" sz="1200" dirty="0" smtClean="0"/>
              <a:t>Elsevier APIs and download </a:t>
            </a:r>
            <a:r>
              <a:rPr lang="en-US" sz="1200" dirty="0"/>
              <a:t>the right embargo </a:t>
            </a:r>
            <a:r>
              <a:rPr lang="en-US" sz="1200" dirty="0" smtClean="0"/>
              <a:t>information. This benefits you by:</a:t>
            </a:r>
          </a:p>
          <a:p>
            <a:pPr marL="742950" lvl="1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Automatically recognizing and adding article embargoes which </a:t>
            </a:r>
            <a:r>
              <a:rPr lang="en-US" sz="1200" dirty="0"/>
              <a:t>save time for librarians </a:t>
            </a:r>
            <a:r>
              <a:rPr lang="en-US" sz="1200" dirty="0" smtClean="0"/>
              <a:t>who currently do </a:t>
            </a:r>
            <a:r>
              <a:rPr lang="en-US" sz="1200" dirty="0"/>
              <a:t>this </a:t>
            </a:r>
            <a:r>
              <a:rPr lang="en-US" sz="1200" dirty="0" smtClean="0"/>
              <a:t>manually</a:t>
            </a:r>
          </a:p>
          <a:p>
            <a:pPr marL="742950" lvl="1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Avoids </a:t>
            </a:r>
            <a:r>
              <a:rPr lang="en-US" sz="1200" dirty="0"/>
              <a:t>the hassle of checking the Publisher’s policy (e.g. on SherpaRomeo</a:t>
            </a:r>
            <a:r>
              <a:rPr lang="en-US" sz="1200" dirty="0" smtClean="0"/>
              <a:t>) to ensure the correct version is posted</a:t>
            </a:r>
          </a:p>
          <a:p>
            <a:pPr marL="742950" lvl="1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/>
              <a:t>Help set things up so the IR software would then automatically publically display the AAMs after embargo</a:t>
            </a:r>
            <a:r>
              <a:rPr lang="en-US" sz="1200" dirty="0" smtClean="0"/>
              <a:t>.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353640" y="4149080"/>
            <a:ext cx="81067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2"/>
              </a:buClr>
            </a:pPr>
            <a:r>
              <a:rPr lang="en-US" sz="1600" b="1" dirty="0"/>
              <a:t>Pilot phase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Elsevier is looking to source </a:t>
            </a:r>
            <a:r>
              <a:rPr lang="en-US" sz="1200" dirty="0"/>
              <a:t>external developers to run the project based on the usage scenarios and draft requirements provided by partner </a:t>
            </a:r>
            <a:r>
              <a:rPr lang="en-US" sz="1200" dirty="0" smtClean="0"/>
              <a:t>Universities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Want a limited </a:t>
            </a:r>
            <a:r>
              <a:rPr lang="en-US" sz="1200" dirty="0"/>
              <a:t>number of developer partners/Universities to define requirements for Open Source plugins or other modifications </a:t>
            </a:r>
            <a:r>
              <a:rPr lang="en-US" sz="1200" dirty="0" smtClean="0"/>
              <a:t>to </a:t>
            </a:r>
            <a:r>
              <a:rPr lang="en-US" sz="1200" dirty="0"/>
              <a:t>i</a:t>
            </a:r>
            <a:r>
              <a:rPr lang="en-US" sz="1200" dirty="0" smtClean="0"/>
              <a:t>nstitutional repositories.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530509" y="116632"/>
            <a:ext cx="1063388" cy="21602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52" y="5733256"/>
            <a:ext cx="8016779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5917198"/>
            <a:ext cx="791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Elsevier is working with CINECA in order to test the service with </a:t>
            </a:r>
            <a:r>
              <a:rPr lang="en-US" sz="1600" dirty="0" err="1" smtClean="0">
                <a:solidFill>
                  <a:schemeClr val="bg1"/>
                </a:solidFill>
              </a:rPr>
              <a:t>UniTO</a:t>
            </a:r>
            <a:r>
              <a:rPr lang="en-US" sz="1600" dirty="0" smtClean="0">
                <a:solidFill>
                  <a:schemeClr val="bg1"/>
                </a:solidFill>
              </a:rPr>
              <a:t> and </a:t>
            </a:r>
            <a:r>
              <a:rPr lang="en-US" sz="1600" dirty="0" err="1" smtClean="0">
                <a:solidFill>
                  <a:schemeClr val="bg1"/>
                </a:solidFill>
              </a:rPr>
              <a:t>UniMI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44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2440" y="350982"/>
            <a:ext cx="7777163" cy="773762"/>
          </a:xfrm>
        </p:spPr>
        <p:txBody>
          <a:bodyPr/>
          <a:lstStyle/>
          <a:p>
            <a:r>
              <a:rPr lang="en-US" b="1" dirty="0" smtClean="0"/>
              <a:t>Developing new tools helping researchers to share  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278993" y="1892053"/>
            <a:ext cx="4836738" cy="397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r>
              <a:rPr lang="en-GB" sz="13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Share link</a:t>
            </a:r>
            <a:r>
              <a:rPr lang="en-GB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: Personalized share link replaces traditional e-offprint giving 50 </a:t>
            </a:r>
            <a:r>
              <a:rPr lang="en-GB" sz="1300" kern="0" dirty="0">
                <a:latin typeface="Arial" panose="020B0604020202020204" pitchFamily="34" charset="0"/>
                <a:cs typeface="Arial" panose="020B0604020202020204" pitchFamily="34" charset="0"/>
              </a:rPr>
              <a:t>days free </a:t>
            </a:r>
            <a:r>
              <a:rPr lang="en-GB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access on ScienceDirect.</a:t>
            </a: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endParaRPr lang="en-GB" sz="13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r>
              <a:rPr lang="en-GB" sz="13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Embed PDF: </a:t>
            </a:r>
            <a:r>
              <a:rPr lang="en-US" sz="1300" kern="0" dirty="0">
                <a:latin typeface="Arial" panose="020B0604020202020204" pitchFamily="34" charset="0"/>
                <a:cs typeface="Arial" panose="020B0604020202020204" pitchFamily="34" charset="0"/>
              </a:rPr>
              <a:t>Integrating with our PDF API will </a:t>
            </a:r>
            <a:r>
              <a:rPr lang="en-US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enable repositories to </a:t>
            </a:r>
            <a:r>
              <a:rPr lang="en-US" sz="1300" kern="0" dirty="0">
                <a:latin typeface="Arial" panose="020B0604020202020204" pitchFamily="34" charset="0"/>
                <a:cs typeface="Arial" panose="020B0604020202020204" pitchFamily="34" charset="0"/>
              </a:rPr>
              <a:t>render full text articles </a:t>
            </a:r>
            <a:r>
              <a:rPr lang="en-US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1300" kern="0" dirty="0">
                <a:latin typeface="Arial" panose="020B0604020202020204" pitchFamily="34" charset="0"/>
                <a:cs typeface="Arial" panose="020B0604020202020204" pitchFamily="34" charset="0"/>
              </a:rPr>
              <a:t>ScienceDirect to their users</a:t>
            </a: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endParaRPr lang="en-GB" sz="1300" b="1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r>
              <a:rPr lang="en-GB" sz="13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Poster in my pocket</a:t>
            </a:r>
            <a:r>
              <a:rPr lang="en-GB" sz="1300" kern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300" kern="0" dirty="0">
                <a:latin typeface="Arial" panose="020B0604020202020204" pitchFamily="34" charset="0"/>
                <a:cs typeface="Arial" panose="020B0604020202020204" pitchFamily="34" charset="0"/>
              </a:rPr>
              <a:t>A mobile app that allows conference attendees to download scientific posters they find interesting directly onto their mobile.</a:t>
            </a:r>
            <a:endParaRPr lang="en-GB" sz="13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endParaRPr lang="en-GB" sz="13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r>
              <a:rPr lang="en-GB" sz="13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Licensed </a:t>
            </a:r>
            <a:r>
              <a:rPr lang="en-GB" sz="1300" b="1" kern="0" dirty="0">
                <a:latin typeface="Arial" panose="020B0604020202020204" pitchFamily="34" charset="0"/>
                <a:cs typeface="Arial" panose="020B0604020202020204" pitchFamily="34" charset="0"/>
              </a:rPr>
              <a:t>3rd party </a:t>
            </a:r>
            <a:r>
              <a:rPr lang="en-GB" sz="13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hosting </a:t>
            </a:r>
            <a:r>
              <a:rPr lang="en-US" sz="13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pilots: </a:t>
            </a:r>
            <a:r>
              <a:rPr lang="en-US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Enable users </a:t>
            </a:r>
            <a:r>
              <a:rPr lang="en-US" sz="1300" kern="0" dirty="0">
                <a:latin typeface="Arial" panose="020B0604020202020204" pitchFamily="34" charset="0"/>
                <a:cs typeface="Arial" panose="020B0604020202020204" pitchFamily="34" charset="0"/>
              </a:rPr>
              <a:t>to read and annotate ScienceDirect full text articles from </a:t>
            </a:r>
            <a:r>
              <a:rPr lang="en-US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third party interface </a:t>
            </a:r>
            <a:r>
              <a:rPr lang="en-US" sz="1300" kern="0" dirty="0">
                <a:latin typeface="Arial" panose="020B0604020202020204" pitchFamily="34" charset="0"/>
                <a:cs typeface="Arial" panose="020B0604020202020204" pitchFamily="34" charset="0"/>
              </a:rPr>
              <a:t>and share annotations to key articles of interest with connections within </a:t>
            </a:r>
            <a:r>
              <a:rPr lang="en-US" sz="13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their social online community. E.g. MyScienceWork and Sciencescape. </a:t>
            </a:r>
            <a:endParaRPr lang="en-GB" sz="13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endParaRPr lang="en-GB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6600"/>
              </a:buClr>
              <a:buSzPct val="85000"/>
              <a:buFontTx/>
              <a:buChar char="•"/>
              <a:defRPr/>
            </a:pPr>
            <a:endParaRPr lang="en-GB" sz="1200" b="1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7072"/>
            <a:ext cx="3995936" cy="477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36452"/>
            <a:ext cx="3986411" cy="468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92896"/>
            <a:ext cx="4005462" cy="461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AutoShape 2" descr="data:image/jpeg;base64,/9j/4AAQSkZJRgABAQAAAQABAAD/2wCEAAkGBxESEBISEBEVEhQUFxcVFRcXDhQWFBAWFRcaFiAWFhcYHSggGBomGxYYITEhJSk3MC4uFx8zODMsNygtLisBCgoKDg0OGxAQGzUlICQvLSwsMTQ3NywvLCwsLS0sLCwsLCwvLCwsLCwsLCwsLDQsLCwsLCwsLCwsLCwsLCwsLP/AABEIAOIA3wMBEQACEQEDEQH/xAAcAAEAAgMBAQEAAAAAAAAAAAAAAwYCBAUHAQj/xABHEAABAwIBBwcICAQEBwAAAAABAAIDBBEhBQYSMUFRgRMUIjJhcbEzUlNykqGi0QcWQlRigtLwI0ORwSREssI0k5Szw+Hx/8QAGgEBAAMBAQEAAAAAAAAAAAAAAAMEBQIBBv/EADERAQACAQIFAQcEAgMBAQAAAAABAgMEERIhMTJRQQUTFFJhcZEigbHwwdEjQuGhQ//aAAwDAQACEQMRAD8A9xQYySBoJcQANZJwC9iJmdoeWtFY3lXq/Oa2ELb/AInauAVzHpPWzOy6/wBKQ402VZ3a5HcDYe5Wa4cceijbU5bdbIOdSekf7bvmu+Cvhx7y/mTnUnpH+275pwV8HvL+ZOdSekf7bvmnBXwe8v5k51J6R/tu+acFfB7y/mTnUnpH+275pwV8HvL+ZOdSekf7bvmnBXwe8v5k51J6R/tu+acFfB7y/mTnUnpH+275pwV8HvL+ZOdSekf7bvmnBXwe8v5k51J6R/tu+acFfB7y/mTnUnpH+275pwV8HvL+ZOdSekf7bvmnBXwe8v5k51J6R/tu+acFfB7y/mTnUnpH+275pwV8HvL+ZOdSekf7bvmnBXwe8v5k51J6R/tu+acFfB7y/mTnUnpH+275pwV8HvL+ZOdSekf7bvmnBXwe8v5k51J6R/tu+acFfB7y/mTnUnpH+275pwV8HvL+ZTw5VnbqkdxNx71xbDjn0d11OWvSzs0Gc17CZtvxN1cR8lWyaT1ovYtf6ZI/dYY5A4BzSCDqIOBVOYmJ2loxMTG8Ml49YyyBoLnGwAuTuXsRMztDy1orG8qTljKjpnbmDqjf2ntWphwxjj6sPUaics/RzlMrCAgICAgICAgICAgICAgICAgICAgICD45wGJNu8r2I3eTO3Vs5JzkEDwLl0ZPSAHV/EL7fFR5dLOSN/VLp9fGG23WPX/a/wAUgc0OabggEEaiDtWRMTE7S+hraLRvCu52VvViB19J3dsCuaTH/wB5Zuvy9McfurSvMwQEBAQEBAQEBAQEBAQEBAQEBAQEBBFNUtbrOO4YldRWZcWvWvVozZRceqLe8qWMUeqC2afRqPeSbkk95UkRt0QzMz1YoL3mBlIuY6BxxZ0meqTiOB/1LK9oYtpi8evVveyc+9ZxT6c4+39/loZYm055D+Igdww/spsNdqRCvqbcWW0tNSIRAQEBAQEBAQEBAQEBAQYPkA1myGyaGmmf1IJHDfyZAPcXWBUU5qR6p66bLbpCV2Taoa6d/DRPuBXnxGPy6+Dy+GpJJom0jXRk6g9haT3XCkretukobY7V6wyBXThDPVtbtudw/eC7rSZR2yVq581a92rojs+aljHEK9stpay7RiAgIOpmzWclVMfss4HtBaf7gKDU048UwtaLJ7vPFvv/AA6NX5R/rO8SoadsLGTvn7ol05EBBjI8AEnYglrIHwuY2VujptDm7jvb6wviFHTLW/RNlwXx7cTBSIRAQEBAQEBAQbWS8myVDjodFgNnPIw7mj7R8PcoMueKcvVa0+ltl5+i3ZNyLBDixl3ee7pPPHZ3Cyz75bX6y1seCmPth0VGmEGE0TXtLXtDmnWHAEHvBXsTt0eTETylU8v5oktLqN2g7WYi7oP7Gu1sPu7tat4NVwz+vmz9VoIvG+OdpUJ8miXNkGg5ps5rsC07itit4tG8Pnb47Una0N2gyXUT25GF7gftEaDO/SdYHhdRZNTjp1lPi0WbJ0r/AIWJmakVNE+orpNMRt0jGwkMJGpukcXkmwGrXtVG+tvknhx8mpj9m48VePLO+34/9VCJ5ddzgAXEusBZrbm9gNgC06RtEQxMk72mWa6cCCWm644+C8t0dY+6Fgq/KP8AWd4lU6dsNDJ3z90S6ciAgnybT8rUQxnVpaTu5g0rHsJAHFQ57cNJWdJTjywu2VMnx1EZjkGGsEdZjhqc07D/APNRWZS01neG1kpF68MqHV0slPJyU35HgdGUbxuO8bO6xOpiyxeGJnwWxTzfFKriAgICAgIJ8m0JqJRGCQ0dKRw+y3cO06hxOxQ5svBX6rOmwe9t9PVfYIWsaGMAa1osANQCy5mZneW5EREbQkXj0QEBAQa7qGIycqYmGSwGmY26dhqGla9l7xTttu54a777c2wSvHTy/PLOEVcgiid/h4zcuvhO8bRvYNm847AVq6PT8P67ML2hrIv/AMdOjjsBLdMA6AOjpWOjfzdLUTgcOxX+Ou+2/Nk+7tw8W3IXTgQSU3WHHwXlujqncsNX5R/rO8SqdO2Ghk75+6JdORAQdPNQf4zuhefjYP7qpq+2Puv+z++ft/pdVntdrZQoY54zHK3Sace1p3tOwrqtprO8Ob0i8bWUjKmS5aU3deSLZIB1eyQbD26j2aloYdRF+U9WPqNJbHzjnDWa6+pWVN9QEBAQfHFBb806TQpw89aXpnuPVHs2PeSsvUX4rz9G7pMfBjj683aUCyICAgICAg42cGRHVbeTdUSRQnrMia1rpOx73X6PYAO267pfgnfZHlx+8jh32hqwZrZPpmGR8YLWC7nSuLwANtj0RwClnUZb8t/wgro8GP8AVt+ef8qLlvLDqubTALIWdGFlrWHnuHnHdsFhvJ09Lg93XeessTXar3tto6R0aits8QSU3WHHwXlujqncsNX5R/rO8SqdO2Ghk75+6JdORAQb2bkujWR/ja9nuD/9iraqN6Lugttk28rys1siD4RcWOIPvQVrKeaoN30pEZ2xnyZ9W2LPDsCtY9TNeVualm0Vb868pV2oD4naMzDG7Zfqu9VwwPBXaZa36MvJgvjnnACpET6gIIqq+gQNZwHFeWnaHtY3nZ6VGwNAaNQAA7hgsV9LHJkgICAgICAg16+tjhjdJM8MY3WSfcN5OwDEr2tZtO0ObWisb26PMM48vyVzrAGOnabtYetIRqfJ/ZuztOrX02lin6rdXz+t185P016OcArzLfUBBJTdYcfBeW6Oqdyw1flH+s7xKp07YaGTvn7ol05EBBg97mlr2dZjg9vaWm9u46lzevFWYd4rzS0Wh6HR1TZY2SMN2vAI47D2jVwWPMTE7S+hraLRvCZeOhAQYTRNe0te0OadYc0EHvBXsTt0eTETG0uFWZpxHGF7oTu67PZOP9CFPTU3r15qmTRY7dOTkVGb9WzU1ko/C+zuIfb3EqzXV1nqp30F47ebQlZIzykUjO0xOt/W1lNGWk9JV7afJXrDmZQytExps4OIxsCNmOKl4OKEHvIpaHrIN8QsN9OICAgICAgIKT9KLQYqW/pj/wBtyu6GP+SfszPak7Yo+/8AiVPC2XzggICCSm6w4+C8t0dU7lhq/KP9Z3iVTp2w0MnfP3RLpyICBY2Nml2iLusCdEbzbYuZtEdXVaWt0huZt5cbA7Qe4ci83Dr4ROO07mnbuOO0lVdRh4v1VX9JqOH9Fui9XVBqiAgICAgXQRywMd12Nd3tB8V7vMPJiJZjDUvHr6gICAgICAgo30nSf8Ize+R3staP96v6CP1zLK9rT/xxH1VJa754QEBBJTdYcfBeW6Oqdyw1flH+s7xKp07YaGTvn7ol05EBB0s15dGrt58bgO8FrvAOVTVx+ndf9nz+uY+ixV2Qqaa5khaSdZF2OPeWkE8VSrktXpLSthpbrCXJeTmU7OTjc8sHVa95dodjScQOy+Gyy5tabTvLutYrG0NxeOhAQEBAQEBAQEBAQEBAQed/SLNpVkDPRxF3/Mfb/wAa0/Z9eUyxPa9uda/3+8leWmxBAQEElN1hx8F5bo6p3LDV+Uf6zvEqnTthoZO+fuiXTkQEHxs5ifHKBcxuDrbS3U4cWkjio8tOKswlwZOC8WehxSBzQ5pu1wBBGogi4KyOj6CJ35wyR6ICAgICAgICAgICAgICAg8nzgqeVr6l4Nw13JN7owGn4g7+q29HThxw+Z9pZOLNP05NNW2eICAgkpusOPgvLdHVO5Yavyj/AFneJVOnbDQyd8/dEunIgIPhCDsZr5W5MinlNmk/wnHUCf5ZPfq77blQ1OHnxQ1dHqN44LfstqptEQEBAQEBAQEBAQEBAQEGnlivFPTyzH+WwuA852xvF1hxXVK8VohxkvFKzafR5DSNIaNI3ccXHeTiT/VfRUjaNnx+S02tMymXTgQEBBJTdYcfBeW6Oqdyw1flH+s7xKp07YaGTvn7ol05EBAQYSxhwsRcJsROzp5LzkfDZk95WDAPGMjB+IfbHbr71Sy6b1q08Gt9L/laKDKUM4vDK2S2sB3Sb6zdbeIVO1Zr1ho1vW3bO7bXLoQEBAQEBAQEBAQEBBR/pIyhfkqVp6x5WT1WmzQe91z+RXtDi4rcXhl+1M3DSKR6/wB/v2VQLYfOiAgICCSm6w4+C8t0dU7lhq/KP9Z3iVTp2w0MnfP3RLpyICAg+FB3Mg0VLUw3fE0yRnk5LOcDpDUToka2kHvus7NbJS/VsaamLLjiduccpdCnzXoWOD20sWkDcOc3TIO8F17FQ2y3t1lZpgx07YddRpRAQEBAQEBAQEBAQRVdSyKN8kh0WMaXOO4AXXsRMztDy1orG8vIp6t080lRJg6Q3A8xowa3g0Ad9yt/T4ox0iHyerzzlyTYUysICAgIJKbrDj4Ly3R1TuWGr8o/1neJVOnbDQyd8/dEunIgICDRray3Rbr2nd2DtUtKesoMmXblCLIeVnUk/KAExus2Vo1luxw/E25PEjauNVg97Xl1hLodV7m/PpPV6hTVDZGNfG4Oa4Xa4HAgrDmJidpfT1tFo3jokXj0QEBAQEBAQEBAQEFAz9yxyrxRxnoMIdOdjnDFsfDBx7dHcVo6LBvPHP7Mf2nqto93X91cAWqwX1AQEBAQSU3WHHwXlujqncsNX5R/rO8SqdO2Ghk75+6JdORAQaNdWW6Lde07uwdqlpT1lXy5duUOaplcQbmRsszUjjyXTjJu6JxsCd7T9h3uO0bquo0tcvP1X9Jrr4eXWPC9ZJzopZ7AScm8/wAuSzHX3C+DvykrJyYL4+sN7Dq8WXtnn4dpQrIgICAgICAgICCu54Zxc2ZycRBqJB0Br5JurlHDwG09gKsafBOW30VNXqow1+vo89gi0RrJJxJJuXE4kknWbrdrWKxtD5a95tO8pF65EBAQEBBJTdYcfBeW6Oqdyw1flH+s7xKp07YaGTvn7ol05EGjXVdui3XtO7sHapaU9ZQZcm3KHNUysICAgilY04EXJwAtck7gNpXltojeXVeKZ2hZ83M06joulmnpoxiIo6iRj3jc7RNmDs19yydTnxzypG/1b+j0uaOeS0xHjf8Auy+gfu91QaogICAgICAg4ec+cbKRuiLPncOhHfV+N+5vjaw2kTYcFss8uitqdTXBXeevh5zd73uklcXyPN3OO07huA1AbAFuY8cUrtD5jNmtltxWZqRCICAgICAgkpusOPgvLdHVO5Yavyj/AFneJVOnbDQyd8/dEunLSrqvR6Lde0+b/wC1LSm/OUGXJtyhzQCcACTuAuSppmI6q8RMztCJ8zRgcO8WXPHHl1OO0ejKMl3Va53qsc7wC8nJSOsvYw5J6VlvU+R6uTqU0ne8CMd/TsoravFX1WKaDPfpX/H8uzRZlSuxnmawebGNJ3tOAAPAqpk9ofJC/i9kT/8Apb8f7/8AFoyVkSnp8YoxpbXuOk8/mOodgsFRyZr5O6Wph02PD2R/t0bqJOXQLoF0C6BdAugIKlnFnk2MmKktLLqc/XFD+t3YMBtOFlbwaS2TnPKGfqtfXFyrzn+FLDSXOe9xe9xu5zjdzj+9mxbFMcUjaHz2XLbJbezNdohAQEBAQEBBJTdYcfBeW6OqdzumUP6Y1PAeO0PGkPFUsc71hpZo2yTH1albVaIsOsfd2qelN+cq2TJw8o6uSSp1R8PfbcQcR2hJjd7E7TvDuZLzvqIbNmBnj33tK0d5wfxse1Z2bQxPOnJr6b2pav6cnP8An/1b8l5dgqPJSgu2sPRkHe048Rgs6+K1O6Gziz48sb0ndv6SjSmkgaSBpIGkgaSBpIGkgaSDj5Wzopqe7XP5SQfy4+k+/wCLY38xCmx4L5OkK+bVYsXdPPwpmV8v1NVdpPIxH+Wxxu8fjfrPcLDfdaWHRVpztzli6n2le/KvKHOjjDRYCyvRGzMmZlmjwQEBAQEBAQEGMtW2FpleQGt1k6hc6PiQo81+Gkyn02OcmWKx/eTYoMoaHOaZ3laWeSGx2x6TnRP7jHYflVHRzx14fDT9pR7u3F5/lE5xJucSVpMWZ35viAgII5IGnWMRiDtB3gryaxPV1W815w6NHl2shwbNyjR9mUafxXDveqmTRY7dOS/i9pZqcpnf7uxT58EeWpnDtjeHX/K7Rt/UqpfQWjtloY/atJ7o2/v7OjDnjRu1yOYdzoZB7wCPeoJ0uWPRarrsFv8As225yUZ/zUI75Wt8VH7nJ8spY1OGf+0fll9YKP73B/1MfzT3V/ln8Pff4vmj8o35z0Q/zMZ9V2l/puvYw5PllzOpwx/2j8tKbPakHUMknqwOF+L9EKSukyz6Ibe0MFfVzanPeU4QUwbudK+/wM/UrFPZ8/8AaVXJ7WrHbX8/3/Li1uUqqfCadwafsM/hs7jo4uHeSrePR46+jPy+0Mt/Xb7NWKBrRZoA4KzERCjNplIvXggICAgICAgICAg1TSiqq6agtfl9OSXC4bFExxBd2GQNt2sWdr8u0RSPvLZ9k4d5nJP2j/Lb+l6gfRV8WUoml0U4ENQ0bXtGFzvLGi24w467KjgyzjtvDU1WCuWk1lDTVDJGNkjcHMcLtI28NhBwI2ELdpeL14qvlsuK2K01slXSMQEBAQEHwtG5DdiYm7gm0PeKXzkW7gvNoOKX0Rt3Be7QcUsgEebvqAgICAgICAgICAgICDWyjXxwRmWU2aMAB1nuOpjd5PusScAVHlyxjrvKbT4LZr8Mfv8AR2voSyVJK6oyrUCzpv4MA2Njaelo/h0mtaNv8Nx2rCy3m1t5fVYcdcdIrXo9Ky5kmGrp5KedulHILHeNoc07HAgEHeAokz84ZWoa3IdU6GQcpE8lzCbiKpaMNJp+xIBYEbML6Q0SbWHNak71UtRpqZY4bftPhYMlZfp6iwY/Ref5byGvv+HY/wDKe8BamPVUv15Sws2hy4+cRvH0/wBOqRbXgrCm+ICAgICAgICAgICAgICAgICAgICD6BfVik8iI35Q4uVs5qeC4DhLJ5jHA2P434hvvPYquXV0r285X8Hs/JfnflH/AN/Dm5qZu1WXKvSlJZTRG0jwCGRjAmKK+uRwtc42Fifsg5eXLa0726t3Bgrjrw1jaP5fo6jpWRRsiiaGMjaGMaBg1rRYAcFXWkyDQy3kenq4XQVUTZY3bDrB2OaRi1w3jFB4pnV9C1TGXPye8VMfo5HNZM3sDjZknedHuKki/lHNPCkzwZUoujIyrgDcLOZLyQA3XuwjtCkrkmO2UN8Vbd0RLV+tdX95+CL9K7+Iv8yL4TF8kfg+tdX95+CL9KfEX+Y+ExfJH4PrXV/efgi/SnxF/mPhMXyR+D611f3n4Iv0p8Rf5j4TF8kfg+tdX95+CL9KfEX+Y+ExfJH4S02d1U17SZhIAcWFsdnjcS0AjvC9rqckTvxPLaPDMbcGz0HJWUo6iMSRHDU5p60bvNd/Y7Vq4c0ZI3hg6jT2wW2np6S21KriAgICAg52XMsR0sek7pPdfk2XsXkbTuaNp4DFQZ88Y4+q3pNJOed55VjrP+IUF+dtWSTzgC51BkQA7BdupZnxGT5m5Gkw/JDH611f3n4Iv0rz4i/zHwmL5I/B9a6v7z8EX6U+Iv8AMfCYvkj8H1rq/vPwRfpT4i/zHwmL5I/B9a6v7z8EX6U+Iv8AMfCYvkj8H1rq/vPwxfpT4i/zHwmL5I/Dcp8l5Vrjotiq5w7e2QQ/1daMKO19+spqYor2xs9AzS+hR5LZMpyBjcDyETrud2SS6m7iGX7HBRzfwlinl7Nk+higiZFBG2ONgs1rWgNaO73rhI2EBAQEBAsg+WQLIFkCyCDKFDFPE+GZjZI5AWva4XDgf3r2IPz1njmrU5EqRPATJSyGzXHEWOPIzW2+a7br13CsYss1neOqtnwVyVmto5OzkvKMdRGJIjhqc09aN3mu/sdoWzhzRkjeHzWo09sFtp6ekttSq4gICDnZcyxHSx6Tuk91+TZexeRtO5o2ngMVBnzxjj6rek0k57eKx1n/ABCH6O8xZcqzc+r782vgMWmpLT1GD7MI1EjXiBjcjGyZJmd56vpcWKKxERG0Q99iia1oaxoa1oAaAAA0DAAAagBsUKZlZAsgWQLIPqAgICAgICAgICAgICAgINfKFDFPE+GZgkjkBa9rhcOB/evYg/PWeOatTkSpE8BMlLIdFrjiLHHkZrbfNdttvuFYxZZrO8dVbPgrkrNbRydnJeUY6iMSRHDU5p60bvNd89oWzhzRkjeHzOo09sFtp6ekttSoBBzsuZYjpY9J/Sc6/JsvYvI2nc0bTwGKgz54xR9VvSaSc9vFY6yh+jvMWbKs3Pq+/Nr4DFvOS09RnmwjUSNeIGNyMbJkmZ3nq+kxYorEREbRD32KJrGtaxoa1oDWtAAa0AWAAGoAbFCnZoCAgICAgICAgICAgICAgICAgICAg18oUMU8T4Z2CSOQFr2uFw4H969iD88545q1ORKkTQEyUsh0WuOIsceRmtqd5rtuvXcKxiyzWd46q2fBXJWa26O1kvKMdRGJIjhqcD1o3ea7t7doxWziyxkjeHzOo09sFtp6ek+UOXMsR0sek/pOdfk2XsXkbTuaNp4a1znzxij6pNJpbZ7eKx1lB9HmY02VZue19+bXwGLeclp6jPNhGoka8QMbkY2TJMzvPV9JixRWIiI2iHv0MTWNa1jQ1rQGtaAA1oAsAAMAANihTs0BAQEBAQEBAQEBAQEBAQEBAQEBAQEBBr5RoYp4nwzsEkcg0XtcLhwP717EH55zwzWqch1ImgJkpZDotc65FtfIzW+0NjttrjG4VjFlms7x1Vs+CuSs1tHJu/R7mNNlWbntfcU18Bi01OifJs82IaiRrxAxuRzkyTM7z1dYsUVrERG0Q9+hiaxrWMaGtaA1rQAGtAFgABgABsUKdmgICAgICAgICAgICAgICAgICAgICAgICAg5mc8DJKKqbIxr2mGS7XNDmmzSRgcMCAeCDoQxNY1rWNDWtAa1oADWgCwAAwAA2IM0BAQEBAQEBAQEBAQEH//Z"/>
          <p:cNvSpPr>
            <a:spLocks noChangeAspect="1" noChangeArrowheads="1"/>
          </p:cNvSpPr>
          <p:nvPr/>
        </p:nvSpPr>
        <p:spPr bwMode="auto">
          <a:xfrm>
            <a:off x="143608" y="-144463"/>
            <a:ext cx="281354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3315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830244"/>
            <a:ext cx="576064" cy="63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44160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+mj-lt"/>
              </a:rPr>
              <a:t>Stay tuned to the latest open access news and developments </a:t>
            </a:r>
            <a:endParaRPr lang="en-US" sz="2000" dirty="0">
              <a:latin typeface="+mj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327" y="1706448"/>
            <a:ext cx="6295993" cy="4387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1124744"/>
            <a:ext cx="4497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www.elsevierconnect.com</a:t>
            </a:r>
            <a:endParaRPr lang="en-US" sz="2000" b="1" dirty="0">
              <a:solidFill>
                <a:srgbClr val="A7A8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52120" y="6207695"/>
            <a:ext cx="423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53565A"/>
                </a:solidFill>
              </a:rPr>
              <a:t>f.rosetta@elsevier.com</a:t>
            </a:r>
            <a:endParaRPr lang="en-US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62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38319" cy="514249"/>
          </a:xfrm>
        </p:spPr>
        <p:txBody>
          <a:bodyPr/>
          <a:lstStyle/>
          <a:p>
            <a:r>
              <a:rPr lang="en-GB" dirty="0" smtClean="0"/>
              <a:t>Total article </a:t>
            </a:r>
            <a:r>
              <a:rPr lang="en-GB" dirty="0"/>
              <a:t>growth by journal business </a:t>
            </a:r>
            <a:r>
              <a:rPr lang="en-GB" dirty="0" smtClean="0"/>
              <a:t>model</a:t>
            </a:r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043029351"/>
              </p:ext>
            </p:extLst>
          </p:nvPr>
        </p:nvGraphicFramePr>
        <p:xfrm>
          <a:off x="304800" y="1728987"/>
          <a:ext cx="5570796" cy="3907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96000" y="3570744"/>
            <a:ext cx="2895600" cy="284693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15887" lvl="1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</a:pPr>
            <a:r>
              <a:rPr lang="en-US" sz="1400" b="1" dirty="0" smtClean="0">
                <a:solidFill>
                  <a:srgbClr val="53565A"/>
                </a:solidFill>
                <a:cs typeface="Arial" panose="020B0604020202020204" pitchFamily="34" charset="0"/>
              </a:rPr>
              <a:t>Open access content</a:t>
            </a:r>
            <a:r>
              <a:rPr lang="en-US" sz="1400" dirty="0" smtClean="0">
                <a:solidFill>
                  <a:srgbClr val="53565A"/>
                </a:solidFill>
                <a:cs typeface="Arial" panose="020B0604020202020204" pitchFamily="34" charset="0"/>
              </a:rPr>
              <a:t>:</a:t>
            </a: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Currently growing at approx. 20</a:t>
            </a:r>
            <a:r>
              <a:rPr lang="en-US" sz="1100" dirty="0">
                <a:solidFill>
                  <a:srgbClr val="53565A"/>
                </a:solidFill>
                <a:cs typeface="Arial" panose="020B0604020202020204" pitchFamily="34" charset="0"/>
              </a:rPr>
              <a:t>% in 2013  </a:t>
            </a:r>
            <a:endParaRPr lang="en-US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Amounts to a total article share (</a:t>
            </a:r>
            <a:r>
              <a:rPr lang="en-US" sz="1100" dirty="0">
                <a:solidFill>
                  <a:srgbClr val="53565A"/>
                </a:solidFill>
                <a:cs typeface="Arial" panose="020B0604020202020204" pitchFamily="34" charset="0"/>
              </a:rPr>
              <a:t>hybrid + ‘’pure’’ Gold) </a:t>
            </a: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of approx.</a:t>
            </a:r>
            <a:r>
              <a:rPr lang="en-US" sz="1100" dirty="0" smtClean="0">
                <a:solidFill>
                  <a:srgbClr val="53565A">
                    <a:lumMod val="75000"/>
                  </a:srgbClr>
                </a:solidFill>
                <a:cs typeface="Arial" panose="020B0604020202020204" pitchFamily="34" charset="0"/>
              </a:rPr>
              <a:t>8.2% </a:t>
            </a:r>
            <a:r>
              <a:rPr lang="en-US" sz="1100" dirty="0">
                <a:solidFill>
                  <a:srgbClr val="53565A"/>
                </a:solidFill>
                <a:cs typeface="Arial" panose="020B0604020202020204" pitchFamily="34" charset="0"/>
              </a:rPr>
              <a:t>in 2013 </a:t>
            </a:r>
            <a:endParaRPr lang="en-US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The total article share of all immediately accessible </a:t>
            </a:r>
            <a:r>
              <a:rPr lang="en-US" sz="1100" dirty="0">
                <a:solidFill>
                  <a:srgbClr val="53565A"/>
                </a:solidFill>
              </a:rPr>
              <a:t>OA </a:t>
            </a:r>
            <a:r>
              <a:rPr lang="en-US" sz="1100" dirty="0" smtClean="0">
                <a:solidFill>
                  <a:srgbClr val="53565A"/>
                </a:solidFill>
              </a:rPr>
              <a:t>articles is 12.7% including subsidized open access</a:t>
            </a: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endParaRPr lang="en-GB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288925" lvl="1" indent="-173038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53565A"/>
                </a:solidFill>
                <a:cs typeface="Arial" panose="020B0604020202020204" pitchFamily="34" charset="0"/>
              </a:rPr>
              <a:t>In 2013, Elsevier published over 330,000 articles which included an increase of </a:t>
            </a: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3500 </a:t>
            </a:r>
            <a:r>
              <a:rPr lang="en-US" sz="1100" dirty="0">
                <a:solidFill>
                  <a:srgbClr val="53565A"/>
                </a:solidFill>
                <a:cs typeface="Arial" panose="020B0604020202020204" pitchFamily="34" charset="0"/>
              </a:rPr>
              <a:t>extra </a:t>
            </a: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open access article</a:t>
            </a:r>
            <a:endParaRPr lang="en-GB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0" y="1676400"/>
            <a:ext cx="2895600" cy="1831271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</a:pPr>
            <a:r>
              <a:rPr lang="en-US" sz="1400" b="1" dirty="0" smtClean="0">
                <a:solidFill>
                  <a:srgbClr val="53565A"/>
                </a:solidFill>
                <a:cs typeface="Arial" panose="020B0604020202020204" pitchFamily="34" charset="0"/>
              </a:rPr>
              <a:t>Subscription content</a:t>
            </a:r>
            <a:r>
              <a:rPr lang="en-US" sz="1400" dirty="0" smtClean="0">
                <a:solidFill>
                  <a:srgbClr val="53565A"/>
                </a:solidFill>
                <a:cs typeface="Arial" panose="020B0604020202020204" pitchFamily="34" charset="0"/>
              </a:rPr>
              <a:t>:</a:t>
            </a:r>
          </a:p>
          <a:p>
            <a:pPr marL="169863" lvl="1" indent="-169863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Continues to grow year on year at approx. 3-4</a:t>
            </a:r>
            <a:r>
              <a:rPr lang="en-US" sz="1100" dirty="0">
                <a:solidFill>
                  <a:srgbClr val="53565A"/>
                </a:solidFill>
                <a:cs typeface="Arial" panose="020B0604020202020204" pitchFamily="34" charset="0"/>
              </a:rPr>
              <a:t>% </a:t>
            </a: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 </a:t>
            </a:r>
          </a:p>
          <a:p>
            <a:pPr marL="169863" lvl="1" indent="-169863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endParaRPr lang="en-US" sz="1100" dirty="0" smtClean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169863" lvl="1" indent="-169863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Amounts to a total article share of approx. 87.3% in 2013  </a:t>
            </a:r>
          </a:p>
          <a:p>
            <a:pPr marL="169863" lvl="1" indent="-169863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endParaRPr lang="en-US" sz="1100" dirty="0">
              <a:solidFill>
                <a:srgbClr val="53565A"/>
              </a:solidFill>
              <a:cs typeface="Arial" panose="020B060402020202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rgbClr val="FF8200"/>
              </a:buClr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53565A"/>
                </a:solidFill>
                <a:cs typeface="Arial" panose="020B0604020202020204" pitchFamily="34" charset="0"/>
              </a:rPr>
              <a:t>In 2013, Elsevier published over 330,000 articles which included an increase of 20,000 extra subscription articles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642556"/>
            <a:ext cx="825817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 smtClean="0">
                <a:solidFill>
                  <a:srgbClr val="A7A8AA"/>
                </a:solidFill>
                <a:latin typeface="Arial"/>
                <a:cs typeface="Calibri" panose="020F0502020204030204" pitchFamily="34" charset="0"/>
              </a:rPr>
              <a:t>Source: Calculation method draws </a:t>
            </a:r>
            <a:r>
              <a:rPr lang="en-GB" sz="800" dirty="0">
                <a:solidFill>
                  <a:srgbClr val="A7A8AA"/>
                </a:solidFill>
                <a:latin typeface="Arial"/>
                <a:cs typeface="Calibri" panose="020F0502020204030204" pitchFamily="34" charset="0"/>
              </a:rPr>
              <a:t>on an approach pioneered in the </a:t>
            </a:r>
            <a:r>
              <a:rPr lang="en-GB" sz="800" dirty="0">
                <a:solidFill>
                  <a:srgbClr val="A7A8AA"/>
                </a:solidFill>
                <a:latin typeface="Arial"/>
                <a:cs typeface="Calibri" panose="020F0502020204030204" pitchFamily="34" charset="0"/>
                <a:hlinkClick r:id="rId3"/>
              </a:rPr>
              <a:t>2013 BIS study</a:t>
            </a:r>
            <a:r>
              <a:rPr lang="en-GB" sz="800" dirty="0">
                <a:solidFill>
                  <a:srgbClr val="A7A8AA"/>
                </a:solidFill>
                <a:latin typeface="Arial"/>
                <a:cs typeface="Calibri" panose="020F0502020204030204" pitchFamily="34" charset="0"/>
              </a:rPr>
              <a:t> and has since been proposed as the method to </a:t>
            </a:r>
            <a:r>
              <a:rPr lang="en-GB" sz="800" dirty="0">
                <a:solidFill>
                  <a:srgbClr val="A7A8AA"/>
                </a:solidFill>
                <a:latin typeface="Arial"/>
                <a:cs typeface="Calibri" panose="020F0502020204030204" pitchFamily="34" charset="0"/>
                <a:hlinkClick r:id="rId4"/>
              </a:rPr>
              <a:t>monitor uptake of OA in the UK</a:t>
            </a:r>
            <a:r>
              <a:rPr lang="en-GB" sz="800" dirty="0">
                <a:solidFill>
                  <a:srgbClr val="A7A8AA"/>
                </a:solidFill>
                <a:latin typeface="Arial"/>
                <a:cs typeface="Calibri" panose="020F0502020204030204" pitchFamily="34" charset="0"/>
              </a:rPr>
              <a:t>. </a:t>
            </a:r>
            <a:endParaRPr lang="en-US" sz="800" dirty="0">
              <a:solidFill>
                <a:srgbClr val="A7A8A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57276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056" y="533400"/>
            <a:ext cx="8238319" cy="418645"/>
          </a:xfrm>
        </p:spPr>
        <p:txBody>
          <a:bodyPr/>
          <a:lstStyle/>
          <a:p>
            <a:r>
              <a:rPr lang="en-US" dirty="0"/>
              <a:t>EU o</a:t>
            </a:r>
            <a:r>
              <a:rPr lang="en-US" dirty="0" smtClean="0"/>
              <a:t>pen access developments: mixed approach</a:t>
            </a:r>
            <a:endParaRPr lang="en-US" dirty="0"/>
          </a:p>
        </p:txBody>
      </p:sp>
      <p:grpSp>
        <p:nvGrpSpPr>
          <p:cNvPr id="326" name="Group 132"/>
          <p:cNvGrpSpPr>
            <a:grpSpLocks/>
          </p:cNvGrpSpPr>
          <p:nvPr/>
        </p:nvGrpSpPr>
        <p:grpSpPr bwMode="auto">
          <a:xfrm>
            <a:off x="5341461" y="1139106"/>
            <a:ext cx="3753330" cy="4529684"/>
            <a:chOff x="1730" y="-8"/>
            <a:chExt cx="4078" cy="4280"/>
          </a:xfrm>
          <a:solidFill>
            <a:schemeClr val="bg2"/>
          </a:solidFill>
        </p:grpSpPr>
        <p:sp>
          <p:nvSpPr>
            <p:cNvPr id="327" name="Freeform 5"/>
            <p:cNvSpPr>
              <a:spLocks/>
            </p:cNvSpPr>
            <p:nvPr/>
          </p:nvSpPr>
          <p:spPr bwMode="auto">
            <a:xfrm>
              <a:off x="1890" y="3232"/>
              <a:ext cx="1205" cy="952"/>
            </a:xfrm>
            <a:custGeom>
              <a:avLst/>
              <a:gdLst>
                <a:gd name="T0" fmla="*/ 1154 w 1205"/>
                <a:gd name="T1" fmla="*/ 336 h 952"/>
                <a:gd name="T2" fmla="*/ 1036 w 1205"/>
                <a:gd name="T3" fmla="*/ 296 h 952"/>
                <a:gd name="T4" fmla="*/ 910 w 1205"/>
                <a:gd name="T5" fmla="*/ 280 h 952"/>
                <a:gd name="T6" fmla="*/ 859 w 1205"/>
                <a:gd name="T7" fmla="*/ 232 h 952"/>
                <a:gd name="T8" fmla="*/ 784 w 1205"/>
                <a:gd name="T9" fmla="*/ 192 h 952"/>
                <a:gd name="T10" fmla="*/ 716 w 1205"/>
                <a:gd name="T11" fmla="*/ 144 h 952"/>
                <a:gd name="T12" fmla="*/ 666 w 1205"/>
                <a:gd name="T13" fmla="*/ 136 h 952"/>
                <a:gd name="T14" fmla="*/ 598 w 1205"/>
                <a:gd name="T15" fmla="*/ 128 h 952"/>
                <a:gd name="T16" fmla="*/ 522 w 1205"/>
                <a:gd name="T17" fmla="*/ 104 h 952"/>
                <a:gd name="T18" fmla="*/ 387 w 1205"/>
                <a:gd name="T19" fmla="*/ 64 h 952"/>
                <a:gd name="T20" fmla="*/ 320 w 1205"/>
                <a:gd name="T21" fmla="*/ 48 h 952"/>
                <a:gd name="T22" fmla="*/ 202 w 1205"/>
                <a:gd name="T23" fmla="*/ 16 h 952"/>
                <a:gd name="T24" fmla="*/ 168 w 1205"/>
                <a:gd name="T25" fmla="*/ 0 h 952"/>
                <a:gd name="T26" fmla="*/ 135 w 1205"/>
                <a:gd name="T27" fmla="*/ 8 h 952"/>
                <a:gd name="T28" fmla="*/ 109 w 1205"/>
                <a:gd name="T29" fmla="*/ 24 h 952"/>
                <a:gd name="T30" fmla="*/ 17 w 1205"/>
                <a:gd name="T31" fmla="*/ 48 h 952"/>
                <a:gd name="T32" fmla="*/ 25 w 1205"/>
                <a:gd name="T33" fmla="*/ 88 h 952"/>
                <a:gd name="T34" fmla="*/ 34 w 1205"/>
                <a:gd name="T35" fmla="*/ 128 h 952"/>
                <a:gd name="T36" fmla="*/ 67 w 1205"/>
                <a:gd name="T37" fmla="*/ 176 h 952"/>
                <a:gd name="T38" fmla="*/ 84 w 1205"/>
                <a:gd name="T39" fmla="*/ 200 h 952"/>
                <a:gd name="T40" fmla="*/ 93 w 1205"/>
                <a:gd name="T41" fmla="*/ 216 h 952"/>
                <a:gd name="T42" fmla="*/ 143 w 1205"/>
                <a:gd name="T43" fmla="*/ 232 h 952"/>
                <a:gd name="T44" fmla="*/ 194 w 1205"/>
                <a:gd name="T45" fmla="*/ 224 h 952"/>
                <a:gd name="T46" fmla="*/ 236 w 1205"/>
                <a:gd name="T47" fmla="*/ 256 h 952"/>
                <a:gd name="T48" fmla="*/ 253 w 1205"/>
                <a:gd name="T49" fmla="*/ 272 h 952"/>
                <a:gd name="T50" fmla="*/ 261 w 1205"/>
                <a:gd name="T51" fmla="*/ 296 h 952"/>
                <a:gd name="T52" fmla="*/ 202 w 1205"/>
                <a:gd name="T53" fmla="*/ 328 h 952"/>
                <a:gd name="T54" fmla="*/ 177 w 1205"/>
                <a:gd name="T55" fmla="*/ 368 h 952"/>
                <a:gd name="T56" fmla="*/ 160 w 1205"/>
                <a:gd name="T57" fmla="*/ 424 h 952"/>
                <a:gd name="T58" fmla="*/ 143 w 1205"/>
                <a:gd name="T59" fmla="*/ 432 h 952"/>
                <a:gd name="T60" fmla="*/ 126 w 1205"/>
                <a:gd name="T61" fmla="*/ 480 h 952"/>
                <a:gd name="T62" fmla="*/ 76 w 1205"/>
                <a:gd name="T63" fmla="*/ 488 h 952"/>
                <a:gd name="T64" fmla="*/ 109 w 1205"/>
                <a:gd name="T65" fmla="*/ 568 h 952"/>
                <a:gd name="T66" fmla="*/ 101 w 1205"/>
                <a:gd name="T67" fmla="*/ 584 h 952"/>
                <a:gd name="T68" fmla="*/ 67 w 1205"/>
                <a:gd name="T69" fmla="*/ 608 h 952"/>
                <a:gd name="T70" fmla="*/ 67 w 1205"/>
                <a:gd name="T71" fmla="*/ 656 h 952"/>
                <a:gd name="T72" fmla="*/ 84 w 1205"/>
                <a:gd name="T73" fmla="*/ 672 h 952"/>
                <a:gd name="T74" fmla="*/ 17 w 1205"/>
                <a:gd name="T75" fmla="*/ 720 h 952"/>
                <a:gd name="T76" fmla="*/ 0 w 1205"/>
                <a:gd name="T77" fmla="*/ 784 h 952"/>
                <a:gd name="T78" fmla="*/ 59 w 1205"/>
                <a:gd name="T79" fmla="*/ 792 h 952"/>
                <a:gd name="T80" fmla="*/ 109 w 1205"/>
                <a:gd name="T81" fmla="*/ 840 h 952"/>
                <a:gd name="T82" fmla="*/ 118 w 1205"/>
                <a:gd name="T83" fmla="*/ 920 h 952"/>
                <a:gd name="T84" fmla="*/ 219 w 1205"/>
                <a:gd name="T85" fmla="*/ 928 h 952"/>
                <a:gd name="T86" fmla="*/ 295 w 1205"/>
                <a:gd name="T87" fmla="*/ 912 h 952"/>
                <a:gd name="T88" fmla="*/ 379 w 1205"/>
                <a:gd name="T89" fmla="*/ 904 h 952"/>
                <a:gd name="T90" fmla="*/ 539 w 1205"/>
                <a:gd name="T91" fmla="*/ 928 h 952"/>
                <a:gd name="T92" fmla="*/ 598 w 1205"/>
                <a:gd name="T93" fmla="*/ 904 h 952"/>
                <a:gd name="T94" fmla="*/ 649 w 1205"/>
                <a:gd name="T95" fmla="*/ 856 h 952"/>
                <a:gd name="T96" fmla="*/ 725 w 1205"/>
                <a:gd name="T97" fmla="*/ 824 h 952"/>
                <a:gd name="T98" fmla="*/ 784 w 1205"/>
                <a:gd name="T99" fmla="*/ 752 h 952"/>
                <a:gd name="T100" fmla="*/ 809 w 1205"/>
                <a:gd name="T101" fmla="*/ 664 h 952"/>
                <a:gd name="T102" fmla="*/ 842 w 1205"/>
                <a:gd name="T103" fmla="*/ 592 h 952"/>
                <a:gd name="T104" fmla="*/ 927 w 1205"/>
                <a:gd name="T105" fmla="*/ 504 h 952"/>
                <a:gd name="T106" fmla="*/ 944 w 1205"/>
                <a:gd name="T107" fmla="*/ 472 h 952"/>
                <a:gd name="T108" fmla="*/ 1019 w 1205"/>
                <a:gd name="T109" fmla="*/ 440 h 952"/>
                <a:gd name="T110" fmla="*/ 1196 w 1205"/>
                <a:gd name="T111" fmla="*/ 376 h 952"/>
                <a:gd name="T112" fmla="*/ 1205 w 1205"/>
                <a:gd name="T113" fmla="*/ 368 h 952"/>
                <a:gd name="T114" fmla="*/ 1180 w 1205"/>
                <a:gd name="T115" fmla="*/ 352 h 9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205" h="952">
                  <a:moveTo>
                    <a:pt x="1180" y="352"/>
                  </a:moveTo>
                  <a:lnTo>
                    <a:pt x="1154" y="336"/>
                  </a:lnTo>
                  <a:lnTo>
                    <a:pt x="1095" y="320"/>
                  </a:lnTo>
                  <a:lnTo>
                    <a:pt x="1036" y="296"/>
                  </a:lnTo>
                  <a:lnTo>
                    <a:pt x="969" y="288"/>
                  </a:lnTo>
                  <a:lnTo>
                    <a:pt x="910" y="280"/>
                  </a:lnTo>
                  <a:lnTo>
                    <a:pt x="893" y="256"/>
                  </a:lnTo>
                  <a:lnTo>
                    <a:pt x="859" y="232"/>
                  </a:lnTo>
                  <a:lnTo>
                    <a:pt x="817" y="224"/>
                  </a:lnTo>
                  <a:lnTo>
                    <a:pt x="784" y="192"/>
                  </a:lnTo>
                  <a:lnTo>
                    <a:pt x="733" y="152"/>
                  </a:lnTo>
                  <a:lnTo>
                    <a:pt x="716" y="144"/>
                  </a:lnTo>
                  <a:lnTo>
                    <a:pt x="699" y="144"/>
                  </a:lnTo>
                  <a:lnTo>
                    <a:pt x="666" y="136"/>
                  </a:lnTo>
                  <a:lnTo>
                    <a:pt x="632" y="120"/>
                  </a:lnTo>
                  <a:lnTo>
                    <a:pt x="598" y="128"/>
                  </a:lnTo>
                  <a:lnTo>
                    <a:pt x="556" y="104"/>
                  </a:lnTo>
                  <a:lnTo>
                    <a:pt x="522" y="104"/>
                  </a:lnTo>
                  <a:lnTo>
                    <a:pt x="480" y="96"/>
                  </a:lnTo>
                  <a:lnTo>
                    <a:pt x="387" y="64"/>
                  </a:lnTo>
                  <a:lnTo>
                    <a:pt x="362" y="48"/>
                  </a:lnTo>
                  <a:lnTo>
                    <a:pt x="320" y="48"/>
                  </a:lnTo>
                  <a:lnTo>
                    <a:pt x="227" y="32"/>
                  </a:lnTo>
                  <a:lnTo>
                    <a:pt x="202" y="16"/>
                  </a:lnTo>
                  <a:lnTo>
                    <a:pt x="185" y="0"/>
                  </a:lnTo>
                  <a:lnTo>
                    <a:pt x="168" y="0"/>
                  </a:lnTo>
                  <a:lnTo>
                    <a:pt x="143" y="0"/>
                  </a:lnTo>
                  <a:lnTo>
                    <a:pt x="135" y="8"/>
                  </a:lnTo>
                  <a:lnTo>
                    <a:pt x="126" y="24"/>
                  </a:lnTo>
                  <a:lnTo>
                    <a:pt x="109" y="24"/>
                  </a:lnTo>
                  <a:lnTo>
                    <a:pt x="59" y="32"/>
                  </a:lnTo>
                  <a:lnTo>
                    <a:pt x="17" y="48"/>
                  </a:lnTo>
                  <a:lnTo>
                    <a:pt x="25" y="80"/>
                  </a:lnTo>
                  <a:lnTo>
                    <a:pt x="25" y="88"/>
                  </a:lnTo>
                  <a:lnTo>
                    <a:pt x="25" y="104"/>
                  </a:lnTo>
                  <a:lnTo>
                    <a:pt x="34" y="128"/>
                  </a:lnTo>
                  <a:lnTo>
                    <a:pt x="17" y="184"/>
                  </a:lnTo>
                  <a:lnTo>
                    <a:pt x="67" y="176"/>
                  </a:lnTo>
                  <a:lnTo>
                    <a:pt x="84" y="184"/>
                  </a:lnTo>
                  <a:lnTo>
                    <a:pt x="84" y="200"/>
                  </a:lnTo>
                  <a:lnTo>
                    <a:pt x="76" y="208"/>
                  </a:lnTo>
                  <a:lnTo>
                    <a:pt x="93" y="216"/>
                  </a:lnTo>
                  <a:lnTo>
                    <a:pt x="126" y="216"/>
                  </a:lnTo>
                  <a:lnTo>
                    <a:pt x="143" y="232"/>
                  </a:lnTo>
                  <a:lnTo>
                    <a:pt x="168" y="232"/>
                  </a:lnTo>
                  <a:lnTo>
                    <a:pt x="194" y="224"/>
                  </a:lnTo>
                  <a:lnTo>
                    <a:pt x="227" y="240"/>
                  </a:lnTo>
                  <a:lnTo>
                    <a:pt x="236" y="256"/>
                  </a:lnTo>
                  <a:lnTo>
                    <a:pt x="236" y="264"/>
                  </a:lnTo>
                  <a:lnTo>
                    <a:pt x="253" y="272"/>
                  </a:lnTo>
                  <a:lnTo>
                    <a:pt x="261" y="288"/>
                  </a:lnTo>
                  <a:lnTo>
                    <a:pt x="261" y="296"/>
                  </a:lnTo>
                  <a:lnTo>
                    <a:pt x="227" y="312"/>
                  </a:lnTo>
                  <a:lnTo>
                    <a:pt x="202" y="328"/>
                  </a:lnTo>
                  <a:lnTo>
                    <a:pt x="168" y="344"/>
                  </a:lnTo>
                  <a:lnTo>
                    <a:pt x="177" y="368"/>
                  </a:lnTo>
                  <a:lnTo>
                    <a:pt x="160" y="400"/>
                  </a:lnTo>
                  <a:lnTo>
                    <a:pt x="160" y="424"/>
                  </a:lnTo>
                  <a:lnTo>
                    <a:pt x="152" y="432"/>
                  </a:lnTo>
                  <a:lnTo>
                    <a:pt x="143" y="432"/>
                  </a:lnTo>
                  <a:lnTo>
                    <a:pt x="143" y="464"/>
                  </a:lnTo>
                  <a:lnTo>
                    <a:pt x="126" y="480"/>
                  </a:lnTo>
                  <a:lnTo>
                    <a:pt x="101" y="488"/>
                  </a:lnTo>
                  <a:lnTo>
                    <a:pt x="76" y="488"/>
                  </a:lnTo>
                  <a:lnTo>
                    <a:pt x="93" y="552"/>
                  </a:lnTo>
                  <a:lnTo>
                    <a:pt x="109" y="568"/>
                  </a:lnTo>
                  <a:lnTo>
                    <a:pt x="109" y="576"/>
                  </a:lnTo>
                  <a:lnTo>
                    <a:pt x="101" y="584"/>
                  </a:lnTo>
                  <a:lnTo>
                    <a:pt x="76" y="592"/>
                  </a:lnTo>
                  <a:lnTo>
                    <a:pt x="67" y="608"/>
                  </a:lnTo>
                  <a:lnTo>
                    <a:pt x="59" y="632"/>
                  </a:lnTo>
                  <a:lnTo>
                    <a:pt x="67" y="656"/>
                  </a:lnTo>
                  <a:lnTo>
                    <a:pt x="76" y="672"/>
                  </a:lnTo>
                  <a:lnTo>
                    <a:pt x="84" y="672"/>
                  </a:lnTo>
                  <a:lnTo>
                    <a:pt x="59" y="696"/>
                  </a:lnTo>
                  <a:lnTo>
                    <a:pt x="17" y="720"/>
                  </a:lnTo>
                  <a:lnTo>
                    <a:pt x="8" y="752"/>
                  </a:lnTo>
                  <a:lnTo>
                    <a:pt x="0" y="784"/>
                  </a:lnTo>
                  <a:lnTo>
                    <a:pt x="17" y="784"/>
                  </a:lnTo>
                  <a:lnTo>
                    <a:pt x="59" y="792"/>
                  </a:lnTo>
                  <a:lnTo>
                    <a:pt x="93" y="816"/>
                  </a:lnTo>
                  <a:lnTo>
                    <a:pt x="109" y="840"/>
                  </a:lnTo>
                  <a:lnTo>
                    <a:pt x="109" y="880"/>
                  </a:lnTo>
                  <a:lnTo>
                    <a:pt x="118" y="920"/>
                  </a:lnTo>
                  <a:lnTo>
                    <a:pt x="152" y="952"/>
                  </a:lnTo>
                  <a:lnTo>
                    <a:pt x="219" y="928"/>
                  </a:lnTo>
                  <a:lnTo>
                    <a:pt x="253" y="920"/>
                  </a:lnTo>
                  <a:lnTo>
                    <a:pt x="295" y="912"/>
                  </a:lnTo>
                  <a:lnTo>
                    <a:pt x="337" y="896"/>
                  </a:lnTo>
                  <a:lnTo>
                    <a:pt x="379" y="904"/>
                  </a:lnTo>
                  <a:lnTo>
                    <a:pt x="463" y="920"/>
                  </a:lnTo>
                  <a:lnTo>
                    <a:pt x="539" y="928"/>
                  </a:lnTo>
                  <a:lnTo>
                    <a:pt x="573" y="928"/>
                  </a:lnTo>
                  <a:lnTo>
                    <a:pt x="598" y="904"/>
                  </a:lnTo>
                  <a:lnTo>
                    <a:pt x="615" y="872"/>
                  </a:lnTo>
                  <a:lnTo>
                    <a:pt x="649" y="856"/>
                  </a:lnTo>
                  <a:lnTo>
                    <a:pt x="733" y="848"/>
                  </a:lnTo>
                  <a:lnTo>
                    <a:pt x="725" y="824"/>
                  </a:lnTo>
                  <a:lnTo>
                    <a:pt x="733" y="800"/>
                  </a:lnTo>
                  <a:lnTo>
                    <a:pt x="784" y="752"/>
                  </a:lnTo>
                  <a:lnTo>
                    <a:pt x="842" y="720"/>
                  </a:lnTo>
                  <a:lnTo>
                    <a:pt x="809" y="664"/>
                  </a:lnTo>
                  <a:lnTo>
                    <a:pt x="809" y="624"/>
                  </a:lnTo>
                  <a:lnTo>
                    <a:pt x="842" y="592"/>
                  </a:lnTo>
                  <a:lnTo>
                    <a:pt x="885" y="536"/>
                  </a:lnTo>
                  <a:lnTo>
                    <a:pt x="927" y="504"/>
                  </a:lnTo>
                  <a:lnTo>
                    <a:pt x="935" y="504"/>
                  </a:lnTo>
                  <a:lnTo>
                    <a:pt x="944" y="472"/>
                  </a:lnTo>
                  <a:lnTo>
                    <a:pt x="977" y="448"/>
                  </a:lnTo>
                  <a:lnTo>
                    <a:pt x="1019" y="440"/>
                  </a:lnTo>
                  <a:lnTo>
                    <a:pt x="1095" y="432"/>
                  </a:lnTo>
                  <a:lnTo>
                    <a:pt x="1196" y="376"/>
                  </a:lnTo>
                  <a:lnTo>
                    <a:pt x="1205" y="376"/>
                  </a:lnTo>
                  <a:lnTo>
                    <a:pt x="1205" y="368"/>
                  </a:lnTo>
                  <a:lnTo>
                    <a:pt x="1205" y="344"/>
                  </a:lnTo>
                  <a:lnTo>
                    <a:pt x="1180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28" name="Freeform 6"/>
            <p:cNvSpPr>
              <a:spLocks/>
            </p:cNvSpPr>
            <p:nvPr/>
          </p:nvSpPr>
          <p:spPr bwMode="auto">
            <a:xfrm>
              <a:off x="1730" y="3408"/>
              <a:ext cx="421" cy="616"/>
            </a:xfrm>
            <a:custGeom>
              <a:avLst/>
              <a:gdLst>
                <a:gd name="T0" fmla="*/ 396 w 421"/>
                <a:gd name="T1" fmla="*/ 88 h 616"/>
                <a:gd name="T2" fmla="*/ 387 w 421"/>
                <a:gd name="T3" fmla="*/ 64 h 616"/>
                <a:gd name="T4" fmla="*/ 328 w 421"/>
                <a:gd name="T5" fmla="*/ 56 h 616"/>
                <a:gd name="T6" fmla="*/ 286 w 421"/>
                <a:gd name="T7" fmla="*/ 40 h 616"/>
                <a:gd name="T8" fmla="*/ 236 w 421"/>
                <a:gd name="T9" fmla="*/ 32 h 616"/>
                <a:gd name="T10" fmla="*/ 244 w 421"/>
                <a:gd name="T11" fmla="*/ 8 h 616"/>
                <a:gd name="T12" fmla="*/ 177 w 421"/>
                <a:gd name="T13" fmla="*/ 8 h 616"/>
                <a:gd name="T14" fmla="*/ 160 w 421"/>
                <a:gd name="T15" fmla="*/ 112 h 616"/>
                <a:gd name="T16" fmla="*/ 126 w 421"/>
                <a:gd name="T17" fmla="*/ 208 h 616"/>
                <a:gd name="T18" fmla="*/ 42 w 421"/>
                <a:gd name="T19" fmla="*/ 304 h 616"/>
                <a:gd name="T20" fmla="*/ 8 w 421"/>
                <a:gd name="T21" fmla="*/ 368 h 616"/>
                <a:gd name="T22" fmla="*/ 34 w 421"/>
                <a:gd name="T23" fmla="*/ 384 h 616"/>
                <a:gd name="T24" fmla="*/ 25 w 421"/>
                <a:gd name="T25" fmla="*/ 408 h 616"/>
                <a:gd name="T26" fmla="*/ 67 w 421"/>
                <a:gd name="T27" fmla="*/ 416 h 616"/>
                <a:gd name="T28" fmla="*/ 42 w 421"/>
                <a:gd name="T29" fmla="*/ 512 h 616"/>
                <a:gd name="T30" fmla="*/ 8 w 421"/>
                <a:gd name="T31" fmla="*/ 576 h 616"/>
                <a:gd name="T32" fmla="*/ 8 w 421"/>
                <a:gd name="T33" fmla="*/ 592 h 616"/>
                <a:gd name="T34" fmla="*/ 84 w 421"/>
                <a:gd name="T35" fmla="*/ 600 h 616"/>
                <a:gd name="T36" fmla="*/ 160 w 421"/>
                <a:gd name="T37" fmla="*/ 608 h 616"/>
                <a:gd name="T38" fmla="*/ 177 w 421"/>
                <a:gd name="T39" fmla="*/ 544 h 616"/>
                <a:gd name="T40" fmla="*/ 244 w 421"/>
                <a:gd name="T41" fmla="*/ 496 h 616"/>
                <a:gd name="T42" fmla="*/ 227 w 421"/>
                <a:gd name="T43" fmla="*/ 480 h 616"/>
                <a:gd name="T44" fmla="*/ 227 w 421"/>
                <a:gd name="T45" fmla="*/ 432 h 616"/>
                <a:gd name="T46" fmla="*/ 261 w 421"/>
                <a:gd name="T47" fmla="*/ 408 h 616"/>
                <a:gd name="T48" fmla="*/ 269 w 421"/>
                <a:gd name="T49" fmla="*/ 392 h 616"/>
                <a:gd name="T50" fmla="*/ 236 w 421"/>
                <a:gd name="T51" fmla="*/ 312 h 616"/>
                <a:gd name="T52" fmla="*/ 286 w 421"/>
                <a:gd name="T53" fmla="*/ 304 h 616"/>
                <a:gd name="T54" fmla="*/ 303 w 421"/>
                <a:gd name="T55" fmla="*/ 256 h 616"/>
                <a:gd name="T56" fmla="*/ 320 w 421"/>
                <a:gd name="T57" fmla="*/ 248 h 616"/>
                <a:gd name="T58" fmla="*/ 337 w 421"/>
                <a:gd name="T59" fmla="*/ 192 h 616"/>
                <a:gd name="T60" fmla="*/ 362 w 421"/>
                <a:gd name="T61" fmla="*/ 152 h 616"/>
                <a:gd name="T62" fmla="*/ 421 w 421"/>
                <a:gd name="T63" fmla="*/ 120 h 616"/>
                <a:gd name="T64" fmla="*/ 413 w 421"/>
                <a:gd name="T65" fmla="*/ 96 h 6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21" h="616">
                  <a:moveTo>
                    <a:pt x="413" y="96"/>
                  </a:moveTo>
                  <a:lnTo>
                    <a:pt x="396" y="88"/>
                  </a:lnTo>
                  <a:lnTo>
                    <a:pt x="396" y="80"/>
                  </a:lnTo>
                  <a:lnTo>
                    <a:pt x="387" y="64"/>
                  </a:lnTo>
                  <a:lnTo>
                    <a:pt x="354" y="48"/>
                  </a:lnTo>
                  <a:lnTo>
                    <a:pt x="328" y="56"/>
                  </a:lnTo>
                  <a:lnTo>
                    <a:pt x="303" y="56"/>
                  </a:lnTo>
                  <a:lnTo>
                    <a:pt x="286" y="40"/>
                  </a:lnTo>
                  <a:lnTo>
                    <a:pt x="253" y="40"/>
                  </a:lnTo>
                  <a:lnTo>
                    <a:pt x="236" y="32"/>
                  </a:lnTo>
                  <a:lnTo>
                    <a:pt x="244" y="24"/>
                  </a:lnTo>
                  <a:lnTo>
                    <a:pt x="244" y="8"/>
                  </a:lnTo>
                  <a:lnTo>
                    <a:pt x="227" y="0"/>
                  </a:lnTo>
                  <a:lnTo>
                    <a:pt x="177" y="8"/>
                  </a:lnTo>
                  <a:lnTo>
                    <a:pt x="177" y="40"/>
                  </a:lnTo>
                  <a:lnTo>
                    <a:pt x="160" y="112"/>
                  </a:lnTo>
                  <a:lnTo>
                    <a:pt x="143" y="144"/>
                  </a:lnTo>
                  <a:lnTo>
                    <a:pt x="126" y="208"/>
                  </a:lnTo>
                  <a:lnTo>
                    <a:pt x="92" y="256"/>
                  </a:lnTo>
                  <a:lnTo>
                    <a:pt x="42" y="304"/>
                  </a:lnTo>
                  <a:lnTo>
                    <a:pt x="17" y="352"/>
                  </a:lnTo>
                  <a:lnTo>
                    <a:pt x="8" y="368"/>
                  </a:lnTo>
                  <a:lnTo>
                    <a:pt x="17" y="376"/>
                  </a:lnTo>
                  <a:lnTo>
                    <a:pt x="34" y="384"/>
                  </a:lnTo>
                  <a:lnTo>
                    <a:pt x="25" y="400"/>
                  </a:lnTo>
                  <a:lnTo>
                    <a:pt x="25" y="408"/>
                  </a:lnTo>
                  <a:lnTo>
                    <a:pt x="34" y="416"/>
                  </a:lnTo>
                  <a:lnTo>
                    <a:pt x="67" y="416"/>
                  </a:lnTo>
                  <a:lnTo>
                    <a:pt x="42" y="480"/>
                  </a:lnTo>
                  <a:lnTo>
                    <a:pt x="42" y="512"/>
                  </a:lnTo>
                  <a:lnTo>
                    <a:pt x="25" y="544"/>
                  </a:lnTo>
                  <a:lnTo>
                    <a:pt x="8" y="576"/>
                  </a:lnTo>
                  <a:lnTo>
                    <a:pt x="0" y="592"/>
                  </a:lnTo>
                  <a:lnTo>
                    <a:pt x="8" y="592"/>
                  </a:lnTo>
                  <a:lnTo>
                    <a:pt x="50" y="592"/>
                  </a:lnTo>
                  <a:lnTo>
                    <a:pt x="84" y="600"/>
                  </a:lnTo>
                  <a:lnTo>
                    <a:pt x="126" y="616"/>
                  </a:lnTo>
                  <a:lnTo>
                    <a:pt x="160" y="608"/>
                  </a:lnTo>
                  <a:lnTo>
                    <a:pt x="168" y="576"/>
                  </a:lnTo>
                  <a:lnTo>
                    <a:pt x="177" y="544"/>
                  </a:lnTo>
                  <a:lnTo>
                    <a:pt x="219" y="520"/>
                  </a:lnTo>
                  <a:lnTo>
                    <a:pt x="244" y="496"/>
                  </a:lnTo>
                  <a:lnTo>
                    <a:pt x="236" y="496"/>
                  </a:lnTo>
                  <a:lnTo>
                    <a:pt x="227" y="480"/>
                  </a:lnTo>
                  <a:lnTo>
                    <a:pt x="219" y="456"/>
                  </a:lnTo>
                  <a:lnTo>
                    <a:pt x="227" y="432"/>
                  </a:lnTo>
                  <a:lnTo>
                    <a:pt x="236" y="416"/>
                  </a:lnTo>
                  <a:lnTo>
                    <a:pt x="261" y="408"/>
                  </a:lnTo>
                  <a:lnTo>
                    <a:pt x="269" y="400"/>
                  </a:lnTo>
                  <a:lnTo>
                    <a:pt x="269" y="392"/>
                  </a:lnTo>
                  <a:lnTo>
                    <a:pt x="253" y="376"/>
                  </a:lnTo>
                  <a:lnTo>
                    <a:pt x="236" y="312"/>
                  </a:lnTo>
                  <a:lnTo>
                    <a:pt x="261" y="312"/>
                  </a:lnTo>
                  <a:lnTo>
                    <a:pt x="286" y="304"/>
                  </a:lnTo>
                  <a:lnTo>
                    <a:pt x="303" y="288"/>
                  </a:lnTo>
                  <a:lnTo>
                    <a:pt x="303" y="256"/>
                  </a:lnTo>
                  <a:lnTo>
                    <a:pt x="312" y="256"/>
                  </a:lnTo>
                  <a:lnTo>
                    <a:pt x="320" y="248"/>
                  </a:lnTo>
                  <a:lnTo>
                    <a:pt x="320" y="224"/>
                  </a:lnTo>
                  <a:lnTo>
                    <a:pt x="337" y="192"/>
                  </a:lnTo>
                  <a:lnTo>
                    <a:pt x="328" y="168"/>
                  </a:lnTo>
                  <a:lnTo>
                    <a:pt x="362" y="152"/>
                  </a:lnTo>
                  <a:lnTo>
                    <a:pt x="387" y="136"/>
                  </a:lnTo>
                  <a:lnTo>
                    <a:pt x="421" y="120"/>
                  </a:lnTo>
                  <a:lnTo>
                    <a:pt x="421" y="112"/>
                  </a:lnTo>
                  <a:lnTo>
                    <a:pt x="413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29" name="Freeform 7"/>
            <p:cNvSpPr>
              <a:spLocks/>
            </p:cNvSpPr>
            <p:nvPr/>
          </p:nvSpPr>
          <p:spPr bwMode="auto">
            <a:xfrm>
              <a:off x="1890" y="3232"/>
              <a:ext cx="1205" cy="952"/>
            </a:xfrm>
            <a:custGeom>
              <a:avLst/>
              <a:gdLst>
                <a:gd name="T0" fmla="*/ 1154 w 1205"/>
                <a:gd name="T1" fmla="*/ 336 h 952"/>
                <a:gd name="T2" fmla="*/ 1036 w 1205"/>
                <a:gd name="T3" fmla="*/ 296 h 952"/>
                <a:gd name="T4" fmla="*/ 910 w 1205"/>
                <a:gd name="T5" fmla="*/ 280 h 952"/>
                <a:gd name="T6" fmla="*/ 859 w 1205"/>
                <a:gd name="T7" fmla="*/ 232 h 952"/>
                <a:gd name="T8" fmla="*/ 784 w 1205"/>
                <a:gd name="T9" fmla="*/ 192 h 952"/>
                <a:gd name="T10" fmla="*/ 716 w 1205"/>
                <a:gd name="T11" fmla="*/ 144 h 952"/>
                <a:gd name="T12" fmla="*/ 666 w 1205"/>
                <a:gd name="T13" fmla="*/ 136 h 952"/>
                <a:gd name="T14" fmla="*/ 598 w 1205"/>
                <a:gd name="T15" fmla="*/ 128 h 952"/>
                <a:gd name="T16" fmla="*/ 522 w 1205"/>
                <a:gd name="T17" fmla="*/ 104 h 952"/>
                <a:gd name="T18" fmla="*/ 387 w 1205"/>
                <a:gd name="T19" fmla="*/ 64 h 952"/>
                <a:gd name="T20" fmla="*/ 320 w 1205"/>
                <a:gd name="T21" fmla="*/ 48 h 952"/>
                <a:gd name="T22" fmla="*/ 202 w 1205"/>
                <a:gd name="T23" fmla="*/ 16 h 952"/>
                <a:gd name="T24" fmla="*/ 168 w 1205"/>
                <a:gd name="T25" fmla="*/ 0 h 952"/>
                <a:gd name="T26" fmla="*/ 135 w 1205"/>
                <a:gd name="T27" fmla="*/ 8 h 952"/>
                <a:gd name="T28" fmla="*/ 109 w 1205"/>
                <a:gd name="T29" fmla="*/ 24 h 952"/>
                <a:gd name="T30" fmla="*/ 17 w 1205"/>
                <a:gd name="T31" fmla="*/ 48 h 952"/>
                <a:gd name="T32" fmla="*/ 25 w 1205"/>
                <a:gd name="T33" fmla="*/ 88 h 952"/>
                <a:gd name="T34" fmla="*/ 34 w 1205"/>
                <a:gd name="T35" fmla="*/ 128 h 952"/>
                <a:gd name="T36" fmla="*/ 67 w 1205"/>
                <a:gd name="T37" fmla="*/ 176 h 952"/>
                <a:gd name="T38" fmla="*/ 84 w 1205"/>
                <a:gd name="T39" fmla="*/ 200 h 952"/>
                <a:gd name="T40" fmla="*/ 93 w 1205"/>
                <a:gd name="T41" fmla="*/ 216 h 952"/>
                <a:gd name="T42" fmla="*/ 143 w 1205"/>
                <a:gd name="T43" fmla="*/ 232 h 952"/>
                <a:gd name="T44" fmla="*/ 194 w 1205"/>
                <a:gd name="T45" fmla="*/ 224 h 952"/>
                <a:gd name="T46" fmla="*/ 236 w 1205"/>
                <a:gd name="T47" fmla="*/ 256 h 952"/>
                <a:gd name="T48" fmla="*/ 253 w 1205"/>
                <a:gd name="T49" fmla="*/ 272 h 952"/>
                <a:gd name="T50" fmla="*/ 261 w 1205"/>
                <a:gd name="T51" fmla="*/ 296 h 952"/>
                <a:gd name="T52" fmla="*/ 202 w 1205"/>
                <a:gd name="T53" fmla="*/ 328 h 952"/>
                <a:gd name="T54" fmla="*/ 177 w 1205"/>
                <a:gd name="T55" fmla="*/ 368 h 952"/>
                <a:gd name="T56" fmla="*/ 160 w 1205"/>
                <a:gd name="T57" fmla="*/ 424 h 952"/>
                <a:gd name="T58" fmla="*/ 143 w 1205"/>
                <a:gd name="T59" fmla="*/ 432 h 952"/>
                <a:gd name="T60" fmla="*/ 126 w 1205"/>
                <a:gd name="T61" fmla="*/ 480 h 952"/>
                <a:gd name="T62" fmla="*/ 76 w 1205"/>
                <a:gd name="T63" fmla="*/ 488 h 952"/>
                <a:gd name="T64" fmla="*/ 109 w 1205"/>
                <a:gd name="T65" fmla="*/ 568 h 952"/>
                <a:gd name="T66" fmla="*/ 101 w 1205"/>
                <a:gd name="T67" fmla="*/ 584 h 952"/>
                <a:gd name="T68" fmla="*/ 67 w 1205"/>
                <a:gd name="T69" fmla="*/ 608 h 952"/>
                <a:gd name="T70" fmla="*/ 67 w 1205"/>
                <a:gd name="T71" fmla="*/ 656 h 952"/>
                <a:gd name="T72" fmla="*/ 84 w 1205"/>
                <a:gd name="T73" fmla="*/ 672 h 952"/>
                <a:gd name="T74" fmla="*/ 17 w 1205"/>
                <a:gd name="T75" fmla="*/ 720 h 952"/>
                <a:gd name="T76" fmla="*/ 0 w 1205"/>
                <a:gd name="T77" fmla="*/ 784 h 952"/>
                <a:gd name="T78" fmla="*/ 59 w 1205"/>
                <a:gd name="T79" fmla="*/ 792 h 952"/>
                <a:gd name="T80" fmla="*/ 109 w 1205"/>
                <a:gd name="T81" fmla="*/ 840 h 952"/>
                <a:gd name="T82" fmla="*/ 118 w 1205"/>
                <a:gd name="T83" fmla="*/ 920 h 952"/>
                <a:gd name="T84" fmla="*/ 219 w 1205"/>
                <a:gd name="T85" fmla="*/ 928 h 952"/>
                <a:gd name="T86" fmla="*/ 295 w 1205"/>
                <a:gd name="T87" fmla="*/ 912 h 952"/>
                <a:gd name="T88" fmla="*/ 379 w 1205"/>
                <a:gd name="T89" fmla="*/ 904 h 952"/>
                <a:gd name="T90" fmla="*/ 539 w 1205"/>
                <a:gd name="T91" fmla="*/ 928 h 952"/>
                <a:gd name="T92" fmla="*/ 598 w 1205"/>
                <a:gd name="T93" fmla="*/ 904 h 952"/>
                <a:gd name="T94" fmla="*/ 649 w 1205"/>
                <a:gd name="T95" fmla="*/ 856 h 952"/>
                <a:gd name="T96" fmla="*/ 725 w 1205"/>
                <a:gd name="T97" fmla="*/ 824 h 952"/>
                <a:gd name="T98" fmla="*/ 784 w 1205"/>
                <a:gd name="T99" fmla="*/ 752 h 952"/>
                <a:gd name="T100" fmla="*/ 809 w 1205"/>
                <a:gd name="T101" fmla="*/ 664 h 952"/>
                <a:gd name="T102" fmla="*/ 842 w 1205"/>
                <a:gd name="T103" fmla="*/ 592 h 952"/>
                <a:gd name="T104" fmla="*/ 927 w 1205"/>
                <a:gd name="T105" fmla="*/ 504 h 952"/>
                <a:gd name="T106" fmla="*/ 944 w 1205"/>
                <a:gd name="T107" fmla="*/ 472 h 952"/>
                <a:gd name="T108" fmla="*/ 944 w 1205"/>
                <a:gd name="T109" fmla="*/ 472 h 952"/>
                <a:gd name="T110" fmla="*/ 1019 w 1205"/>
                <a:gd name="T111" fmla="*/ 440 h 952"/>
                <a:gd name="T112" fmla="*/ 1196 w 1205"/>
                <a:gd name="T113" fmla="*/ 376 h 952"/>
                <a:gd name="T114" fmla="*/ 1205 w 1205"/>
                <a:gd name="T115" fmla="*/ 368 h 952"/>
                <a:gd name="T116" fmla="*/ 1205 w 1205"/>
                <a:gd name="T117" fmla="*/ 344 h 9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205" h="952">
                  <a:moveTo>
                    <a:pt x="1180" y="352"/>
                  </a:moveTo>
                  <a:lnTo>
                    <a:pt x="1154" y="336"/>
                  </a:lnTo>
                  <a:lnTo>
                    <a:pt x="1095" y="320"/>
                  </a:lnTo>
                  <a:lnTo>
                    <a:pt x="1036" y="296"/>
                  </a:lnTo>
                  <a:lnTo>
                    <a:pt x="969" y="288"/>
                  </a:lnTo>
                  <a:lnTo>
                    <a:pt x="910" y="280"/>
                  </a:lnTo>
                  <a:lnTo>
                    <a:pt x="893" y="256"/>
                  </a:lnTo>
                  <a:lnTo>
                    <a:pt x="859" y="232"/>
                  </a:lnTo>
                  <a:lnTo>
                    <a:pt x="817" y="224"/>
                  </a:lnTo>
                  <a:lnTo>
                    <a:pt x="784" y="192"/>
                  </a:lnTo>
                  <a:lnTo>
                    <a:pt x="733" y="152"/>
                  </a:lnTo>
                  <a:lnTo>
                    <a:pt x="716" y="144"/>
                  </a:lnTo>
                  <a:lnTo>
                    <a:pt x="699" y="144"/>
                  </a:lnTo>
                  <a:lnTo>
                    <a:pt x="666" y="136"/>
                  </a:lnTo>
                  <a:lnTo>
                    <a:pt x="632" y="120"/>
                  </a:lnTo>
                  <a:lnTo>
                    <a:pt x="598" y="128"/>
                  </a:lnTo>
                  <a:lnTo>
                    <a:pt x="556" y="104"/>
                  </a:lnTo>
                  <a:lnTo>
                    <a:pt x="522" y="104"/>
                  </a:lnTo>
                  <a:lnTo>
                    <a:pt x="480" y="96"/>
                  </a:lnTo>
                  <a:lnTo>
                    <a:pt x="387" y="64"/>
                  </a:lnTo>
                  <a:lnTo>
                    <a:pt x="362" y="48"/>
                  </a:lnTo>
                  <a:lnTo>
                    <a:pt x="320" y="48"/>
                  </a:lnTo>
                  <a:lnTo>
                    <a:pt x="227" y="32"/>
                  </a:lnTo>
                  <a:lnTo>
                    <a:pt x="202" y="16"/>
                  </a:lnTo>
                  <a:lnTo>
                    <a:pt x="185" y="0"/>
                  </a:lnTo>
                  <a:lnTo>
                    <a:pt x="168" y="0"/>
                  </a:lnTo>
                  <a:lnTo>
                    <a:pt x="143" y="0"/>
                  </a:lnTo>
                  <a:lnTo>
                    <a:pt x="135" y="8"/>
                  </a:lnTo>
                  <a:lnTo>
                    <a:pt x="126" y="24"/>
                  </a:lnTo>
                  <a:lnTo>
                    <a:pt x="109" y="24"/>
                  </a:lnTo>
                  <a:lnTo>
                    <a:pt x="59" y="32"/>
                  </a:lnTo>
                  <a:lnTo>
                    <a:pt x="17" y="48"/>
                  </a:lnTo>
                  <a:lnTo>
                    <a:pt x="25" y="80"/>
                  </a:lnTo>
                  <a:lnTo>
                    <a:pt x="25" y="88"/>
                  </a:lnTo>
                  <a:lnTo>
                    <a:pt x="25" y="104"/>
                  </a:lnTo>
                  <a:lnTo>
                    <a:pt x="34" y="128"/>
                  </a:lnTo>
                  <a:lnTo>
                    <a:pt x="17" y="184"/>
                  </a:lnTo>
                  <a:lnTo>
                    <a:pt x="67" y="176"/>
                  </a:lnTo>
                  <a:lnTo>
                    <a:pt x="84" y="184"/>
                  </a:lnTo>
                  <a:lnTo>
                    <a:pt x="84" y="200"/>
                  </a:lnTo>
                  <a:lnTo>
                    <a:pt x="76" y="208"/>
                  </a:lnTo>
                  <a:lnTo>
                    <a:pt x="93" y="216"/>
                  </a:lnTo>
                  <a:lnTo>
                    <a:pt x="126" y="216"/>
                  </a:lnTo>
                  <a:lnTo>
                    <a:pt x="143" y="232"/>
                  </a:lnTo>
                  <a:lnTo>
                    <a:pt x="168" y="232"/>
                  </a:lnTo>
                  <a:lnTo>
                    <a:pt x="194" y="224"/>
                  </a:lnTo>
                  <a:lnTo>
                    <a:pt x="227" y="240"/>
                  </a:lnTo>
                  <a:lnTo>
                    <a:pt x="236" y="256"/>
                  </a:lnTo>
                  <a:lnTo>
                    <a:pt x="236" y="264"/>
                  </a:lnTo>
                  <a:lnTo>
                    <a:pt x="253" y="272"/>
                  </a:lnTo>
                  <a:lnTo>
                    <a:pt x="261" y="288"/>
                  </a:lnTo>
                  <a:lnTo>
                    <a:pt x="261" y="296"/>
                  </a:lnTo>
                  <a:lnTo>
                    <a:pt x="227" y="312"/>
                  </a:lnTo>
                  <a:lnTo>
                    <a:pt x="202" y="328"/>
                  </a:lnTo>
                  <a:lnTo>
                    <a:pt x="168" y="344"/>
                  </a:lnTo>
                  <a:lnTo>
                    <a:pt x="177" y="368"/>
                  </a:lnTo>
                  <a:lnTo>
                    <a:pt x="160" y="400"/>
                  </a:lnTo>
                  <a:lnTo>
                    <a:pt x="160" y="424"/>
                  </a:lnTo>
                  <a:lnTo>
                    <a:pt x="152" y="432"/>
                  </a:lnTo>
                  <a:lnTo>
                    <a:pt x="143" y="432"/>
                  </a:lnTo>
                  <a:lnTo>
                    <a:pt x="143" y="464"/>
                  </a:lnTo>
                  <a:lnTo>
                    <a:pt x="126" y="480"/>
                  </a:lnTo>
                  <a:lnTo>
                    <a:pt x="101" y="488"/>
                  </a:lnTo>
                  <a:lnTo>
                    <a:pt x="76" y="488"/>
                  </a:lnTo>
                  <a:lnTo>
                    <a:pt x="93" y="552"/>
                  </a:lnTo>
                  <a:lnTo>
                    <a:pt x="109" y="568"/>
                  </a:lnTo>
                  <a:lnTo>
                    <a:pt x="109" y="576"/>
                  </a:lnTo>
                  <a:lnTo>
                    <a:pt x="101" y="584"/>
                  </a:lnTo>
                  <a:lnTo>
                    <a:pt x="76" y="592"/>
                  </a:lnTo>
                  <a:lnTo>
                    <a:pt x="67" y="608"/>
                  </a:lnTo>
                  <a:lnTo>
                    <a:pt x="59" y="632"/>
                  </a:lnTo>
                  <a:lnTo>
                    <a:pt x="67" y="656"/>
                  </a:lnTo>
                  <a:lnTo>
                    <a:pt x="76" y="672"/>
                  </a:lnTo>
                  <a:lnTo>
                    <a:pt x="84" y="672"/>
                  </a:lnTo>
                  <a:lnTo>
                    <a:pt x="59" y="696"/>
                  </a:lnTo>
                  <a:lnTo>
                    <a:pt x="17" y="720"/>
                  </a:lnTo>
                  <a:lnTo>
                    <a:pt x="8" y="752"/>
                  </a:lnTo>
                  <a:lnTo>
                    <a:pt x="0" y="784"/>
                  </a:lnTo>
                  <a:lnTo>
                    <a:pt x="17" y="784"/>
                  </a:lnTo>
                  <a:lnTo>
                    <a:pt x="59" y="792"/>
                  </a:lnTo>
                  <a:lnTo>
                    <a:pt x="93" y="816"/>
                  </a:lnTo>
                  <a:lnTo>
                    <a:pt x="109" y="840"/>
                  </a:lnTo>
                  <a:lnTo>
                    <a:pt x="109" y="880"/>
                  </a:lnTo>
                  <a:lnTo>
                    <a:pt x="118" y="920"/>
                  </a:lnTo>
                  <a:lnTo>
                    <a:pt x="152" y="952"/>
                  </a:lnTo>
                  <a:lnTo>
                    <a:pt x="219" y="928"/>
                  </a:lnTo>
                  <a:lnTo>
                    <a:pt x="253" y="920"/>
                  </a:lnTo>
                  <a:lnTo>
                    <a:pt x="295" y="912"/>
                  </a:lnTo>
                  <a:lnTo>
                    <a:pt x="337" y="896"/>
                  </a:lnTo>
                  <a:lnTo>
                    <a:pt x="379" y="904"/>
                  </a:lnTo>
                  <a:lnTo>
                    <a:pt x="463" y="920"/>
                  </a:lnTo>
                  <a:lnTo>
                    <a:pt x="539" y="928"/>
                  </a:lnTo>
                  <a:lnTo>
                    <a:pt x="573" y="928"/>
                  </a:lnTo>
                  <a:lnTo>
                    <a:pt x="598" y="904"/>
                  </a:lnTo>
                  <a:lnTo>
                    <a:pt x="615" y="872"/>
                  </a:lnTo>
                  <a:lnTo>
                    <a:pt x="649" y="856"/>
                  </a:lnTo>
                  <a:lnTo>
                    <a:pt x="733" y="848"/>
                  </a:lnTo>
                  <a:lnTo>
                    <a:pt x="725" y="824"/>
                  </a:lnTo>
                  <a:lnTo>
                    <a:pt x="733" y="800"/>
                  </a:lnTo>
                  <a:lnTo>
                    <a:pt x="784" y="752"/>
                  </a:lnTo>
                  <a:lnTo>
                    <a:pt x="842" y="720"/>
                  </a:lnTo>
                  <a:lnTo>
                    <a:pt x="809" y="664"/>
                  </a:lnTo>
                  <a:lnTo>
                    <a:pt x="809" y="624"/>
                  </a:lnTo>
                  <a:lnTo>
                    <a:pt x="842" y="592"/>
                  </a:lnTo>
                  <a:lnTo>
                    <a:pt x="885" y="536"/>
                  </a:lnTo>
                  <a:lnTo>
                    <a:pt x="927" y="504"/>
                  </a:lnTo>
                  <a:lnTo>
                    <a:pt x="935" y="504"/>
                  </a:lnTo>
                  <a:lnTo>
                    <a:pt x="944" y="472"/>
                  </a:lnTo>
                  <a:lnTo>
                    <a:pt x="977" y="448"/>
                  </a:lnTo>
                  <a:lnTo>
                    <a:pt x="1019" y="440"/>
                  </a:lnTo>
                  <a:lnTo>
                    <a:pt x="1095" y="432"/>
                  </a:lnTo>
                  <a:lnTo>
                    <a:pt x="1196" y="376"/>
                  </a:lnTo>
                  <a:lnTo>
                    <a:pt x="1205" y="376"/>
                  </a:lnTo>
                  <a:lnTo>
                    <a:pt x="1205" y="368"/>
                  </a:lnTo>
                  <a:lnTo>
                    <a:pt x="1205" y="344"/>
                  </a:lnTo>
                  <a:lnTo>
                    <a:pt x="1180" y="352"/>
                  </a:lnTo>
                  <a:close/>
                </a:path>
              </a:pathLst>
            </a:custGeom>
            <a:solidFill>
              <a:schemeClr val="accent4"/>
            </a:solidFill>
            <a:ln w="12700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0" name="Freeform 8"/>
            <p:cNvSpPr>
              <a:spLocks/>
            </p:cNvSpPr>
            <p:nvPr/>
          </p:nvSpPr>
          <p:spPr bwMode="auto">
            <a:xfrm>
              <a:off x="1730" y="3408"/>
              <a:ext cx="421" cy="616"/>
            </a:xfrm>
            <a:custGeom>
              <a:avLst/>
              <a:gdLst>
                <a:gd name="T0" fmla="*/ 396 w 421"/>
                <a:gd name="T1" fmla="*/ 88 h 616"/>
                <a:gd name="T2" fmla="*/ 387 w 421"/>
                <a:gd name="T3" fmla="*/ 64 h 616"/>
                <a:gd name="T4" fmla="*/ 328 w 421"/>
                <a:gd name="T5" fmla="*/ 56 h 616"/>
                <a:gd name="T6" fmla="*/ 286 w 421"/>
                <a:gd name="T7" fmla="*/ 40 h 616"/>
                <a:gd name="T8" fmla="*/ 236 w 421"/>
                <a:gd name="T9" fmla="*/ 32 h 616"/>
                <a:gd name="T10" fmla="*/ 244 w 421"/>
                <a:gd name="T11" fmla="*/ 8 h 616"/>
                <a:gd name="T12" fmla="*/ 177 w 421"/>
                <a:gd name="T13" fmla="*/ 8 h 616"/>
                <a:gd name="T14" fmla="*/ 160 w 421"/>
                <a:gd name="T15" fmla="*/ 112 h 616"/>
                <a:gd name="T16" fmla="*/ 126 w 421"/>
                <a:gd name="T17" fmla="*/ 208 h 616"/>
                <a:gd name="T18" fmla="*/ 42 w 421"/>
                <a:gd name="T19" fmla="*/ 304 h 616"/>
                <a:gd name="T20" fmla="*/ 8 w 421"/>
                <a:gd name="T21" fmla="*/ 368 h 616"/>
                <a:gd name="T22" fmla="*/ 34 w 421"/>
                <a:gd name="T23" fmla="*/ 384 h 616"/>
                <a:gd name="T24" fmla="*/ 25 w 421"/>
                <a:gd name="T25" fmla="*/ 408 h 616"/>
                <a:gd name="T26" fmla="*/ 67 w 421"/>
                <a:gd name="T27" fmla="*/ 416 h 616"/>
                <a:gd name="T28" fmla="*/ 42 w 421"/>
                <a:gd name="T29" fmla="*/ 512 h 616"/>
                <a:gd name="T30" fmla="*/ 8 w 421"/>
                <a:gd name="T31" fmla="*/ 576 h 616"/>
                <a:gd name="T32" fmla="*/ 8 w 421"/>
                <a:gd name="T33" fmla="*/ 592 h 616"/>
                <a:gd name="T34" fmla="*/ 84 w 421"/>
                <a:gd name="T35" fmla="*/ 600 h 616"/>
                <a:gd name="T36" fmla="*/ 160 w 421"/>
                <a:gd name="T37" fmla="*/ 608 h 616"/>
                <a:gd name="T38" fmla="*/ 168 w 421"/>
                <a:gd name="T39" fmla="*/ 576 h 616"/>
                <a:gd name="T40" fmla="*/ 219 w 421"/>
                <a:gd name="T41" fmla="*/ 520 h 616"/>
                <a:gd name="T42" fmla="*/ 236 w 421"/>
                <a:gd name="T43" fmla="*/ 496 h 616"/>
                <a:gd name="T44" fmla="*/ 219 w 421"/>
                <a:gd name="T45" fmla="*/ 456 h 616"/>
                <a:gd name="T46" fmla="*/ 236 w 421"/>
                <a:gd name="T47" fmla="*/ 416 h 616"/>
                <a:gd name="T48" fmla="*/ 269 w 421"/>
                <a:gd name="T49" fmla="*/ 400 h 616"/>
                <a:gd name="T50" fmla="*/ 253 w 421"/>
                <a:gd name="T51" fmla="*/ 376 h 616"/>
                <a:gd name="T52" fmla="*/ 261 w 421"/>
                <a:gd name="T53" fmla="*/ 312 h 616"/>
                <a:gd name="T54" fmla="*/ 303 w 421"/>
                <a:gd name="T55" fmla="*/ 288 h 616"/>
                <a:gd name="T56" fmla="*/ 312 w 421"/>
                <a:gd name="T57" fmla="*/ 256 h 616"/>
                <a:gd name="T58" fmla="*/ 320 w 421"/>
                <a:gd name="T59" fmla="*/ 224 h 616"/>
                <a:gd name="T60" fmla="*/ 328 w 421"/>
                <a:gd name="T61" fmla="*/ 168 h 616"/>
                <a:gd name="T62" fmla="*/ 387 w 421"/>
                <a:gd name="T63" fmla="*/ 136 h 616"/>
                <a:gd name="T64" fmla="*/ 421 w 421"/>
                <a:gd name="T65" fmla="*/ 112 h 616"/>
                <a:gd name="T66" fmla="*/ 413 w 421"/>
                <a:gd name="T67" fmla="*/ 96 h 6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21" h="616">
                  <a:moveTo>
                    <a:pt x="413" y="96"/>
                  </a:moveTo>
                  <a:lnTo>
                    <a:pt x="396" y="88"/>
                  </a:lnTo>
                  <a:lnTo>
                    <a:pt x="396" y="80"/>
                  </a:lnTo>
                  <a:lnTo>
                    <a:pt x="387" y="64"/>
                  </a:lnTo>
                  <a:lnTo>
                    <a:pt x="354" y="48"/>
                  </a:lnTo>
                  <a:lnTo>
                    <a:pt x="328" y="56"/>
                  </a:lnTo>
                  <a:lnTo>
                    <a:pt x="303" y="56"/>
                  </a:lnTo>
                  <a:lnTo>
                    <a:pt x="286" y="40"/>
                  </a:lnTo>
                  <a:lnTo>
                    <a:pt x="253" y="40"/>
                  </a:lnTo>
                  <a:lnTo>
                    <a:pt x="236" y="32"/>
                  </a:lnTo>
                  <a:lnTo>
                    <a:pt x="244" y="24"/>
                  </a:lnTo>
                  <a:lnTo>
                    <a:pt x="244" y="8"/>
                  </a:lnTo>
                  <a:lnTo>
                    <a:pt x="227" y="0"/>
                  </a:lnTo>
                  <a:lnTo>
                    <a:pt x="177" y="8"/>
                  </a:lnTo>
                  <a:lnTo>
                    <a:pt x="177" y="40"/>
                  </a:lnTo>
                  <a:lnTo>
                    <a:pt x="160" y="112"/>
                  </a:lnTo>
                  <a:lnTo>
                    <a:pt x="143" y="144"/>
                  </a:lnTo>
                  <a:lnTo>
                    <a:pt x="126" y="208"/>
                  </a:lnTo>
                  <a:lnTo>
                    <a:pt x="92" y="256"/>
                  </a:lnTo>
                  <a:lnTo>
                    <a:pt x="42" y="304"/>
                  </a:lnTo>
                  <a:lnTo>
                    <a:pt x="17" y="352"/>
                  </a:lnTo>
                  <a:lnTo>
                    <a:pt x="8" y="368"/>
                  </a:lnTo>
                  <a:lnTo>
                    <a:pt x="17" y="376"/>
                  </a:lnTo>
                  <a:lnTo>
                    <a:pt x="34" y="384"/>
                  </a:lnTo>
                  <a:lnTo>
                    <a:pt x="25" y="400"/>
                  </a:lnTo>
                  <a:lnTo>
                    <a:pt x="25" y="408"/>
                  </a:lnTo>
                  <a:lnTo>
                    <a:pt x="34" y="416"/>
                  </a:lnTo>
                  <a:lnTo>
                    <a:pt x="67" y="416"/>
                  </a:lnTo>
                  <a:lnTo>
                    <a:pt x="42" y="480"/>
                  </a:lnTo>
                  <a:lnTo>
                    <a:pt x="42" y="512"/>
                  </a:lnTo>
                  <a:lnTo>
                    <a:pt x="25" y="544"/>
                  </a:lnTo>
                  <a:lnTo>
                    <a:pt x="8" y="576"/>
                  </a:lnTo>
                  <a:lnTo>
                    <a:pt x="0" y="592"/>
                  </a:lnTo>
                  <a:lnTo>
                    <a:pt x="8" y="592"/>
                  </a:lnTo>
                  <a:lnTo>
                    <a:pt x="50" y="592"/>
                  </a:lnTo>
                  <a:lnTo>
                    <a:pt x="84" y="600"/>
                  </a:lnTo>
                  <a:lnTo>
                    <a:pt x="126" y="616"/>
                  </a:lnTo>
                  <a:lnTo>
                    <a:pt x="160" y="608"/>
                  </a:lnTo>
                  <a:lnTo>
                    <a:pt x="168" y="576"/>
                  </a:lnTo>
                  <a:lnTo>
                    <a:pt x="177" y="544"/>
                  </a:lnTo>
                  <a:lnTo>
                    <a:pt x="219" y="520"/>
                  </a:lnTo>
                  <a:lnTo>
                    <a:pt x="244" y="496"/>
                  </a:lnTo>
                  <a:lnTo>
                    <a:pt x="236" y="496"/>
                  </a:lnTo>
                  <a:lnTo>
                    <a:pt x="227" y="480"/>
                  </a:lnTo>
                  <a:lnTo>
                    <a:pt x="219" y="456"/>
                  </a:lnTo>
                  <a:lnTo>
                    <a:pt x="227" y="432"/>
                  </a:lnTo>
                  <a:lnTo>
                    <a:pt x="236" y="416"/>
                  </a:lnTo>
                  <a:lnTo>
                    <a:pt x="261" y="408"/>
                  </a:lnTo>
                  <a:lnTo>
                    <a:pt x="269" y="400"/>
                  </a:lnTo>
                  <a:lnTo>
                    <a:pt x="269" y="392"/>
                  </a:lnTo>
                  <a:lnTo>
                    <a:pt x="253" y="376"/>
                  </a:lnTo>
                  <a:lnTo>
                    <a:pt x="236" y="312"/>
                  </a:lnTo>
                  <a:lnTo>
                    <a:pt x="261" y="312"/>
                  </a:lnTo>
                  <a:lnTo>
                    <a:pt x="286" y="304"/>
                  </a:lnTo>
                  <a:lnTo>
                    <a:pt x="303" y="288"/>
                  </a:lnTo>
                  <a:lnTo>
                    <a:pt x="303" y="256"/>
                  </a:lnTo>
                  <a:lnTo>
                    <a:pt x="312" y="256"/>
                  </a:lnTo>
                  <a:lnTo>
                    <a:pt x="320" y="248"/>
                  </a:lnTo>
                  <a:lnTo>
                    <a:pt x="320" y="224"/>
                  </a:lnTo>
                  <a:lnTo>
                    <a:pt x="337" y="192"/>
                  </a:lnTo>
                  <a:lnTo>
                    <a:pt x="328" y="168"/>
                  </a:lnTo>
                  <a:lnTo>
                    <a:pt x="362" y="152"/>
                  </a:lnTo>
                  <a:lnTo>
                    <a:pt x="387" y="136"/>
                  </a:lnTo>
                  <a:lnTo>
                    <a:pt x="421" y="120"/>
                  </a:lnTo>
                  <a:lnTo>
                    <a:pt x="421" y="112"/>
                  </a:lnTo>
                  <a:lnTo>
                    <a:pt x="413" y="96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1" name="Freeform 9"/>
            <p:cNvSpPr>
              <a:spLocks/>
            </p:cNvSpPr>
            <p:nvPr/>
          </p:nvSpPr>
          <p:spPr bwMode="auto">
            <a:xfrm>
              <a:off x="2117" y="1888"/>
              <a:ext cx="396" cy="408"/>
            </a:xfrm>
            <a:custGeom>
              <a:avLst/>
              <a:gdLst>
                <a:gd name="T0" fmla="*/ 363 w 396"/>
                <a:gd name="T1" fmla="*/ 160 h 408"/>
                <a:gd name="T2" fmla="*/ 354 w 396"/>
                <a:gd name="T3" fmla="*/ 136 h 408"/>
                <a:gd name="T4" fmla="*/ 329 w 396"/>
                <a:gd name="T5" fmla="*/ 120 h 408"/>
                <a:gd name="T6" fmla="*/ 295 w 396"/>
                <a:gd name="T7" fmla="*/ 144 h 408"/>
                <a:gd name="T8" fmla="*/ 262 w 396"/>
                <a:gd name="T9" fmla="*/ 96 h 408"/>
                <a:gd name="T10" fmla="*/ 278 w 396"/>
                <a:gd name="T11" fmla="*/ 80 h 408"/>
                <a:gd name="T12" fmla="*/ 278 w 396"/>
                <a:gd name="T13" fmla="*/ 64 h 408"/>
                <a:gd name="T14" fmla="*/ 312 w 396"/>
                <a:gd name="T15" fmla="*/ 64 h 408"/>
                <a:gd name="T16" fmla="*/ 321 w 396"/>
                <a:gd name="T17" fmla="*/ 48 h 408"/>
                <a:gd name="T18" fmla="*/ 329 w 396"/>
                <a:gd name="T19" fmla="*/ 32 h 408"/>
                <a:gd name="T20" fmla="*/ 346 w 396"/>
                <a:gd name="T21" fmla="*/ 24 h 408"/>
                <a:gd name="T22" fmla="*/ 354 w 396"/>
                <a:gd name="T23" fmla="*/ 0 h 408"/>
                <a:gd name="T24" fmla="*/ 329 w 396"/>
                <a:gd name="T25" fmla="*/ 0 h 408"/>
                <a:gd name="T26" fmla="*/ 304 w 396"/>
                <a:gd name="T27" fmla="*/ 8 h 408"/>
                <a:gd name="T28" fmla="*/ 262 w 396"/>
                <a:gd name="T29" fmla="*/ 8 h 408"/>
                <a:gd name="T30" fmla="*/ 253 w 396"/>
                <a:gd name="T31" fmla="*/ 32 h 408"/>
                <a:gd name="T32" fmla="*/ 219 w 396"/>
                <a:gd name="T33" fmla="*/ 56 h 408"/>
                <a:gd name="T34" fmla="*/ 219 w 396"/>
                <a:gd name="T35" fmla="*/ 80 h 408"/>
                <a:gd name="T36" fmla="*/ 186 w 396"/>
                <a:gd name="T37" fmla="*/ 96 h 408"/>
                <a:gd name="T38" fmla="*/ 127 w 396"/>
                <a:gd name="T39" fmla="*/ 72 h 408"/>
                <a:gd name="T40" fmla="*/ 93 w 396"/>
                <a:gd name="T41" fmla="*/ 104 h 408"/>
                <a:gd name="T42" fmla="*/ 110 w 396"/>
                <a:gd name="T43" fmla="*/ 136 h 408"/>
                <a:gd name="T44" fmla="*/ 76 w 396"/>
                <a:gd name="T45" fmla="*/ 160 h 408"/>
                <a:gd name="T46" fmla="*/ 110 w 396"/>
                <a:gd name="T47" fmla="*/ 192 h 408"/>
                <a:gd name="T48" fmla="*/ 152 w 396"/>
                <a:gd name="T49" fmla="*/ 208 h 408"/>
                <a:gd name="T50" fmla="*/ 144 w 396"/>
                <a:gd name="T51" fmla="*/ 224 h 408"/>
                <a:gd name="T52" fmla="*/ 118 w 396"/>
                <a:gd name="T53" fmla="*/ 224 h 408"/>
                <a:gd name="T54" fmla="*/ 102 w 396"/>
                <a:gd name="T55" fmla="*/ 256 h 408"/>
                <a:gd name="T56" fmla="*/ 51 w 396"/>
                <a:gd name="T57" fmla="*/ 272 h 408"/>
                <a:gd name="T58" fmla="*/ 51 w 396"/>
                <a:gd name="T59" fmla="*/ 304 h 408"/>
                <a:gd name="T60" fmla="*/ 9 w 396"/>
                <a:gd name="T61" fmla="*/ 312 h 408"/>
                <a:gd name="T62" fmla="*/ 26 w 396"/>
                <a:gd name="T63" fmla="*/ 328 h 408"/>
                <a:gd name="T64" fmla="*/ 0 w 396"/>
                <a:gd name="T65" fmla="*/ 368 h 408"/>
                <a:gd name="T66" fmla="*/ 26 w 396"/>
                <a:gd name="T67" fmla="*/ 376 h 408"/>
                <a:gd name="T68" fmla="*/ 26 w 396"/>
                <a:gd name="T69" fmla="*/ 400 h 408"/>
                <a:gd name="T70" fmla="*/ 59 w 396"/>
                <a:gd name="T71" fmla="*/ 408 h 408"/>
                <a:gd name="T72" fmla="*/ 160 w 396"/>
                <a:gd name="T73" fmla="*/ 408 h 408"/>
                <a:gd name="T74" fmla="*/ 228 w 396"/>
                <a:gd name="T75" fmla="*/ 376 h 408"/>
                <a:gd name="T76" fmla="*/ 287 w 396"/>
                <a:gd name="T77" fmla="*/ 376 h 408"/>
                <a:gd name="T78" fmla="*/ 329 w 396"/>
                <a:gd name="T79" fmla="*/ 392 h 408"/>
                <a:gd name="T80" fmla="*/ 329 w 396"/>
                <a:gd name="T81" fmla="*/ 360 h 408"/>
                <a:gd name="T82" fmla="*/ 354 w 396"/>
                <a:gd name="T83" fmla="*/ 328 h 408"/>
                <a:gd name="T84" fmla="*/ 371 w 396"/>
                <a:gd name="T85" fmla="*/ 304 h 408"/>
                <a:gd name="T86" fmla="*/ 388 w 396"/>
                <a:gd name="T87" fmla="*/ 232 h 408"/>
                <a:gd name="T88" fmla="*/ 380 w 396"/>
                <a:gd name="T89" fmla="*/ 208 h 408"/>
                <a:gd name="T90" fmla="*/ 371 w 396"/>
                <a:gd name="T91" fmla="*/ 176 h 408"/>
                <a:gd name="T92" fmla="*/ 396 w 396"/>
                <a:gd name="T93" fmla="*/ 168 h 408"/>
                <a:gd name="T94" fmla="*/ 380 w 396"/>
                <a:gd name="T95" fmla="*/ 160 h 408"/>
                <a:gd name="T96" fmla="*/ 363 w 396"/>
                <a:gd name="T97" fmla="*/ 160 h 4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96" h="408">
                  <a:moveTo>
                    <a:pt x="363" y="160"/>
                  </a:moveTo>
                  <a:lnTo>
                    <a:pt x="354" y="136"/>
                  </a:lnTo>
                  <a:lnTo>
                    <a:pt x="329" y="120"/>
                  </a:lnTo>
                  <a:lnTo>
                    <a:pt x="295" y="144"/>
                  </a:lnTo>
                  <a:lnTo>
                    <a:pt x="262" y="96"/>
                  </a:lnTo>
                  <a:lnTo>
                    <a:pt x="278" y="80"/>
                  </a:lnTo>
                  <a:lnTo>
                    <a:pt x="278" y="64"/>
                  </a:lnTo>
                  <a:lnTo>
                    <a:pt x="312" y="64"/>
                  </a:lnTo>
                  <a:lnTo>
                    <a:pt x="321" y="48"/>
                  </a:lnTo>
                  <a:lnTo>
                    <a:pt x="329" y="32"/>
                  </a:lnTo>
                  <a:lnTo>
                    <a:pt x="346" y="24"/>
                  </a:lnTo>
                  <a:lnTo>
                    <a:pt x="354" y="0"/>
                  </a:lnTo>
                  <a:lnTo>
                    <a:pt x="329" y="0"/>
                  </a:lnTo>
                  <a:lnTo>
                    <a:pt x="304" y="8"/>
                  </a:lnTo>
                  <a:lnTo>
                    <a:pt x="262" y="8"/>
                  </a:lnTo>
                  <a:lnTo>
                    <a:pt x="253" y="32"/>
                  </a:lnTo>
                  <a:lnTo>
                    <a:pt x="219" y="56"/>
                  </a:lnTo>
                  <a:lnTo>
                    <a:pt x="219" y="80"/>
                  </a:lnTo>
                  <a:lnTo>
                    <a:pt x="186" y="96"/>
                  </a:lnTo>
                  <a:lnTo>
                    <a:pt x="127" y="72"/>
                  </a:lnTo>
                  <a:lnTo>
                    <a:pt x="93" y="104"/>
                  </a:lnTo>
                  <a:lnTo>
                    <a:pt x="110" y="136"/>
                  </a:lnTo>
                  <a:lnTo>
                    <a:pt x="76" y="160"/>
                  </a:lnTo>
                  <a:lnTo>
                    <a:pt x="110" y="192"/>
                  </a:lnTo>
                  <a:lnTo>
                    <a:pt x="152" y="208"/>
                  </a:lnTo>
                  <a:lnTo>
                    <a:pt x="144" y="224"/>
                  </a:lnTo>
                  <a:lnTo>
                    <a:pt x="118" y="224"/>
                  </a:lnTo>
                  <a:lnTo>
                    <a:pt x="102" y="256"/>
                  </a:lnTo>
                  <a:lnTo>
                    <a:pt x="51" y="272"/>
                  </a:lnTo>
                  <a:lnTo>
                    <a:pt x="51" y="304"/>
                  </a:lnTo>
                  <a:lnTo>
                    <a:pt x="9" y="312"/>
                  </a:lnTo>
                  <a:lnTo>
                    <a:pt x="26" y="328"/>
                  </a:lnTo>
                  <a:lnTo>
                    <a:pt x="0" y="368"/>
                  </a:lnTo>
                  <a:lnTo>
                    <a:pt x="26" y="376"/>
                  </a:lnTo>
                  <a:lnTo>
                    <a:pt x="26" y="400"/>
                  </a:lnTo>
                  <a:lnTo>
                    <a:pt x="59" y="408"/>
                  </a:lnTo>
                  <a:lnTo>
                    <a:pt x="160" y="408"/>
                  </a:lnTo>
                  <a:lnTo>
                    <a:pt x="228" y="376"/>
                  </a:lnTo>
                  <a:lnTo>
                    <a:pt x="287" y="376"/>
                  </a:lnTo>
                  <a:lnTo>
                    <a:pt x="329" y="392"/>
                  </a:lnTo>
                  <a:lnTo>
                    <a:pt x="329" y="360"/>
                  </a:lnTo>
                  <a:lnTo>
                    <a:pt x="354" y="328"/>
                  </a:lnTo>
                  <a:lnTo>
                    <a:pt x="371" y="304"/>
                  </a:lnTo>
                  <a:lnTo>
                    <a:pt x="388" y="232"/>
                  </a:lnTo>
                  <a:lnTo>
                    <a:pt x="380" y="208"/>
                  </a:lnTo>
                  <a:lnTo>
                    <a:pt x="371" y="176"/>
                  </a:lnTo>
                  <a:lnTo>
                    <a:pt x="396" y="168"/>
                  </a:lnTo>
                  <a:lnTo>
                    <a:pt x="380" y="160"/>
                  </a:lnTo>
                  <a:lnTo>
                    <a:pt x="363" y="16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2" name="Freeform 10"/>
            <p:cNvSpPr>
              <a:spLocks/>
            </p:cNvSpPr>
            <p:nvPr/>
          </p:nvSpPr>
          <p:spPr bwMode="auto">
            <a:xfrm>
              <a:off x="2379" y="1912"/>
              <a:ext cx="202" cy="144"/>
            </a:xfrm>
            <a:custGeom>
              <a:avLst/>
              <a:gdLst>
                <a:gd name="T0" fmla="*/ 185 w 202"/>
                <a:gd name="T1" fmla="*/ 72 h 144"/>
                <a:gd name="T2" fmla="*/ 177 w 202"/>
                <a:gd name="T3" fmla="*/ 48 h 144"/>
                <a:gd name="T4" fmla="*/ 177 w 202"/>
                <a:gd name="T5" fmla="*/ 16 h 144"/>
                <a:gd name="T6" fmla="*/ 151 w 202"/>
                <a:gd name="T7" fmla="*/ 0 h 144"/>
                <a:gd name="T8" fmla="*/ 126 w 202"/>
                <a:gd name="T9" fmla="*/ 0 h 144"/>
                <a:gd name="T10" fmla="*/ 109 w 202"/>
                <a:gd name="T11" fmla="*/ 0 h 144"/>
                <a:gd name="T12" fmla="*/ 84 w 202"/>
                <a:gd name="T13" fmla="*/ 0 h 144"/>
                <a:gd name="T14" fmla="*/ 84 w 202"/>
                <a:gd name="T15" fmla="*/ 8 h 144"/>
                <a:gd name="T16" fmla="*/ 84 w 202"/>
                <a:gd name="T17" fmla="*/ 0 h 144"/>
                <a:gd name="T18" fmla="*/ 67 w 202"/>
                <a:gd name="T19" fmla="*/ 8 h 144"/>
                <a:gd name="T20" fmla="*/ 59 w 202"/>
                <a:gd name="T21" fmla="*/ 24 h 144"/>
                <a:gd name="T22" fmla="*/ 50 w 202"/>
                <a:gd name="T23" fmla="*/ 40 h 144"/>
                <a:gd name="T24" fmla="*/ 16 w 202"/>
                <a:gd name="T25" fmla="*/ 40 h 144"/>
                <a:gd name="T26" fmla="*/ 16 w 202"/>
                <a:gd name="T27" fmla="*/ 56 h 144"/>
                <a:gd name="T28" fmla="*/ 0 w 202"/>
                <a:gd name="T29" fmla="*/ 72 h 144"/>
                <a:gd name="T30" fmla="*/ 33 w 202"/>
                <a:gd name="T31" fmla="*/ 120 h 144"/>
                <a:gd name="T32" fmla="*/ 67 w 202"/>
                <a:gd name="T33" fmla="*/ 96 h 144"/>
                <a:gd name="T34" fmla="*/ 92 w 202"/>
                <a:gd name="T35" fmla="*/ 112 h 144"/>
                <a:gd name="T36" fmla="*/ 101 w 202"/>
                <a:gd name="T37" fmla="*/ 136 h 144"/>
                <a:gd name="T38" fmla="*/ 118 w 202"/>
                <a:gd name="T39" fmla="*/ 136 h 144"/>
                <a:gd name="T40" fmla="*/ 134 w 202"/>
                <a:gd name="T41" fmla="*/ 144 h 144"/>
                <a:gd name="T42" fmla="*/ 143 w 202"/>
                <a:gd name="T43" fmla="*/ 144 h 144"/>
                <a:gd name="T44" fmla="*/ 168 w 202"/>
                <a:gd name="T45" fmla="*/ 128 h 144"/>
                <a:gd name="T46" fmla="*/ 193 w 202"/>
                <a:gd name="T47" fmla="*/ 120 h 144"/>
                <a:gd name="T48" fmla="*/ 202 w 202"/>
                <a:gd name="T49" fmla="*/ 88 h 144"/>
                <a:gd name="T50" fmla="*/ 185 w 202"/>
                <a:gd name="T51" fmla="*/ 72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02" h="144">
                  <a:moveTo>
                    <a:pt x="185" y="72"/>
                  </a:moveTo>
                  <a:lnTo>
                    <a:pt x="177" y="48"/>
                  </a:lnTo>
                  <a:lnTo>
                    <a:pt x="177" y="16"/>
                  </a:lnTo>
                  <a:lnTo>
                    <a:pt x="151" y="0"/>
                  </a:lnTo>
                  <a:lnTo>
                    <a:pt x="126" y="0"/>
                  </a:lnTo>
                  <a:lnTo>
                    <a:pt x="109" y="0"/>
                  </a:lnTo>
                  <a:lnTo>
                    <a:pt x="84" y="0"/>
                  </a:lnTo>
                  <a:lnTo>
                    <a:pt x="84" y="8"/>
                  </a:lnTo>
                  <a:lnTo>
                    <a:pt x="84" y="0"/>
                  </a:lnTo>
                  <a:lnTo>
                    <a:pt x="67" y="8"/>
                  </a:lnTo>
                  <a:lnTo>
                    <a:pt x="59" y="24"/>
                  </a:lnTo>
                  <a:lnTo>
                    <a:pt x="50" y="40"/>
                  </a:lnTo>
                  <a:lnTo>
                    <a:pt x="16" y="40"/>
                  </a:lnTo>
                  <a:lnTo>
                    <a:pt x="16" y="56"/>
                  </a:lnTo>
                  <a:lnTo>
                    <a:pt x="0" y="72"/>
                  </a:lnTo>
                  <a:lnTo>
                    <a:pt x="33" y="120"/>
                  </a:lnTo>
                  <a:lnTo>
                    <a:pt x="67" y="96"/>
                  </a:lnTo>
                  <a:lnTo>
                    <a:pt x="92" y="112"/>
                  </a:lnTo>
                  <a:lnTo>
                    <a:pt x="101" y="136"/>
                  </a:lnTo>
                  <a:lnTo>
                    <a:pt x="118" y="136"/>
                  </a:lnTo>
                  <a:lnTo>
                    <a:pt x="134" y="144"/>
                  </a:lnTo>
                  <a:lnTo>
                    <a:pt x="143" y="144"/>
                  </a:lnTo>
                  <a:lnTo>
                    <a:pt x="168" y="128"/>
                  </a:lnTo>
                  <a:lnTo>
                    <a:pt x="193" y="120"/>
                  </a:lnTo>
                  <a:lnTo>
                    <a:pt x="202" y="88"/>
                  </a:lnTo>
                  <a:lnTo>
                    <a:pt x="18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3" name="Freeform 11"/>
            <p:cNvSpPr>
              <a:spLocks/>
            </p:cNvSpPr>
            <p:nvPr/>
          </p:nvSpPr>
          <p:spPr bwMode="auto">
            <a:xfrm>
              <a:off x="2429" y="1536"/>
              <a:ext cx="666" cy="1016"/>
            </a:xfrm>
            <a:custGeom>
              <a:avLst/>
              <a:gdLst>
                <a:gd name="T0" fmla="*/ 337 w 666"/>
                <a:gd name="T1" fmla="*/ 96 h 1016"/>
                <a:gd name="T2" fmla="*/ 421 w 666"/>
                <a:gd name="T3" fmla="*/ 24 h 1016"/>
                <a:gd name="T4" fmla="*/ 270 w 666"/>
                <a:gd name="T5" fmla="*/ 24 h 1016"/>
                <a:gd name="T6" fmla="*/ 253 w 666"/>
                <a:gd name="T7" fmla="*/ 80 h 1016"/>
                <a:gd name="T8" fmla="*/ 202 w 666"/>
                <a:gd name="T9" fmla="*/ 136 h 1016"/>
                <a:gd name="T10" fmla="*/ 169 w 666"/>
                <a:gd name="T11" fmla="*/ 200 h 1016"/>
                <a:gd name="T12" fmla="*/ 202 w 666"/>
                <a:gd name="T13" fmla="*/ 232 h 1016"/>
                <a:gd name="T14" fmla="*/ 169 w 666"/>
                <a:gd name="T15" fmla="*/ 320 h 1016"/>
                <a:gd name="T16" fmla="*/ 186 w 666"/>
                <a:gd name="T17" fmla="*/ 344 h 1016"/>
                <a:gd name="T18" fmla="*/ 228 w 666"/>
                <a:gd name="T19" fmla="*/ 320 h 1016"/>
                <a:gd name="T20" fmla="*/ 186 w 666"/>
                <a:gd name="T21" fmla="*/ 424 h 1016"/>
                <a:gd name="T22" fmla="*/ 236 w 666"/>
                <a:gd name="T23" fmla="*/ 464 h 1016"/>
                <a:gd name="T24" fmla="*/ 303 w 666"/>
                <a:gd name="T25" fmla="*/ 448 h 1016"/>
                <a:gd name="T26" fmla="*/ 287 w 666"/>
                <a:gd name="T27" fmla="*/ 496 h 1016"/>
                <a:gd name="T28" fmla="*/ 329 w 666"/>
                <a:gd name="T29" fmla="*/ 576 h 1016"/>
                <a:gd name="T30" fmla="*/ 295 w 666"/>
                <a:gd name="T31" fmla="*/ 648 h 1016"/>
                <a:gd name="T32" fmla="*/ 202 w 666"/>
                <a:gd name="T33" fmla="*/ 624 h 1016"/>
                <a:gd name="T34" fmla="*/ 160 w 666"/>
                <a:gd name="T35" fmla="*/ 680 h 1016"/>
                <a:gd name="T36" fmla="*/ 211 w 666"/>
                <a:gd name="T37" fmla="*/ 744 h 1016"/>
                <a:gd name="T38" fmla="*/ 101 w 666"/>
                <a:gd name="T39" fmla="*/ 776 h 1016"/>
                <a:gd name="T40" fmla="*/ 101 w 666"/>
                <a:gd name="T41" fmla="*/ 808 h 1016"/>
                <a:gd name="T42" fmla="*/ 169 w 666"/>
                <a:gd name="T43" fmla="*/ 824 h 1016"/>
                <a:gd name="T44" fmla="*/ 219 w 666"/>
                <a:gd name="T45" fmla="*/ 864 h 1016"/>
                <a:gd name="T46" fmla="*/ 295 w 666"/>
                <a:gd name="T47" fmla="*/ 848 h 1016"/>
                <a:gd name="T48" fmla="*/ 228 w 666"/>
                <a:gd name="T49" fmla="*/ 896 h 1016"/>
                <a:gd name="T50" fmla="*/ 127 w 666"/>
                <a:gd name="T51" fmla="*/ 904 h 1016"/>
                <a:gd name="T52" fmla="*/ 0 w 666"/>
                <a:gd name="T53" fmla="*/ 984 h 1016"/>
                <a:gd name="T54" fmla="*/ 51 w 666"/>
                <a:gd name="T55" fmla="*/ 1016 h 1016"/>
                <a:gd name="T56" fmla="*/ 93 w 666"/>
                <a:gd name="T57" fmla="*/ 976 h 1016"/>
                <a:gd name="T58" fmla="*/ 219 w 666"/>
                <a:gd name="T59" fmla="*/ 960 h 1016"/>
                <a:gd name="T60" fmla="*/ 337 w 666"/>
                <a:gd name="T61" fmla="*/ 984 h 1016"/>
                <a:gd name="T62" fmla="*/ 421 w 666"/>
                <a:gd name="T63" fmla="*/ 968 h 1016"/>
                <a:gd name="T64" fmla="*/ 573 w 666"/>
                <a:gd name="T65" fmla="*/ 968 h 1016"/>
                <a:gd name="T66" fmla="*/ 624 w 666"/>
                <a:gd name="T67" fmla="*/ 928 h 1016"/>
                <a:gd name="T68" fmla="*/ 590 w 666"/>
                <a:gd name="T69" fmla="*/ 872 h 1016"/>
                <a:gd name="T70" fmla="*/ 649 w 666"/>
                <a:gd name="T71" fmla="*/ 840 h 1016"/>
                <a:gd name="T72" fmla="*/ 666 w 666"/>
                <a:gd name="T73" fmla="*/ 760 h 1016"/>
                <a:gd name="T74" fmla="*/ 539 w 666"/>
                <a:gd name="T75" fmla="*/ 728 h 1016"/>
                <a:gd name="T76" fmla="*/ 523 w 666"/>
                <a:gd name="T77" fmla="*/ 632 h 1016"/>
                <a:gd name="T78" fmla="*/ 539 w 666"/>
                <a:gd name="T79" fmla="*/ 576 h 1016"/>
                <a:gd name="T80" fmla="*/ 480 w 666"/>
                <a:gd name="T81" fmla="*/ 512 h 1016"/>
                <a:gd name="T82" fmla="*/ 455 w 666"/>
                <a:gd name="T83" fmla="*/ 392 h 1016"/>
                <a:gd name="T84" fmla="*/ 413 w 666"/>
                <a:gd name="T85" fmla="*/ 344 h 1016"/>
                <a:gd name="T86" fmla="*/ 337 w 666"/>
                <a:gd name="T87" fmla="*/ 320 h 1016"/>
                <a:gd name="T88" fmla="*/ 388 w 666"/>
                <a:gd name="T89" fmla="*/ 280 h 1016"/>
                <a:gd name="T90" fmla="*/ 447 w 666"/>
                <a:gd name="T91" fmla="*/ 224 h 1016"/>
                <a:gd name="T92" fmla="*/ 489 w 666"/>
                <a:gd name="T93" fmla="*/ 144 h 1016"/>
                <a:gd name="T94" fmla="*/ 379 w 666"/>
                <a:gd name="T95" fmla="*/ 120 h 10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6" h="1016">
                  <a:moveTo>
                    <a:pt x="329" y="128"/>
                  </a:moveTo>
                  <a:lnTo>
                    <a:pt x="354" y="104"/>
                  </a:lnTo>
                  <a:lnTo>
                    <a:pt x="337" y="96"/>
                  </a:lnTo>
                  <a:lnTo>
                    <a:pt x="388" y="64"/>
                  </a:lnTo>
                  <a:lnTo>
                    <a:pt x="413" y="56"/>
                  </a:lnTo>
                  <a:lnTo>
                    <a:pt x="421" y="24"/>
                  </a:lnTo>
                  <a:lnTo>
                    <a:pt x="320" y="16"/>
                  </a:lnTo>
                  <a:lnTo>
                    <a:pt x="287" y="0"/>
                  </a:lnTo>
                  <a:lnTo>
                    <a:pt x="270" y="24"/>
                  </a:lnTo>
                  <a:lnTo>
                    <a:pt x="253" y="40"/>
                  </a:lnTo>
                  <a:lnTo>
                    <a:pt x="245" y="56"/>
                  </a:lnTo>
                  <a:lnTo>
                    <a:pt x="253" y="80"/>
                  </a:lnTo>
                  <a:lnTo>
                    <a:pt x="219" y="88"/>
                  </a:lnTo>
                  <a:lnTo>
                    <a:pt x="202" y="104"/>
                  </a:lnTo>
                  <a:lnTo>
                    <a:pt x="202" y="136"/>
                  </a:lnTo>
                  <a:lnTo>
                    <a:pt x="202" y="160"/>
                  </a:lnTo>
                  <a:lnTo>
                    <a:pt x="186" y="184"/>
                  </a:lnTo>
                  <a:lnTo>
                    <a:pt x="169" y="200"/>
                  </a:lnTo>
                  <a:lnTo>
                    <a:pt x="135" y="248"/>
                  </a:lnTo>
                  <a:lnTo>
                    <a:pt x="160" y="256"/>
                  </a:lnTo>
                  <a:lnTo>
                    <a:pt x="202" y="232"/>
                  </a:lnTo>
                  <a:lnTo>
                    <a:pt x="186" y="264"/>
                  </a:lnTo>
                  <a:lnTo>
                    <a:pt x="177" y="296"/>
                  </a:lnTo>
                  <a:lnTo>
                    <a:pt x="169" y="320"/>
                  </a:lnTo>
                  <a:lnTo>
                    <a:pt x="143" y="376"/>
                  </a:lnTo>
                  <a:lnTo>
                    <a:pt x="169" y="376"/>
                  </a:lnTo>
                  <a:lnTo>
                    <a:pt x="186" y="344"/>
                  </a:lnTo>
                  <a:lnTo>
                    <a:pt x="202" y="304"/>
                  </a:lnTo>
                  <a:lnTo>
                    <a:pt x="211" y="328"/>
                  </a:lnTo>
                  <a:lnTo>
                    <a:pt x="228" y="320"/>
                  </a:lnTo>
                  <a:lnTo>
                    <a:pt x="219" y="344"/>
                  </a:lnTo>
                  <a:lnTo>
                    <a:pt x="228" y="360"/>
                  </a:lnTo>
                  <a:lnTo>
                    <a:pt x="186" y="424"/>
                  </a:lnTo>
                  <a:lnTo>
                    <a:pt x="194" y="472"/>
                  </a:lnTo>
                  <a:lnTo>
                    <a:pt x="202" y="440"/>
                  </a:lnTo>
                  <a:lnTo>
                    <a:pt x="236" y="464"/>
                  </a:lnTo>
                  <a:lnTo>
                    <a:pt x="253" y="456"/>
                  </a:lnTo>
                  <a:lnTo>
                    <a:pt x="278" y="464"/>
                  </a:lnTo>
                  <a:lnTo>
                    <a:pt x="303" y="448"/>
                  </a:lnTo>
                  <a:lnTo>
                    <a:pt x="329" y="456"/>
                  </a:lnTo>
                  <a:lnTo>
                    <a:pt x="295" y="480"/>
                  </a:lnTo>
                  <a:lnTo>
                    <a:pt x="287" y="496"/>
                  </a:lnTo>
                  <a:lnTo>
                    <a:pt x="312" y="544"/>
                  </a:lnTo>
                  <a:lnTo>
                    <a:pt x="329" y="544"/>
                  </a:lnTo>
                  <a:lnTo>
                    <a:pt x="329" y="576"/>
                  </a:lnTo>
                  <a:lnTo>
                    <a:pt x="320" y="576"/>
                  </a:lnTo>
                  <a:lnTo>
                    <a:pt x="312" y="632"/>
                  </a:lnTo>
                  <a:lnTo>
                    <a:pt x="295" y="648"/>
                  </a:lnTo>
                  <a:lnTo>
                    <a:pt x="287" y="640"/>
                  </a:lnTo>
                  <a:lnTo>
                    <a:pt x="236" y="640"/>
                  </a:lnTo>
                  <a:lnTo>
                    <a:pt x="202" y="624"/>
                  </a:lnTo>
                  <a:lnTo>
                    <a:pt x="186" y="632"/>
                  </a:lnTo>
                  <a:lnTo>
                    <a:pt x="202" y="648"/>
                  </a:lnTo>
                  <a:lnTo>
                    <a:pt x="160" y="680"/>
                  </a:lnTo>
                  <a:lnTo>
                    <a:pt x="177" y="688"/>
                  </a:lnTo>
                  <a:lnTo>
                    <a:pt x="202" y="680"/>
                  </a:lnTo>
                  <a:lnTo>
                    <a:pt x="211" y="744"/>
                  </a:lnTo>
                  <a:lnTo>
                    <a:pt x="169" y="760"/>
                  </a:lnTo>
                  <a:lnTo>
                    <a:pt x="143" y="768"/>
                  </a:lnTo>
                  <a:lnTo>
                    <a:pt x="101" y="776"/>
                  </a:lnTo>
                  <a:lnTo>
                    <a:pt x="84" y="784"/>
                  </a:lnTo>
                  <a:lnTo>
                    <a:pt x="93" y="792"/>
                  </a:lnTo>
                  <a:lnTo>
                    <a:pt x="101" y="808"/>
                  </a:lnTo>
                  <a:lnTo>
                    <a:pt x="135" y="824"/>
                  </a:lnTo>
                  <a:lnTo>
                    <a:pt x="152" y="808"/>
                  </a:lnTo>
                  <a:lnTo>
                    <a:pt x="169" y="824"/>
                  </a:lnTo>
                  <a:lnTo>
                    <a:pt x="160" y="840"/>
                  </a:lnTo>
                  <a:lnTo>
                    <a:pt x="194" y="840"/>
                  </a:lnTo>
                  <a:lnTo>
                    <a:pt x="219" y="864"/>
                  </a:lnTo>
                  <a:lnTo>
                    <a:pt x="261" y="864"/>
                  </a:lnTo>
                  <a:lnTo>
                    <a:pt x="278" y="856"/>
                  </a:lnTo>
                  <a:lnTo>
                    <a:pt x="295" y="848"/>
                  </a:lnTo>
                  <a:lnTo>
                    <a:pt x="270" y="872"/>
                  </a:lnTo>
                  <a:lnTo>
                    <a:pt x="261" y="888"/>
                  </a:lnTo>
                  <a:lnTo>
                    <a:pt x="228" y="896"/>
                  </a:lnTo>
                  <a:lnTo>
                    <a:pt x="160" y="888"/>
                  </a:lnTo>
                  <a:lnTo>
                    <a:pt x="152" y="896"/>
                  </a:lnTo>
                  <a:lnTo>
                    <a:pt x="127" y="904"/>
                  </a:lnTo>
                  <a:lnTo>
                    <a:pt x="110" y="928"/>
                  </a:lnTo>
                  <a:lnTo>
                    <a:pt x="42" y="976"/>
                  </a:lnTo>
                  <a:lnTo>
                    <a:pt x="0" y="984"/>
                  </a:lnTo>
                  <a:lnTo>
                    <a:pt x="9" y="992"/>
                  </a:lnTo>
                  <a:lnTo>
                    <a:pt x="34" y="992"/>
                  </a:lnTo>
                  <a:lnTo>
                    <a:pt x="51" y="1016"/>
                  </a:lnTo>
                  <a:lnTo>
                    <a:pt x="68" y="1008"/>
                  </a:lnTo>
                  <a:lnTo>
                    <a:pt x="68" y="992"/>
                  </a:lnTo>
                  <a:lnTo>
                    <a:pt x="93" y="976"/>
                  </a:lnTo>
                  <a:lnTo>
                    <a:pt x="143" y="976"/>
                  </a:lnTo>
                  <a:lnTo>
                    <a:pt x="169" y="1008"/>
                  </a:lnTo>
                  <a:lnTo>
                    <a:pt x="219" y="960"/>
                  </a:lnTo>
                  <a:lnTo>
                    <a:pt x="261" y="952"/>
                  </a:lnTo>
                  <a:lnTo>
                    <a:pt x="295" y="976"/>
                  </a:lnTo>
                  <a:lnTo>
                    <a:pt x="337" y="984"/>
                  </a:lnTo>
                  <a:lnTo>
                    <a:pt x="346" y="968"/>
                  </a:lnTo>
                  <a:lnTo>
                    <a:pt x="388" y="968"/>
                  </a:lnTo>
                  <a:lnTo>
                    <a:pt x="421" y="968"/>
                  </a:lnTo>
                  <a:lnTo>
                    <a:pt x="472" y="968"/>
                  </a:lnTo>
                  <a:lnTo>
                    <a:pt x="506" y="984"/>
                  </a:lnTo>
                  <a:lnTo>
                    <a:pt x="573" y="968"/>
                  </a:lnTo>
                  <a:lnTo>
                    <a:pt x="590" y="952"/>
                  </a:lnTo>
                  <a:lnTo>
                    <a:pt x="624" y="952"/>
                  </a:lnTo>
                  <a:lnTo>
                    <a:pt x="624" y="928"/>
                  </a:lnTo>
                  <a:lnTo>
                    <a:pt x="565" y="912"/>
                  </a:lnTo>
                  <a:lnTo>
                    <a:pt x="590" y="896"/>
                  </a:lnTo>
                  <a:lnTo>
                    <a:pt x="590" y="872"/>
                  </a:lnTo>
                  <a:lnTo>
                    <a:pt x="624" y="872"/>
                  </a:lnTo>
                  <a:lnTo>
                    <a:pt x="624" y="856"/>
                  </a:lnTo>
                  <a:lnTo>
                    <a:pt x="649" y="840"/>
                  </a:lnTo>
                  <a:lnTo>
                    <a:pt x="657" y="816"/>
                  </a:lnTo>
                  <a:lnTo>
                    <a:pt x="666" y="800"/>
                  </a:lnTo>
                  <a:lnTo>
                    <a:pt x="666" y="760"/>
                  </a:lnTo>
                  <a:lnTo>
                    <a:pt x="582" y="728"/>
                  </a:lnTo>
                  <a:lnTo>
                    <a:pt x="565" y="744"/>
                  </a:lnTo>
                  <a:lnTo>
                    <a:pt x="539" y="728"/>
                  </a:lnTo>
                  <a:lnTo>
                    <a:pt x="573" y="704"/>
                  </a:lnTo>
                  <a:lnTo>
                    <a:pt x="556" y="656"/>
                  </a:lnTo>
                  <a:lnTo>
                    <a:pt x="523" y="632"/>
                  </a:lnTo>
                  <a:lnTo>
                    <a:pt x="548" y="632"/>
                  </a:lnTo>
                  <a:lnTo>
                    <a:pt x="539" y="592"/>
                  </a:lnTo>
                  <a:lnTo>
                    <a:pt x="539" y="576"/>
                  </a:lnTo>
                  <a:lnTo>
                    <a:pt x="531" y="560"/>
                  </a:lnTo>
                  <a:lnTo>
                    <a:pt x="523" y="536"/>
                  </a:lnTo>
                  <a:lnTo>
                    <a:pt x="480" y="512"/>
                  </a:lnTo>
                  <a:lnTo>
                    <a:pt x="472" y="480"/>
                  </a:lnTo>
                  <a:lnTo>
                    <a:pt x="455" y="440"/>
                  </a:lnTo>
                  <a:lnTo>
                    <a:pt x="455" y="392"/>
                  </a:lnTo>
                  <a:lnTo>
                    <a:pt x="447" y="376"/>
                  </a:lnTo>
                  <a:lnTo>
                    <a:pt x="421" y="352"/>
                  </a:lnTo>
                  <a:lnTo>
                    <a:pt x="413" y="344"/>
                  </a:lnTo>
                  <a:lnTo>
                    <a:pt x="396" y="328"/>
                  </a:lnTo>
                  <a:lnTo>
                    <a:pt x="362" y="328"/>
                  </a:lnTo>
                  <a:lnTo>
                    <a:pt x="337" y="320"/>
                  </a:lnTo>
                  <a:lnTo>
                    <a:pt x="371" y="312"/>
                  </a:lnTo>
                  <a:lnTo>
                    <a:pt x="396" y="304"/>
                  </a:lnTo>
                  <a:lnTo>
                    <a:pt x="388" y="280"/>
                  </a:lnTo>
                  <a:lnTo>
                    <a:pt x="421" y="264"/>
                  </a:lnTo>
                  <a:lnTo>
                    <a:pt x="421" y="248"/>
                  </a:lnTo>
                  <a:lnTo>
                    <a:pt x="447" y="224"/>
                  </a:lnTo>
                  <a:lnTo>
                    <a:pt x="455" y="192"/>
                  </a:lnTo>
                  <a:lnTo>
                    <a:pt x="489" y="168"/>
                  </a:lnTo>
                  <a:lnTo>
                    <a:pt x="489" y="144"/>
                  </a:lnTo>
                  <a:lnTo>
                    <a:pt x="447" y="144"/>
                  </a:lnTo>
                  <a:lnTo>
                    <a:pt x="430" y="128"/>
                  </a:lnTo>
                  <a:lnTo>
                    <a:pt x="379" y="120"/>
                  </a:lnTo>
                  <a:lnTo>
                    <a:pt x="32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4" name="Freeform 12"/>
            <p:cNvSpPr>
              <a:spLocks/>
            </p:cNvSpPr>
            <p:nvPr/>
          </p:nvSpPr>
          <p:spPr bwMode="auto">
            <a:xfrm>
              <a:off x="2379" y="1912"/>
              <a:ext cx="202" cy="144"/>
            </a:xfrm>
            <a:custGeom>
              <a:avLst/>
              <a:gdLst>
                <a:gd name="T0" fmla="*/ 185 w 202"/>
                <a:gd name="T1" fmla="*/ 72 h 144"/>
                <a:gd name="T2" fmla="*/ 177 w 202"/>
                <a:gd name="T3" fmla="*/ 48 h 144"/>
                <a:gd name="T4" fmla="*/ 177 w 202"/>
                <a:gd name="T5" fmla="*/ 16 h 144"/>
                <a:gd name="T6" fmla="*/ 151 w 202"/>
                <a:gd name="T7" fmla="*/ 0 h 144"/>
                <a:gd name="T8" fmla="*/ 126 w 202"/>
                <a:gd name="T9" fmla="*/ 0 h 144"/>
                <a:gd name="T10" fmla="*/ 109 w 202"/>
                <a:gd name="T11" fmla="*/ 0 h 144"/>
                <a:gd name="T12" fmla="*/ 84 w 202"/>
                <a:gd name="T13" fmla="*/ 0 h 144"/>
                <a:gd name="T14" fmla="*/ 84 w 202"/>
                <a:gd name="T15" fmla="*/ 8 h 144"/>
                <a:gd name="T16" fmla="*/ 84 w 202"/>
                <a:gd name="T17" fmla="*/ 0 h 144"/>
                <a:gd name="T18" fmla="*/ 67 w 202"/>
                <a:gd name="T19" fmla="*/ 8 h 144"/>
                <a:gd name="T20" fmla="*/ 59 w 202"/>
                <a:gd name="T21" fmla="*/ 24 h 144"/>
                <a:gd name="T22" fmla="*/ 50 w 202"/>
                <a:gd name="T23" fmla="*/ 40 h 144"/>
                <a:gd name="T24" fmla="*/ 16 w 202"/>
                <a:gd name="T25" fmla="*/ 40 h 144"/>
                <a:gd name="T26" fmla="*/ 16 w 202"/>
                <a:gd name="T27" fmla="*/ 56 h 144"/>
                <a:gd name="T28" fmla="*/ 0 w 202"/>
                <a:gd name="T29" fmla="*/ 72 h 144"/>
                <a:gd name="T30" fmla="*/ 33 w 202"/>
                <a:gd name="T31" fmla="*/ 120 h 144"/>
                <a:gd name="T32" fmla="*/ 67 w 202"/>
                <a:gd name="T33" fmla="*/ 96 h 144"/>
                <a:gd name="T34" fmla="*/ 92 w 202"/>
                <a:gd name="T35" fmla="*/ 112 h 144"/>
                <a:gd name="T36" fmla="*/ 101 w 202"/>
                <a:gd name="T37" fmla="*/ 136 h 144"/>
                <a:gd name="T38" fmla="*/ 118 w 202"/>
                <a:gd name="T39" fmla="*/ 136 h 144"/>
                <a:gd name="T40" fmla="*/ 134 w 202"/>
                <a:gd name="T41" fmla="*/ 144 h 144"/>
                <a:gd name="T42" fmla="*/ 143 w 202"/>
                <a:gd name="T43" fmla="*/ 144 h 144"/>
                <a:gd name="T44" fmla="*/ 143 w 202"/>
                <a:gd name="T45" fmla="*/ 144 h 144"/>
                <a:gd name="T46" fmla="*/ 168 w 202"/>
                <a:gd name="T47" fmla="*/ 128 h 144"/>
                <a:gd name="T48" fmla="*/ 193 w 202"/>
                <a:gd name="T49" fmla="*/ 120 h 144"/>
                <a:gd name="T50" fmla="*/ 202 w 202"/>
                <a:gd name="T51" fmla="*/ 88 h 144"/>
                <a:gd name="T52" fmla="*/ 185 w 202"/>
                <a:gd name="T53" fmla="*/ 72 h 1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2" h="144">
                  <a:moveTo>
                    <a:pt x="185" y="72"/>
                  </a:moveTo>
                  <a:lnTo>
                    <a:pt x="177" y="48"/>
                  </a:lnTo>
                  <a:lnTo>
                    <a:pt x="177" y="16"/>
                  </a:lnTo>
                  <a:lnTo>
                    <a:pt x="151" y="0"/>
                  </a:lnTo>
                  <a:lnTo>
                    <a:pt x="126" y="0"/>
                  </a:lnTo>
                  <a:lnTo>
                    <a:pt x="109" y="0"/>
                  </a:lnTo>
                  <a:lnTo>
                    <a:pt x="84" y="0"/>
                  </a:lnTo>
                  <a:lnTo>
                    <a:pt x="84" y="8"/>
                  </a:lnTo>
                  <a:lnTo>
                    <a:pt x="84" y="0"/>
                  </a:lnTo>
                  <a:lnTo>
                    <a:pt x="67" y="8"/>
                  </a:lnTo>
                  <a:lnTo>
                    <a:pt x="59" y="24"/>
                  </a:lnTo>
                  <a:lnTo>
                    <a:pt x="50" y="40"/>
                  </a:lnTo>
                  <a:lnTo>
                    <a:pt x="16" y="40"/>
                  </a:lnTo>
                  <a:lnTo>
                    <a:pt x="16" y="56"/>
                  </a:lnTo>
                  <a:lnTo>
                    <a:pt x="0" y="72"/>
                  </a:lnTo>
                  <a:lnTo>
                    <a:pt x="33" y="120"/>
                  </a:lnTo>
                  <a:lnTo>
                    <a:pt x="67" y="96"/>
                  </a:lnTo>
                  <a:lnTo>
                    <a:pt x="92" y="112"/>
                  </a:lnTo>
                  <a:lnTo>
                    <a:pt x="101" y="136"/>
                  </a:lnTo>
                  <a:lnTo>
                    <a:pt x="118" y="136"/>
                  </a:lnTo>
                  <a:lnTo>
                    <a:pt x="134" y="144"/>
                  </a:lnTo>
                  <a:lnTo>
                    <a:pt x="143" y="144"/>
                  </a:lnTo>
                  <a:lnTo>
                    <a:pt x="168" y="128"/>
                  </a:lnTo>
                  <a:lnTo>
                    <a:pt x="193" y="120"/>
                  </a:lnTo>
                  <a:lnTo>
                    <a:pt x="202" y="88"/>
                  </a:lnTo>
                  <a:lnTo>
                    <a:pt x="185" y="72"/>
                  </a:lnTo>
                  <a:close/>
                </a:path>
              </a:pathLst>
            </a:custGeom>
            <a:solidFill>
              <a:schemeClr val="tx2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5" name="Freeform 13"/>
            <p:cNvSpPr>
              <a:spLocks/>
            </p:cNvSpPr>
            <p:nvPr/>
          </p:nvSpPr>
          <p:spPr bwMode="auto">
            <a:xfrm>
              <a:off x="2429" y="1536"/>
              <a:ext cx="666" cy="1016"/>
            </a:xfrm>
            <a:custGeom>
              <a:avLst/>
              <a:gdLst>
                <a:gd name="T0" fmla="*/ 337 w 666"/>
                <a:gd name="T1" fmla="*/ 96 h 1016"/>
                <a:gd name="T2" fmla="*/ 421 w 666"/>
                <a:gd name="T3" fmla="*/ 24 h 1016"/>
                <a:gd name="T4" fmla="*/ 270 w 666"/>
                <a:gd name="T5" fmla="*/ 24 h 1016"/>
                <a:gd name="T6" fmla="*/ 253 w 666"/>
                <a:gd name="T7" fmla="*/ 80 h 1016"/>
                <a:gd name="T8" fmla="*/ 202 w 666"/>
                <a:gd name="T9" fmla="*/ 136 h 1016"/>
                <a:gd name="T10" fmla="*/ 169 w 666"/>
                <a:gd name="T11" fmla="*/ 200 h 1016"/>
                <a:gd name="T12" fmla="*/ 202 w 666"/>
                <a:gd name="T13" fmla="*/ 232 h 1016"/>
                <a:gd name="T14" fmla="*/ 169 w 666"/>
                <a:gd name="T15" fmla="*/ 320 h 1016"/>
                <a:gd name="T16" fmla="*/ 186 w 666"/>
                <a:gd name="T17" fmla="*/ 344 h 1016"/>
                <a:gd name="T18" fmla="*/ 228 w 666"/>
                <a:gd name="T19" fmla="*/ 320 h 1016"/>
                <a:gd name="T20" fmla="*/ 186 w 666"/>
                <a:gd name="T21" fmla="*/ 424 h 1016"/>
                <a:gd name="T22" fmla="*/ 236 w 666"/>
                <a:gd name="T23" fmla="*/ 464 h 1016"/>
                <a:gd name="T24" fmla="*/ 303 w 666"/>
                <a:gd name="T25" fmla="*/ 448 h 1016"/>
                <a:gd name="T26" fmla="*/ 287 w 666"/>
                <a:gd name="T27" fmla="*/ 496 h 1016"/>
                <a:gd name="T28" fmla="*/ 329 w 666"/>
                <a:gd name="T29" fmla="*/ 576 h 1016"/>
                <a:gd name="T30" fmla="*/ 295 w 666"/>
                <a:gd name="T31" fmla="*/ 648 h 1016"/>
                <a:gd name="T32" fmla="*/ 202 w 666"/>
                <a:gd name="T33" fmla="*/ 624 h 1016"/>
                <a:gd name="T34" fmla="*/ 160 w 666"/>
                <a:gd name="T35" fmla="*/ 680 h 1016"/>
                <a:gd name="T36" fmla="*/ 211 w 666"/>
                <a:gd name="T37" fmla="*/ 744 h 1016"/>
                <a:gd name="T38" fmla="*/ 101 w 666"/>
                <a:gd name="T39" fmla="*/ 776 h 1016"/>
                <a:gd name="T40" fmla="*/ 101 w 666"/>
                <a:gd name="T41" fmla="*/ 808 h 1016"/>
                <a:gd name="T42" fmla="*/ 169 w 666"/>
                <a:gd name="T43" fmla="*/ 824 h 1016"/>
                <a:gd name="T44" fmla="*/ 219 w 666"/>
                <a:gd name="T45" fmla="*/ 864 h 1016"/>
                <a:gd name="T46" fmla="*/ 295 w 666"/>
                <a:gd name="T47" fmla="*/ 848 h 1016"/>
                <a:gd name="T48" fmla="*/ 228 w 666"/>
                <a:gd name="T49" fmla="*/ 896 h 1016"/>
                <a:gd name="T50" fmla="*/ 127 w 666"/>
                <a:gd name="T51" fmla="*/ 904 h 1016"/>
                <a:gd name="T52" fmla="*/ 0 w 666"/>
                <a:gd name="T53" fmla="*/ 984 h 1016"/>
                <a:gd name="T54" fmla="*/ 51 w 666"/>
                <a:gd name="T55" fmla="*/ 1016 h 1016"/>
                <a:gd name="T56" fmla="*/ 93 w 666"/>
                <a:gd name="T57" fmla="*/ 976 h 1016"/>
                <a:gd name="T58" fmla="*/ 219 w 666"/>
                <a:gd name="T59" fmla="*/ 960 h 1016"/>
                <a:gd name="T60" fmla="*/ 337 w 666"/>
                <a:gd name="T61" fmla="*/ 984 h 1016"/>
                <a:gd name="T62" fmla="*/ 421 w 666"/>
                <a:gd name="T63" fmla="*/ 968 h 1016"/>
                <a:gd name="T64" fmla="*/ 573 w 666"/>
                <a:gd name="T65" fmla="*/ 968 h 1016"/>
                <a:gd name="T66" fmla="*/ 624 w 666"/>
                <a:gd name="T67" fmla="*/ 928 h 1016"/>
                <a:gd name="T68" fmla="*/ 590 w 666"/>
                <a:gd name="T69" fmla="*/ 872 h 1016"/>
                <a:gd name="T70" fmla="*/ 649 w 666"/>
                <a:gd name="T71" fmla="*/ 840 h 1016"/>
                <a:gd name="T72" fmla="*/ 666 w 666"/>
                <a:gd name="T73" fmla="*/ 760 h 1016"/>
                <a:gd name="T74" fmla="*/ 539 w 666"/>
                <a:gd name="T75" fmla="*/ 728 h 1016"/>
                <a:gd name="T76" fmla="*/ 523 w 666"/>
                <a:gd name="T77" fmla="*/ 632 h 1016"/>
                <a:gd name="T78" fmla="*/ 539 w 666"/>
                <a:gd name="T79" fmla="*/ 576 h 1016"/>
                <a:gd name="T80" fmla="*/ 480 w 666"/>
                <a:gd name="T81" fmla="*/ 512 h 1016"/>
                <a:gd name="T82" fmla="*/ 455 w 666"/>
                <a:gd name="T83" fmla="*/ 392 h 1016"/>
                <a:gd name="T84" fmla="*/ 413 w 666"/>
                <a:gd name="T85" fmla="*/ 344 h 1016"/>
                <a:gd name="T86" fmla="*/ 337 w 666"/>
                <a:gd name="T87" fmla="*/ 320 h 1016"/>
                <a:gd name="T88" fmla="*/ 388 w 666"/>
                <a:gd name="T89" fmla="*/ 280 h 1016"/>
                <a:gd name="T90" fmla="*/ 447 w 666"/>
                <a:gd name="T91" fmla="*/ 224 h 1016"/>
                <a:gd name="T92" fmla="*/ 489 w 666"/>
                <a:gd name="T93" fmla="*/ 144 h 1016"/>
                <a:gd name="T94" fmla="*/ 379 w 666"/>
                <a:gd name="T95" fmla="*/ 120 h 10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66" h="1016">
                  <a:moveTo>
                    <a:pt x="329" y="128"/>
                  </a:moveTo>
                  <a:lnTo>
                    <a:pt x="354" y="104"/>
                  </a:lnTo>
                  <a:lnTo>
                    <a:pt x="337" y="96"/>
                  </a:lnTo>
                  <a:lnTo>
                    <a:pt x="388" y="64"/>
                  </a:lnTo>
                  <a:lnTo>
                    <a:pt x="413" y="56"/>
                  </a:lnTo>
                  <a:lnTo>
                    <a:pt x="421" y="24"/>
                  </a:lnTo>
                  <a:lnTo>
                    <a:pt x="320" y="16"/>
                  </a:lnTo>
                  <a:lnTo>
                    <a:pt x="287" y="0"/>
                  </a:lnTo>
                  <a:lnTo>
                    <a:pt x="270" y="24"/>
                  </a:lnTo>
                  <a:lnTo>
                    <a:pt x="253" y="40"/>
                  </a:lnTo>
                  <a:lnTo>
                    <a:pt x="245" y="56"/>
                  </a:lnTo>
                  <a:lnTo>
                    <a:pt x="253" y="80"/>
                  </a:lnTo>
                  <a:lnTo>
                    <a:pt x="219" y="88"/>
                  </a:lnTo>
                  <a:lnTo>
                    <a:pt x="202" y="104"/>
                  </a:lnTo>
                  <a:lnTo>
                    <a:pt x="202" y="136"/>
                  </a:lnTo>
                  <a:lnTo>
                    <a:pt x="202" y="160"/>
                  </a:lnTo>
                  <a:lnTo>
                    <a:pt x="186" y="184"/>
                  </a:lnTo>
                  <a:lnTo>
                    <a:pt x="169" y="200"/>
                  </a:lnTo>
                  <a:lnTo>
                    <a:pt x="135" y="248"/>
                  </a:lnTo>
                  <a:lnTo>
                    <a:pt x="160" y="256"/>
                  </a:lnTo>
                  <a:lnTo>
                    <a:pt x="202" y="232"/>
                  </a:lnTo>
                  <a:lnTo>
                    <a:pt x="186" y="264"/>
                  </a:lnTo>
                  <a:lnTo>
                    <a:pt x="177" y="296"/>
                  </a:lnTo>
                  <a:lnTo>
                    <a:pt x="169" y="320"/>
                  </a:lnTo>
                  <a:lnTo>
                    <a:pt x="143" y="376"/>
                  </a:lnTo>
                  <a:lnTo>
                    <a:pt x="169" y="376"/>
                  </a:lnTo>
                  <a:lnTo>
                    <a:pt x="186" y="344"/>
                  </a:lnTo>
                  <a:lnTo>
                    <a:pt x="202" y="304"/>
                  </a:lnTo>
                  <a:lnTo>
                    <a:pt x="211" y="328"/>
                  </a:lnTo>
                  <a:lnTo>
                    <a:pt x="228" y="320"/>
                  </a:lnTo>
                  <a:lnTo>
                    <a:pt x="219" y="344"/>
                  </a:lnTo>
                  <a:lnTo>
                    <a:pt x="228" y="360"/>
                  </a:lnTo>
                  <a:lnTo>
                    <a:pt x="186" y="424"/>
                  </a:lnTo>
                  <a:lnTo>
                    <a:pt x="194" y="472"/>
                  </a:lnTo>
                  <a:lnTo>
                    <a:pt x="202" y="440"/>
                  </a:lnTo>
                  <a:lnTo>
                    <a:pt x="236" y="464"/>
                  </a:lnTo>
                  <a:lnTo>
                    <a:pt x="253" y="456"/>
                  </a:lnTo>
                  <a:lnTo>
                    <a:pt x="278" y="464"/>
                  </a:lnTo>
                  <a:lnTo>
                    <a:pt x="303" y="448"/>
                  </a:lnTo>
                  <a:lnTo>
                    <a:pt x="329" y="456"/>
                  </a:lnTo>
                  <a:lnTo>
                    <a:pt x="295" y="480"/>
                  </a:lnTo>
                  <a:lnTo>
                    <a:pt x="287" y="496"/>
                  </a:lnTo>
                  <a:lnTo>
                    <a:pt x="312" y="544"/>
                  </a:lnTo>
                  <a:lnTo>
                    <a:pt x="329" y="544"/>
                  </a:lnTo>
                  <a:lnTo>
                    <a:pt x="329" y="576"/>
                  </a:lnTo>
                  <a:lnTo>
                    <a:pt x="320" y="576"/>
                  </a:lnTo>
                  <a:lnTo>
                    <a:pt x="312" y="632"/>
                  </a:lnTo>
                  <a:lnTo>
                    <a:pt x="295" y="648"/>
                  </a:lnTo>
                  <a:lnTo>
                    <a:pt x="287" y="640"/>
                  </a:lnTo>
                  <a:lnTo>
                    <a:pt x="236" y="640"/>
                  </a:lnTo>
                  <a:lnTo>
                    <a:pt x="202" y="624"/>
                  </a:lnTo>
                  <a:lnTo>
                    <a:pt x="186" y="632"/>
                  </a:lnTo>
                  <a:lnTo>
                    <a:pt x="202" y="648"/>
                  </a:lnTo>
                  <a:lnTo>
                    <a:pt x="160" y="680"/>
                  </a:lnTo>
                  <a:lnTo>
                    <a:pt x="177" y="688"/>
                  </a:lnTo>
                  <a:lnTo>
                    <a:pt x="202" y="680"/>
                  </a:lnTo>
                  <a:lnTo>
                    <a:pt x="211" y="744"/>
                  </a:lnTo>
                  <a:lnTo>
                    <a:pt x="169" y="760"/>
                  </a:lnTo>
                  <a:lnTo>
                    <a:pt x="143" y="768"/>
                  </a:lnTo>
                  <a:lnTo>
                    <a:pt x="101" y="776"/>
                  </a:lnTo>
                  <a:lnTo>
                    <a:pt x="84" y="784"/>
                  </a:lnTo>
                  <a:lnTo>
                    <a:pt x="93" y="792"/>
                  </a:lnTo>
                  <a:lnTo>
                    <a:pt x="101" y="808"/>
                  </a:lnTo>
                  <a:lnTo>
                    <a:pt x="135" y="824"/>
                  </a:lnTo>
                  <a:lnTo>
                    <a:pt x="152" y="808"/>
                  </a:lnTo>
                  <a:lnTo>
                    <a:pt x="169" y="824"/>
                  </a:lnTo>
                  <a:lnTo>
                    <a:pt x="160" y="840"/>
                  </a:lnTo>
                  <a:lnTo>
                    <a:pt x="194" y="840"/>
                  </a:lnTo>
                  <a:lnTo>
                    <a:pt x="219" y="864"/>
                  </a:lnTo>
                  <a:lnTo>
                    <a:pt x="261" y="864"/>
                  </a:lnTo>
                  <a:lnTo>
                    <a:pt x="278" y="856"/>
                  </a:lnTo>
                  <a:lnTo>
                    <a:pt x="295" y="848"/>
                  </a:lnTo>
                  <a:lnTo>
                    <a:pt x="270" y="872"/>
                  </a:lnTo>
                  <a:lnTo>
                    <a:pt x="261" y="888"/>
                  </a:lnTo>
                  <a:lnTo>
                    <a:pt x="228" y="896"/>
                  </a:lnTo>
                  <a:lnTo>
                    <a:pt x="160" y="888"/>
                  </a:lnTo>
                  <a:lnTo>
                    <a:pt x="152" y="896"/>
                  </a:lnTo>
                  <a:lnTo>
                    <a:pt x="127" y="904"/>
                  </a:lnTo>
                  <a:lnTo>
                    <a:pt x="110" y="928"/>
                  </a:lnTo>
                  <a:lnTo>
                    <a:pt x="42" y="976"/>
                  </a:lnTo>
                  <a:lnTo>
                    <a:pt x="0" y="984"/>
                  </a:lnTo>
                  <a:lnTo>
                    <a:pt x="9" y="992"/>
                  </a:lnTo>
                  <a:lnTo>
                    <a:pt x="34" y="992"/>
                  </a:lnTo>
                  <a:lnTo>
                    <a:pt x="51" y="1016"/>
                  </a:lnTo>
                  <a:lnTo>
                    <a:pt x="68" y="1008"/>
                  </a:lnTo>
                  <a:lnTo>
                    <a:pt x="68" y="992"/>
                  </a:lnTo>
                  <a:lnTo>
                    <a:pt x="93" y="976"/>
                  </a:lnTo>
                  <a:lnTo>
                    <a:pt x="143" y="976"/>
                  </a:lnTo>
                  <a:lnTo>
                    <a:pt x="169" y="1008"/>
                  </a:lnTo>
                  <a:lnTo>
                    <a:pt x="219" y="960"/>
                  </a:lnTo>
                  <a:lnTo>
                    <a:pt x="261" y="952"/>
                  </a:lnTo>
                  <a:lnTo>
                    <a:pt x="295" y="976"/>
                  </a:lnTo>
                  <a:lnTo>
                    <a:pt x="337" y="984"/>
                  </a:lnTo>
                  <a:lnTo>
                    <a:pt x="346" y="968"/>
                  </a:lnTo>
                  <a:lnTo>
                    <a:pt x="388" y="968"/>
                  </a:lnTo>
                  <a:lnTo>
                    <a:pt x="421" y="968"/>
                  </a:lnTo>
                  <a:lnTo>
                    <a:pt x="472" y="968"/>
                  </a:lnTo>
                  <a:lnTo>
                    <a:pt x="506" y="984"/>
                  </a:lnTo>
                  <a:lnTo>
                    <a:pt x="573" y="968"/>
                  </a:lnTo>
                  <a:lnTo>
                    <a:pt x="590" y="952"/>
                  </a:lnTo>
                  <a:lnTo>
                    <a:pt x="624" y="952"/>
                  </a:lnTo>
                  <a:lnTo>
                    <a:pt x="624" y="928"/>
                  </a:lnTo>
                  <a:lnTo>
                    <a:pt x="565" y="912"/>
                  </a:lnTo>
                  <a:lnTo>
                    <a:pt x="590" y="896"/>
                  </a:lnTo>
                  <a:lnTo>
                    <a:pt x="590" y="872"/>
                  </a:lnTo>
                  <a:lnTo>
                    <a:pt x="624" y="872"/>
                  </a:lnTo>
                  <a:lnTo>
                    <a:pt x="624" y="856"/>
                  </a:lnTo>
                  <a:lnTo>
                    <a:pt x="649" y="840"/>
                  </a:lnTo>
                  <a:lnTo>
                    <a:pt x="657" y="816"/>
                  </a:lnTo>
                  <a:lnTo>
                    <a:pt x="666" y="800"/>
                  </a:lnTo>
                  <a:lnTo>
                    <a:pt x="666" y="760"/>
                  </a:lnTo>
                  <a:lnTo>
                    <a:pt x="582" y="728"/>
                  </a:lnTo>
                  <a:lnTo>
                    <a:pt x="565" y="744"/>
                  </a:lnTo>
                  <a:lnTo>
                    <a:pt x="539" y="728"/>
                  </a:lnTo>
                  <a:lnTo>
                    <a:pt x="573" y="704"/>
                  </a:lnTo>
                  <a:lnTo>
                    <a:pt x="556" y="656"/>
                  </a:lnTo>
                  <a:lnTo>
                    <a:pt x="523" y="632"/>
                  </a:lnTo>
                  <a:lnTo>
                    <a:pt x="548" y="632"/>
                  </a:lnTo>
                  <a:lnTo>
                    <a:pt x="539" y="592"/>
                  </a:lnTo>
                  <a:lnTo>
                    <a:pt x="539" y="576"/>
                  </a:lnTo>
                  <a:lnTo>
                    <a:pt x="531" y="560"/>
                  </a:lnTo>
                  <a:lnTo>
                    <a:pt x="523" y="536"/>
                  </a:lnTo>
                  <a:lnTo>
                    <a:pt x="480" y="512"/>
                  </a:lnTo>
                  <a:lnTo>
                    <a:pt x="472" y="480"/>
                  </a:lnTo>
                  <a:lnTo>
                    <a:pt x="455" y="440"/>
                  </a:lnTo>
                  <a:lnTo>
                    <a:pt x="455" y="392"/>
                  </a:lnTo>
                  <a:lnTo>
                    <a:pt x="447" y="376"/>
                  </a:lnTo>
                  <a:lnTo>
                    <a:pt x="421" y="352"/>
                  </a:lnTo>
                  <a:lnTo>
                    <a:pt x="413" y="344"/>
                  </a:lnTo>
                  <a:lnTo>
                    <a:pt x="396" y="328"/>
                  </a:lnTo>
                  <a:lnTo>
                    <a:pt x="362" y="328"/>
                  </a:lnTo>
                  <a:lnTo>
                    <a:pt x="337" y="320"/>
                  </a:lnTo>
                  <a:lnTo>
                    <a:pt x="371" y="312"/>
                  </a:lnTo>
                  <a:lnTo>
                    <a:pt x="396" y="304"/>
                  </a:lnTo>
                  <a:lnTo>
                    <a:pt x="388" y="280"/>
                  </a:lnTo>
                  <a:lnTo>
                    <a:pt x="421" y="264"/>
                  </a:lnTo>
                  <a:lnTo>
                    <a:pt x="421" y="248"/>
                  </a:lnTo>
                  <a:lnTo>
                    <a:pt x="447" y="224"/>
                  </a:lnTo>
                  <a:lnTo>
                    <a:pt x="455" y="192"/>
                  </a:lnTo>
                  <a:lnTo>
                    <a:pt x="489" y="168"/>
                  </a:lnTo>
                  <a:lnTo>
                    <a:pt x="489" y="144"/>
                  </a:lnTo>
                  <a:lnTo>
                    <a:pt x="447" y="144"/>
                  </a:lnTo>
                  <a:lnTo>
                    <a:pt x="430" y="128"/>
                  </a:lnTo>
                  <a:lnTo>
                    <a:pt x="379" y="120"/>
                  </a:lnTo>
                  <a:lnTo>
                    <a:pt x="329" y="128"/>
                  </a:lnTo>
                  <a:close/>
                </a:path>
              </a:pathLst>
            </a:custGeom>
            <a:solidFill>
              <a:schemeClr val="tx2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6" name="Freeform 14"/>
            <p:cNvSpPr>
              <a:spLocks/>
            </p:cNvSpPr>
            <p:nvPr/>
          </p:nvSpPr>
          <p:spPr bwMode="auto">
            <a:xfrm>
              <a:off x="1814" y="720"/>
              <a:ext cx="590" cy="424"/>
            </a:xfrm>
            <a:custGeom>
              <a:avLst/>
              <a:gdLst>
                <a:gd name="T0" fmla="*/ 101 w 590"/>
                <a:gd name="T1" fmla="*/ 320 h 424"/>
                <a:gd name="T2" fmla="*/ 135 w 590"/>
                <a:gd name="T3" fmla="*/ 384 h 424"/>
                <a:gd name="T4" fmla="*/ 202 w 590"/>
                <a:gd name="T5" fmla="*/ 424 h 424"/>
                <a:gd name="T6" fmla="*/ 253 w 590"/>
                <a:gd name="T7" fmla="*/ 424 h 424"/>
                <a:gd name="T8" fmla="*/ 287 w 590"/>
                <a:gd name="T9" fmla="*/ 416 h 424"/>
                <a:gd name="T10" fmla="*/ 346 w 590"/>
                <a:gd name="T11" fmla="*/ 424 h 424"/>
                <a:gd name="T12" fmla="*/ 430 w 590"/>
                <a:gd name="T13" fmla="*/ 392 h 424"/>
                <a:gd name="T14" fmla="*/ 463 w 590"/>
                <a:gd name="T15" fmla="*/ 400 h 424"/>
                <a:gd name="T16" fmla="*/ 506 w 590"/>
                <a:gd name="T17" fmla="*/ 376 h 424"/>
                <a:gd name="T18" fmla="*/ 556 w 590"/>
                <a:gd name="T19" fmla="*/ 352 h 424"/>
                <a:gd name="T20" fmla="*/ 590 w 590"/>
                <a:gd name="T21" fmla="*/ 272 h 424"/>
                <a:gd name="T22" fmla="*/ 565 w 590"/>
                <a:gd name="T23" fmla="*/ 256 h 424"/>
                <a:gd name="T24" fmla="*/ 556 w 590"/>
                <a:gd name="T25" fmla="*/ 224 h 424"/>
                <a:gd name="T26" fmla="*/ 565 w 590"/>
                <a:gd name="T27" fmla="*/ 192 h 424"/>
                <a:gd name="T28" fmla="*/ 573 w 590"/>
                <a:gd name="T29" fmla="*/ 160 h 424"/>
                <a:gd name="T30" fmla="*/ 531 w 590"/>
                <a:gd name="T31" fmla="*/ 160 h 424"/>
                <a:gd name="T32" fmla="*/ 506 w 590"/>
                <a:gd name="T33" fmla="*/ 120 h 424"/>
                <a:gd name="T34" fmla="*/ 480 w 590"/>
                <a:gd name="T35" fmla="*/ 144 h 424"/>
                <a:gd name="T36" fmla="*/ 472 w 590"/>
                <a:gd name="T37" fmla="*/ 160 h 424"/>
                <a:gd name="T38" fmla="*/ 447 w 590"/>
                <a:gd name="T39" fmla="*/ 152 h 424"/>
                <a:gd name="T40" fmla="*/ 413 w 590"/>
                <a:gd name="T41" fmla="*/ 160 h 424"/>
                <a:gd name="T42" fmla="*/ 405 w 590"/>
                <a:gd name="T43" fmla="*/ 128 h 424"/>
                <a:gd name="T44" fmla="*/ 379 w 590"/>
                <a:gd name="T45" fmla="*/ 128 h 424"/>
                <a:gd name="T46" fmla="*/ 371 w 590"/>
                <a:gd name="T47" fmla="*/ 152 h 424"/>
                <a:gd name="T48" fmla="*/ 354 w 590"/>
                <a:gd name="T49" fmla="*/ 112 h 424"/>
                <a:gd name="T50" fmla="*/ 312 w 590"/>
                <a:gd name="T51" fmla="*/ 120 h 424"/>
                <a:gd name="T52" fmla="*/ 295 w 590"/>
                <a:gd name="T53" fmla="*/ 144 h 424"/>
                <a:gd name="T54" fmla="*/ 278 w 590"/>
                <a:gd name="T55" fmla="*/ 144 h 424"/>
                <a:gd name="T56" fmla="*/ 270 w 590"/>
                <a:gd name="T57" fmla="*/ 88 h 424"/>
                <a:gd name="T58" fmla="*/ 253 w 590"/>
                <a:gd name="T59" fmla="*/ 96 h 424"/>
                <a:gd name="T60" fmla="*/ 244 w 590"/>
                <a:gd name="T61" fmla="*/ 152 h 424"/>
                <a:gd name="T62" fmla="*/ 228 w 590"/>
                <a:gd name="T63" fmla="*/ 152 h 424"/>
                <a:gd name="T64" fmla="*/ 219 w 590"/>
                <a:gd name="T65" fmla="*/ 128 h 424"/>
                <a:gd name="T66" fmla="*/ 177 w 590"/>
                <a:gd name="T67" fmla="*/ 160 h 424"/>
                <a:gd name="T68" fmla="*/ 185 w 590"/>
                <a:gd name="T69" fmla="*/ 112 h 424"/>
                <a:gd name="T70" fmla="*/ 211 w 590"/>
                <a:gd name="T71" fmla="*/ 88 h 424"/>
                <a:gd name="T72" fmla="*/ 185 w 590"/>
                <a:gd name="T73" fmla="*/ 16 h 424"/>
                <a:gd name="T74" fmla="*/ 143 w 590"/>
                <a:gd name="T75" fmla="*/ 0 h 424"/>
                <a:gd name="T76" fmla="*/ 152 w 590"/>
                <a:gd name="T77" fmla="*/ 64 h 424"/>
                <a:gd name="T78" fmla="*/ 118 w 590"/>
                <a:gd name="T79" fmla="*/ 16 h 424"/>
                <a:gd name="T80" fmla="*/ 93 w 590"/>
                <a:gd name="T81" fmla="*/ 32 h 424"/>
                <a:gd name="T82" fmla="*/ 76 w 590"/>
                <a:gd name="T83" fmla="*/ 48 h 424"/>
                <a:gd name="T84" fmla="*/ 93 w 590"/>
                <a:gd name="T85" fmla="*/ 64 h 424"/>
                <a:gd name="T86" fmla="*/ 59 w 590"/>
                <a:gd name="T87" fmla="*/ 48 h 424"/>
                <a:gd name="T88" fmla="*/ 51 w 590"/>
                <a:gd name="T89" fmla="*/ 64 h 424"/>
                <a:gd name="T90" fmla="*/ 25 w 590"/>
                <a:gd name="T91" fmla="*/ 64 h 424"/>
                <a:gd name="T92" fmla="*/ 42 w 590"/>
                <a:gd name="T93" fmla="*/ 88 h 424"/>
                <a:gd name="T94" fmla="*/ 101 w 590"/>
                <a:gd name="T95" fmla="*/ 96 h 424"/>
                <a:gd name="T96" fmla="*/ 143 w 590"/>
                <a:gd name="T97" fmla="*/ 128 h 424"/>
                <a:gd name="T98" fmla="*/ 110 w 590"/>
                <a:gd name="T99" fmla="*/ 144 h 424"/>
                <a:gd name="T100" fmla="*/ 126 w 590"/>
                <a:gd name="T101" fmla="*/ 160 h 424"/>
                <a:gd name="T102" fmla="*/ 143 w 590"/>
                <a:gd name="T103" fmla="*/ 176 h 424"/>
                <a:gd name="T104" fmla="*/ 126 w 590"/>
                <a:gd name="T105" fmla="*/ 184 h 424"/>
                <a:gd name="T106" fmla="*/ 8 w 590"/>
                <a:gd name="T107" fmla="*/ 144 h 424"/>
                <a:gd name="T108" fmla="*/ 0 w 590"/>
                <a:gd name="T109" fmla="*/ 168 h 424"/>
                <a:gd name="T110" fmla="*/ 93 w 590"/>
                <a:gd name="T111" fmla="*/ 192 h 424"/>
                <a:gd name="T112" fmla="*/ 84 w 590"/>
                <a:gd name="T113" fmla="*/ 216 h 424"/>
                <a:gd name="T114" fmla="*/ 84 w 590"/>
                <a:gd name="T115" fmla="*/ 256 h 424"/>
                <a:gd name="T116" fmla="*/ 67 w 590"/>
                <a:gd name="T117" fmla="*/ 280 h 424"/>
                <a:gd name="T118" fmla="*/ 34 w 590"/>
                <a:gd name="T119" fmla="*/ 280 h 424"/>
                <a:gd name="T120" fmla="*/ 17 w 590"/>
                <a:gd name="T121" fmla="*/ 296 h 424"/>
                <a:gd name="T122" fmla="*/ 101 w 590"/>
                <a:gd name="T123" fmla="*/ 320 h 4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90" h="424">
                  <a:moveTo>
                    <a:pt x="101" y="320"/>
                  </a:moveTo>
                  <a:lnTo>
                    <a:pt x="135" y="384"/>
                  </a:lnTo>
                  <a:lnTo>
                    <a:pt x="202" y="424"/>
                  </a:lnTo>
                  <a:lnTo>
                    <a:pt x="253" y="424"/>
                  </a:lnTo>
                  <a:lnTo>
                    <a:pt x="287" y="416"/>
                  </a:lnTo>
                  <a:lnTo>
                    <a:pt x="346" y="424"/>
                  </a:lnTo>
                  <a:lnTo>
                    <a:pt x="430" y="392"/>
                  </a:lnTo>
                  <a:lnTo>
                    <a:pt x="463" y="400"/>
                  </a:lnTo>
                  <a:lnTo>
                    <a:pt x="506" y="376"/>
                  </a:lnTo>
                  <a:lnTo>
                    <a:pt x="556" y="352"/>
                  </a:lnTo>
                  <a:lnTo>
                    <a:pt x="590" y="272"/>
                  </a:lnTo>
                  <a:lnTo>
                    <a:pt x="565" y="256"/>
                  </a:lnTo>
                  <a:lnTo>
                    <a:pt x="556" y="224"/>
                  </a:lnTo>
                  <a:lnTo>
                    <a:pt x="565" y="192"/>
                  </a:lnTo>
                  <a:lnTo>
                    <a:pt x="573" y="160"/>
                  </a:lnTo>
                  <a:lnTo>
                    <a:pt x="531" y="160"/>
                  </a:lnTo>
                  <a:lnTo>
                    <a:pt x="506" y="120"/>
                  </a:lnTo>
                  <a:lnTo>
                    <a:pt x="480" y="144"/>
                  </a:lnTo>
                  <a:lnTo>
                    <a:pt x="472" y="160"/>
                  </a:lnTo>
                  <a:lnTo>
                    <a:pt x="447" y="152"/>
                  </a:lnTo>
                  <a:lnTo>
                    <a:pt x="413" y="160"/>
                  </a:lnTo>
                  <a:lnTo>
                    <a:pt x="405" y="128"/>
                  </a:lnTo>
                  <a:lnTo>
                    <a:pt x="379" y="128"/>
                  </a:lnTo>
                  <a:lnTo>
                    <a:pt x="371" y="152"/>
                  </a:lnTo>
                  <a:lnTo>
                    <a:pt x="354" y="112"/>
                  </a:lnTo>
                  <a:lnTo>
                    <a:pt x="312" y="120"/>
                  </a:lnTo>
                  <a:lnTo>
                    <a:pt x="295" y="144"/>
                  </a:lnTo>
                  <a:lnTo>
                    <a:pt x="278" y="144"/>
                  </a:lnTo>
                  <a:lnTo>
                    <a:pt x="270" y="88"/>
                  </a:lnTo>
                  <a:lnTo>
                    <a:pt x="253" y="96"/>
                  </a:lnTo>
                  <a:lnTo>
                    <a:pt x="244" y="152"/>
                  </a:lnTo>
                  <a:lnTo>
                    <a:pt x="228" y="152"/>
                  </a:lnTo>
                  <a:lnTo>
                    <a:pt x="219" y="128"/>
                  </a:lnTo>
                  <a:lnTo>
                    <a:pt x="177" y="160"/>
                  </a:lnTo>
                  <a:lnTo>
                    <a:pt x="185" y="112"/>
                  </a:lnTo>
                  <a:lnTo>
                    <a:pt x="211" y="88"/>
                  </a:lnTo>
                  <a:lnTo>
                    <a:pt x="185" y="16"/>
                  </a:lnTo>
                  <a:lnTo>
                    <a:pt x="143" y="0"/>
                  </a:lnTo>
                  <a:lnTo>
                    <a:pt x="152" y="64"/>
                  </a:lnTo>
                  <a:lnTo>
                    <a:pt x="118" y="16"/>
                  </a:lnTo>
                  <a:lnTo>
                    <a:pt x="93" y="32"/>
                  </a:lnTo>
                  <a:lnTo>
                    <a:pt x="76" y="48"/>
                  </a:lnTo>
                  <a:lnTo>
                    <a:pt x="93" y="64"/>
                  </a:lnTo>
                  <a:lnTo>
                    <a:pt x="59" y="48"/>
                  </a:lnTo>
                  <a:lnTo>
                    <a:pt x="51" y="64"/>
                  </a:lnTo>
                  <a:lnTo>
                    <a:pt x="25" y="64"/>
                  </a:lnTo>
                  <a:lnTo>
                    <a:pt x="42" y="88"/>
                  </a:lnTo>
                  <a:lnTo>
                    <a:pt x="101" y="96"/>
                  </a:lnTo>
                  <a:lnTo>
                    <a:pt x="143" y="128"/>
                  </a:lnTo>
                  <a:lnTo>
                    <a:pt x="110" y="144"/>
                  </a:lnTo>
                  <a:lnTo>
                    <a:pt x="126" y="160"/>
                  </a:lnTo>
                  <a:lnTo>
                    <a:pt x="143" y="176"/>
                  </a:lnTo>
                  <a:lnTo>
                    <a:pt x="126" y="184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93" y="192"/>
                  </a:lnTo>
                  <a:lnTo>
                    <a:pt x="84" y="216"/>
                  </a:lnTo>
                  <a:lnTo>
                    <a:pt x="84" y="256"/>
                  </a:lnTo>
                  <a:lnTo>
                    <a:pt x="67" y="280"/>
                  </a:lnTo>
                  <a:lnTo>
                    <a:pt x="34" y="280"/>
                  </a:lnTo>
                  <a:lnTo>
                    <a:pt x="17" y="296"/>
                  </a:lnTo>
                  <a:lnTo>
                    <a:pt x="101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7" name="Freeform 15"/>
            <p:cNvSpPr>
              <a:spLocks/>
            </p:cNvSpPr>
            <p:nvPr/>
          </p:nvSpPr>
          <p:spPr bwMode="auto">
            <a:xfrm>
              <a:off x="3752" y="1984"/>
              <a:ext cx="67" cy="64"/>
            </a:xfrm>
            <a:custGeom>
              <a:avLst/>
              <a:gdLst>
                <a:gd name="T0" fmla="*/ 0 w 67"/>
                <a:gd name="T1" fmla="*/ 24 h 64"/>
                <a:gd name="T2" fmla="*/ 17 w 67"/>
                <a:gd name="T3" fmla="*/ 56 h 64"/>
                <a:gd name="T4" fmla="*/ 51 w 67"/>
                <a:gd name="T5" fmla="*/ 64 h 64"/>
                <a:gd name="T6" fmla="*/ 67 w 67"/>
                <a:gd name="T7" fmla="*/ 48 h 64"/>
                <a:gd name="T8" fmla="*/ 59 w 67"/>
                <a:gd name="T9" fmla="*/ 0 h 64"/>
                <a:gd name="T10" fmla="*/ 0 w 67"/>
                <a:gd name="T11" fmla="*/ 8 h 64"/>
                <a:gd name="T12" fmla="*/ 0 w 67"/>
                <a:gd name="T13" fmla="*/ 24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4">
                  <a:moveTo>
                    <a:pt x="0" y="24"/>
                  </a:moveTo>
                  <a:lnTo>
                    <a:pt x="17" y="56"/>
                  </a:lnTo>
                  <a:lnTo>
                    <a:pt x="51" y="64"/>
                  </a:lnTo>
                  <a:lnTo>
                    <a:pt x="67" y="48"/>
                  </a:lnTo>
                  <a:lnTo>
                    <a:pt x="59" y="0"/>
                  </a:lnTo>
                  <a:lnTo>
                    <a:pt x="0" y="8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8" name="Freeform 16"/>
            <p:cNvSpPr>
              <a:spLocks/>
            </p:cNvSpPr>
            <p:nvPr/>
          </p:nvSpPr>
          <p:spPr bwMode="auto">
            <a:xfrm>
              <a:off x="1814" y="720"/>
              <a:ext cx="590" cy="424"/>
            </a:xfrm>
            <a:custGeom>
              <a:avLst/>
              <a:gdLst>
                <a:gd name="T0" fmla="*/ 101 w 590"/>
                <a:gd name="T1" fmla="*/ 320 h 424"/>
                <a:gd name="T2" fmla="*/ 135 w 590"/>
                <a:gd name="T3" fmla="*/ 384 h 424"/>
                <a:gd name="T4" fmla="*/ 202 w 590"/>
                <a:gd name="T5" fmla="*/ 424 h 424"/>
                <a:gd name="T6" fmla="*/ 253 w 590"/>
                <a:gd name="T7" fmla="*/ 424 h 424"/>
                <a:gd name="T8" fmla="*/ 287 w 590"/>
                <a:gd name="T9" fmla="*/ 416 h 424"/>
                <a:gd name="T10" fmla="*/ 346 w 590"/>
                <a:gd name="T11" fmla="*/ 424 h 424"/>
                <a:gd name="T12" fmla="*/ 430 w 590"/>
                <a:gd name="T13" fmla="*/ 392 h 424"/>
                <a:gd name="T14" fmla="*/ 463 w 590"/>
                <a:gd name="T15" fmla="*/ 400 h 424"/>
                <a:gd name="T16" fmla="*/ 506 w 590"/>
                <a:gd name="T17" fmla="*/ 376 h 424"/>
                <a:gd name="T18" fmla="*/ 556 w 590"/>
                <a:gd name="T19" fmla="*/ 352 h 424"/>
                <a:gd name="T20" fmla="*/ 590 w 590"/>
                <a:gd name="T21" fmla="*/ 272 h 424"/>
                <a:gd name="T22" fmla="*/ 565 w 590"/>
                <a:gd name="T23" fmla="*/ 256 h 424"/>
                <a:gd name="T24" fmla="*/ 556 w 590"/>
                <a:gd name="T25" fmla="*/ 224 h 424"/>
                <a:gd name="T26" fmla="*/ 565 w 590"/>
                <a:gd name="T27" fmla="*/ 192 h 424"/>
                <a:gd name="T28" fmla="*/ 573 w 590"/>
                <a:gd name="T29" fmla="*/ 160 h 424"/>
                <a:gd name="T30" fmla="*/ 531 w 590"/>
                <a:gd name="T31" fmla="*/ 160 h 424"/>
                <a:gd name="T32" fmla="*/ 506 w 590"/>
                <a:gd name="T33" fmla="*/ 120 h 424"/>
                <a:gd name="T34" fmla="*/ 480 w 590"/>
                <a:gd name="T35" fmla="*/ 144 h 424"/>
                <a:gd name="T36" fmla="*/ 472 w 590"/>
                <a:gd name="T37" fmla="*/ 160 h 424"/>
                <a:gd name="T38" fmla="*/ 447 w 590"/>
                <a:gd name="T39" fmla="*/ 152 h 424"/>
                <a:gd name="T40" fmla="*/ 413 w 590"/>
                <a:gd name="T41" fmla="*/ 160 h 424"/>
                <a:gd name="T42" fmla="*/ 405 w 590"/>
                <a:gd name="T43" fmla="*/ 128 h 424"/>
                <a:gd name="T44" fmla="*/ 379 w 590"/>
                <a:gd name="T45" fmla="*/ 128 h 424"/>
                <a:gd name="T46" fmla="*/ 371 w 590"/>
                <a:gd name="T47" fmla="*/ 152 h 424"/>
                <a:gd name="T48" fmla="*/ 354 w 590"/>
                <a:gd name="T49" fmla="*/ 112 h 424"/>
                <a:gd name="T50" fmla="*/ 312 w 590"/>
                <a:gd name="T51" fmla="*/ 120 h 424"/>
                <a:gd name="T52" fmla="*/ 295 w 590"/>
                <a:gd name="T53" fmla="*/ 144 h 424"/>
                <a:gd name="T54" fmla="*/ 278 w 590"/>
                <a:gd name="T55" fmla="*/ 144 h 424"/>
                <a:gd name="T56" fmla="*/ 270 w 590"/>
                <a:gd name="T57" fmla="*/ 88 h 424"/>
                <a:gd name="T58" fmla="*/ 253 w 590"/>
                <a:gd name="T59" fmla="*/ 96 h 424"/>
                <a:gd name="T60" fmla="*/ 244 w 590"/>
                <a:gd name="T61" fmla="*/ 152 h 424"/>
                <a:gd name="T62" fmla="*/ 228 w 590"/>
                <a:gd name="T63" fmla="*/ 152 h 424"/>
                <a:gd name="T64" fmla="*/ 219 w 590"/>
                <a:gd name="T65" fmla="*/ 128 h 424"/>
                <a:gd name="T66" fmla="*/ 177 w 590"/>
                <a:gd name="T67" fmla="*/ 160 h 424"/>
                <a:gd name="T68" fmla="*/ 185 w 590"/>
                <a:gd name="T69" fmla="*/ 112 h 424"/>
                <a:gd name="T70" fmla="*/ 211 w 590"/>
                <a:gd name="T71" fmla="*/ 88 h 424"/>
                <a:gd name="T72" fmla="*/ 185 w 590"/>
                <a:gd name="T73" fmla="*/ 16 h 424"/>
                <a:gd name="T74" fmla="*/ 143 w 590"/>
                <a:gd name="T75" fmla="*/ 0 h 424"/>
                <a:gd name="T76" fmla="*/ 152 w 590"/>
                <a:gd name="T77" fmla="*/ 64 h 424"/>
                <a:gd name="T78" fmla="*/ 118 w 590"/>
                <a:gd name="T79" fmla="*/ 16 h 424"/>
                <a:gd name="T80" fmla="*/ 93 w 590"/>
                <a:gd name="T81" fmla="*/ 32 h 424"/>
                <a:gd name="T82" fmla="*/ 76 w 590"/>
                <a:gd name="T83" fmla="*/ 48 h 424"/>
                <a:gd name="T84" fmla="*/ 93 w 590"/>
                <a:gd name="T85" fmla="*/ 64 h 424"/>
                <a:gd name="T86" fmla="*/ 59 w 590"/>
                <a:gd name="T87" fmla="*/ 48 h 424"/>
                <a:gd name="T88" fmla="*/ 51 w 590"/>
                <a:gd name="T89" fmla="*/ 64 h 424"/>
                <a:gd name="T90" fmla="*/ 25 w 590"/>
                <a:gd name="T91" fmla="*/ 64 h 424"/>
                <a:gd name="T92" fmla="*/ 42 w 590"/>
                <a:gd name="T93" fmla="*/ 88 h 424"/>
                <a:gd name="T94" fmla="*/ 101 w 590"/>
                <a:gd name="T95" fmla="*/ 96 h 424"/>
                <a:gd name="T96" fmla="*/ 143 w 590"/>
                <a:gd name="T97" fmla="*/ 128 h 424"/>
                <a:gd name="T98" fmla="*/ 110 w 590"/>
                <a:gd name="T99" fmla="*/ 144 h 424"/>
                <a:gd name="T100" fmla="*/ 126 w 590"/>
                <a:gd name="T101" fmla="*/ 160 h 424"/>
                <a:gd name="T102" fmla="*/ 143 w 590"/>
                <a:gd name="T103" fmla="*/ 176 h 424"/>
                <a:gd name="T104" fmla="*/ 126 w 590"/>
                <a:gd name="T105" fmla="*/ 184 h 424"/>
                <a:gd name="T106" fmla="*/ 8 w 590"/>
                <a:gd name="T107" fmla="*/ 144 h 424"/>
                <a:gd name="T108" fmla="*/ 0 w 590"/>
                <a:gd name="T109" fmla="*/ 168 h 424"/>
                <a:gd name="T110" fmla="*/ 93 w 590"/>
                <a:gd name="T111" fmla="*/ 192 h 424"/>
                <a:gd name="T112" fmla="*/ 84 w 590"/>
                <a:gd name="T113" fmla="*/ 216 h 424"/>
                <a:gd name="T114" fmla="*/ 84 w 590"/>
                <a:gd name="T115" fmla="*/ 256 h 424"/>
                <a:gd name="T116" fmla="*/ 67 w 590"/>
                <a:gd name="T117" fmla="*/ 280 h 424"/>
                <a:gd name="T118" fmla="*/ 34 w 590"/>
                <a:gd name="T119" fmla="*/ 280 h 424"/>
                <a:gd name="T120" fmla="*/ 17 w 590"/>
                <a:gd name="T121" fmla="*/ 296 h 424"/>
                <a:gd name="T122" fmla="*/ 101 w 590"/>
                <a:gd name="T123" fmla="*/ 320 h 4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90" h="424">
                  <a:moveTo>
                    <a:pt x="101" y="320"/>
                  </a:moveTo>
                  <a:lnTo>
                    <a:pt x="135" y="384"/>
                  </a:lnTo>
                  <a:lnTo>
                    <a:pt x="202" y="424"/>
                  </a:lnTo>
                  <a:lnTo>
                    <a:pt x="253" y="424"/>
                  </a:lnTo>
                  <a:lnTo>
                    <a:pt x="287" y="416"/>
                  </a:lnTo>
                  <a:lnTo>
                    <a:pt x="346" y="424"/>
                  </a:lnTo>
                  <a:lnTo>
                    <a:pt x="430" y="392"/>
                  </a:lnTo>
                  <a:lnTo>
                    <a:pt x="463" y="400"/>
                  </a:lnTo>
                  <a:lnTo>
                    <a:pt x="506" y="376"/>
                  </a:lnTo>
                  <a:lnTo>
                    <a:pt x="556" y="352"/>
                  </a:lnTo>
                  <a:lnTo>
                    <a:pt x="590" y="272"/>
                  </a:lnTo>
                  <a:lnTo>
                    <a:pt x="565" y="256"/>
                  </a:lnTo>
                  <a:lnTo>
                    <a:pt x="556" y="224"/>
                  </a:lnTo>
                  <a:lnTo>
                    <a:pt x="565" y="192"/>
                  </a:lnTo>
                  <a:lnTo>
                    <a:pt x="573" y="160"/>
                  </a:lnTo>
                  <a:lnTo>
                    <a:pt x="531" y="160"/>
                  </a:lnTo>
                  <a:lnTo>
                    <a:pt x="506" y="120"/>
                  </a:lnTo>
                  <a:lnTo>
                    <a:pt x="480" y="144"/>
                  </a:lnTo>
                  <a:lnTo>
                    <a:pt x="472" y="160"/>
                  </a:lnTo>
                  <a:lnTo>
                    <a:pt x="447" y="152"/>
                  </a:lnTo>
                  <a:lnTo>
                    <a:pt x="413" y="160"/>
                  </a:lnTo>
                  <a:lnTo>
                    <a:pt x="405" y="128"/>
                  </a:lnTo>
                  <a:lnTo>
                    <a:pt x="379" y="128"/>
                  </a:lnTo>
                  <a:lnTo>
                    <a:pt x="371" y="152"/>
                  </a:lnTo>
                  <a:lnTo>
                    <a:pt x="354" y="112"/>
                  </a:lnTo>
                  <a:lnTo>
                    <a:pt x="312" y="120"/>
                  </a:lnTo>
                  <a:lnTo>
                    <a:pt x="295" y="144"/>
                  </a:lnTo>
                  <a:lnTo>
                    <a:pt x="278" y="144"/>
                  </a:lnTo>
                  <a:lnTo>
                    <a:pt x="270" y="88"/>
                  </a:lnTo>
                  <a:lnTo>
                    <a:pt x="253" y="96"/>
                  </a:lnTo>
                  <a:lnTo>
                    <a:pt x="244" y="152"/>
                  </a:lnTo>
                  <a:lnTo>
                    <a:pt x="228" y="152"/>
                  </a:lnTo>
                  <a:lnTo>
                    <a:pt x="219" y="128"/>
                  </a:lnTo>
                  <a:lnTo>
                    <a:pt x="177" y="160"/>
                  </a:lnTo>
                  <a:lnTo>
                    <a:pt x="185" y="112"/>
                  </a:lnTo>
                  <a:lnTo>
                    <a:pt x="211" y="88"/>
                  </a:lnTo>
                  <a:lnTo>
                    <a:pt x="185" y="16"/>
                  </a:lnTo>
                  <a:lnTo>
                    <a:pt x="143" y="0"/>
                  </a:lnTo>
                  <a:lnTo>
                    <a:pt x="152" y="64"/>
                  </a:lnTo>
                  <a:lnTo>
                    <a:pt x="118" y="16"/>
                  </a:lnTo>
                  <a:lnTo>
                    <a:pt x="93" y="32"/>
                  </a:lnTo>
                  <a:lnTo>
                    <a:pt x="76" y="48"/>
                  </a:lnTo>
                  <a:lnTo>
                    <a:pt x="93" y="64"/>
                  </a:lnTo>
                  <a:lnTo>
                    <a:pt x="59" y="48"/>
                  </a:lnTo>
                  <a:lnTo>
                    <a:pt x="51" y="64"/>
                  </a:lnTo>
                  <a:lnTo>
                    <a:pt x="25" y="64"/>
                  </a:lnTo>
                  <a:lnTo>
                    <a:pt x="42" y="88"/>
                  </a:lnTo>
                  <a:lnTo>
                    <a:pt x="101" y="96"/>
                  </a:lnTo>
                  <a:lnTo>
                    <a:pt x="143" y="128"/>
                  </a:lnTo>
                  <a:lnTo>
                    <a:pt x="110" y="144"/>
                  </a:lnTo>
                  <a:lnTo>
                    <a:pt x="126" y="160"/>
                  </a:lnTo>
                  <a:lnTo>
                    <a:pt x="143" y="176"/>
                  </a:lnTo>
                  <a:lnTo>
                    <a:pt x="126" y="184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93" y="192"/>
                  </a:lnTo>
                  <a:lnTo>
                    <a:pt x="84" y="216"/>
                  </a:lnTo>
                  <a:lnTo>
                    <a:pt x="84" y="256"/>
                  </a:lnTo>
                  <a:lnTo>
                    <a:pt x="67" y="280"/>
                  </a:lnTo>
                  <a:lnTo>
                    <a:pt x="34" y="280"/>
                  </a:lnTo>
                  <a:lnTo>
                    <a:pt x="17" y="296"/>
                  </a:lnTo>
                  <a:lnTo>
                    <a:pt x="101" y="320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39" name="Freeform 17"/>
            <p:cNvSpPr>
              <a:spLocks/>
            </p:cNvSpPr>
            <p:nvPr/>
          </p:nvSpPr>
          <p:spPr bwMode="auto">
            <a:xfrm>
              <a:off x="3752" y="1984"/>
              <a:ext cx="67" cy="64"/>
            </a:xfrm>
            <a:custGeom>
              <a:avLst/>
              <a:gdLst>
                <a:gd name="T0" fmla="*/ 0 w 67"/>
                <a:gd name="T1" fmla="*/ 24 h 64"/>
                <a:gd name="T2" fmla="*/ 17 w 67"/>
                <a:gd name="T3" fmla="*/ 56 h 64"/>
                <a:gd name="T4" fmla="*/ 51 w 67"/>
                <a:gd name="T5" fmla="*/ 64 h 64"/>
                <a:gd name="T6" fmla="*/ 67 w 67"/>
                <a:gd name="T7" fmla="*/ 48 h 64"/>
                <a:gd name="T8" fmla="*/ 59 w 67"/>
                <a:gd name="T9" fmla="*/ 0 h 64"/>
                <a:gd name="T10" fmla="*/ 0 w 67"/>
                <a:gd name="T11" fmla="*/ 8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64">
                  <a:moveTo>
                    <a:pt x="0" y="24"/>
                  </a:moveTo>
                  <a:lnTo>
                    <a:pt x="17" y="56"/>
                  </a:lnTo>
                  <a:lnTo>
                    <a:pt x="51" y="64"/>
                  </a:lnTo>
                  <a:lnTo>
                    <a:pt x="67" y="48"/>
                  </a:lnTo>
                  <a:lnTo>
                    <a:pt x="59" y="0"/>
                  </a:lnTo>
                  <a:lnTo>
                    <a:pt x="0" y="8"/>
                  </a:lnTo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0" name="Freeform 18"/>
            <p:cNvSpPr>
              <a:spLocks/>
            </p:cNvSpPr>
            <p:nvPr/>
          </p:nvSpPr>
          <p:spPr bwMode="auto">
            <a:xfrm>
              <a:off x="3752" y="1984"/>
              <a:ext cx="67" cy="64"/>
            </a:xfrm>
            <a:custGeom>
              <a:avLst/>
              <a:gdLst>
                <a:gd name="T0" fmla="*/ 0 w 67"/>
                <a:gd name="T1" fmla="*/ 24 h 64"/>
                <a:gd name="T2" fmla="*/ 17 w 67"/>
                <a:gd name="T3" fmla="*/ 56 h 64"/>
                <a:gd name="T4" fmla="*/ 51 w 67"/>
                <a:gd name="T5" fmla="*/ 64 h 64"/>
                <a:gd name="T6" fmla="*/ 67 w 67"/>
                <a:gd name="T7" fmla="*/ 48 h 64"/>
                <a:gd name="T8" fmla="*/ 59 w 67"/>
                <a:gd name="T9" fmla="*/ 0 h 64"/>
                <a:gd name="T10" fmla="*/ 0 w 67"/>
                <a:gd name="T11" fmla="*/ 8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64">
                  <a:moveTo>
                    <a:pt x="0" y="24"/>
                  </a:moveTo>
                  <a:lnTo>
                    <a:pt x="17" y="56"/>
                  </a:lnTo>
                  <a:lnTo>
                    <a:pt x="51" y="64"/>
                  </a:lnTo>
                  <a:lnTo>
                    <a:pt x="67" y="48"/>
                  </a:lnTo>
                  <a:lnTo>
                    <a:pt x="59" y="0"/>
                  </a:lnTo>
                  <a:lnTo>
                    <a:pt x="0" y="8"/>
                  </a:lnTo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1" name="Freeform 19"/>
            <p:cNvSpPr>
              <a:spLocks/>
            </p:cNvSpPr>
            <p:nvPr/>
          </p:nvSpPr>
          <p:spPr bwMode="auto">
            <a:xfrm>
              <a:off x="3845" y="1920"/>
              <a:ext cx="109" cy="176"/>
            </a:xfrm>
            <a:custGeom>
              <a:avLst/>
              <a:gdLst>
                <a:gd name="T0" fmla="*/ 0 w 109"/>
                <a:gd name="T1" fmla="*/ 168 h 176"/>
                <a:gd name="T2" fmla="*/ 50 w 109"/>
                <a:gd name="T3" fmla="*/ 176 h 176"/>
                <a:gd name="T4" fmla="*/ 76 w 109"/>
                <a:gd name="T5" fmla="*/ 144 h 176"/>
                <a:gd name="T6" fmla="*/ 76 w 109"/>
                <a:gd name="T7" fmla="*/ 112 h 176"/>
                <a:gd name="T8" fmla="*/ 109 w 109"/>
                <a:gd name="T9" fmla="*/ 96 h 176"/>
                <a:gd name="T10" fmla="*/ 92 w 109"/>
                <a:gd name="T11" fmla="*/ 72 h 176"/>
                <a:gd name="T12" fmla="*/ 109 w 109"/>
                <a:gd name="T13" fmla="*/ 64 h 176"/>
                <a:gd name="T14" fmla="*/ 101 w 109"/>
                <a:gd name="T15" fmla="*/ 8 h 176"/>
                <a:gd name="T16" fmla="*/ 84 w 109"/>
                <a:gd name="T17" fmla="*/ 0 h 176"/>
                <a:gd name="T18" fmla="*/ 67 w 109"/>
                <a:gd name="T19" fmla="*/ 16 h 176"/>
                <a:gd name="T20" fmla="*/ 59 w 109"/>
                <a:gd name="T21" fmla="*/ 48 h 176"/>
                <a:gd name="T22" fmla="*/ 42 w 109"/>
                <a:gd name="T23" fmla="*/ 16 h 176"/>
                <a:gd name="T24" fmla="*/ 8 w 109"/>
                <a:gd name="T25" fmla="*/ 40 h 176"/>
                <a:gd name="T26" fmla="*/ 0 w 109"/>
                <a:gd name="T27" fmla="*/ 48 h 176"/>
                <a:gd name="T28" fmla="*/ 8 w 109"/>
                <a:gd name="T29" fmla="*/ 72 h 176"/>
                <a:gd name="T30" fmla="*/ 42 w 109"/>
                <a:gd name="T31" fmla="*/ 88 h 176"/>
                <a:gd name="T32" fmla="*/ 50 w 109"/>
                <a:gd name="T33" fmla="*/ 112 h 176"/>
                <a:gd name="T34" fmla="*/ 33 w 109"/>
                <a:gd name="T35" fmla="*/ 144 h 176"/>
                <a:gd name="T36" fmla="*/ 8 w 109"/>
                <a:gd name="T37" fmla="*/ 136 h 176"/>
                <a:gd name="T38" fmla="*/ 0 w 109"/>
                <a:gd name="T39" fmla="*/ 168 h 17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9" h="176">
                  <a:moveTo>
                    <a:pt x="0" y="168"/>
                  </a:moveTo>
                  <a:lnTo>
                    <a:pt x="50" y="176"/>
                  </a:lnTo>
                  <a:lnTo>
                    <a:pt x="76" y="144"/>
                  </a:lnTo>
                  <a:lnTo>
                    <a:pt x="76" y="112"/>
                  </a:lnTo>
                  <a:lnTo>
                    <a:pt x="109" y="96"/>
                  </a:lnTo>
                  <a:lnTo>
                    <a:pt x="92" y="72"/>
                  </a:lnTo>
                  <a:lnTo>
                    <a:pt x="109" y="64"/>
                  </a:lnTo>
                  <a:lnTo>
                    <a:pt x="101" y="8"/>
                  </a:lnTo>
                  <a:lnTo>
                    <a:pt x="84" y="0"/>
                  </a:lnTo>
                  <a:lnTo>
                    <a:pt x="67" y="16"/>
                  </a:lnTo>
                  <a:lnTo>
                    <a:pt x="59" y="48"/>
                  </a:lnTo>
                  <a:lnTo>
                    <a:pt x="42" y="16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2" y="88"/>
                  </a:lnTo>
                  <a:lnTo>
                    <a:pt x="50" y="112"/>
                  </a:lnTo>
                  <a:lnTo>
                    <a:pt x="33" y="144"/>
                  </a:lnTo>
                  <a:lnTo>
                    <a:pt x="8" y="136"/>
                  </a:lnTo>
                  <a:lnTo>
                    <a:pt x="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2" name="Freeform 20"/>
            <p:cNvSpPr>
              <a:spLocks/>
            </p:cNvSpPr>
            <p:nvPr/>
          </p:nvSpPr>
          <p:spPr bwMode="auto">
            <a:xfrm>
              <a:off x="4039" y="4048"/>
              <a:ext cx="328" cy="208"/>
            </a:xfrm>
            <a:custGeom>
              <a:avLst/>
              <a:gdLst>
                <a:gd name="T0" fmla="*/ 0 w 328"/>
                <a:gd name="T1" fmla="*/ 80 h 208"/>
                <a:gd name="T2" fmla="*/ 0 w 328"/>
                <a:gd name="T3" fmla="*/ 56 h 208"/>
                <a:gd name="T4" fmla="*/ 25 w 328"/>
                <a:gd name="T5" fmla="*/ 32 h 208"/>
                <a:gd name="T6" fmla="*/ 50 w 328"/>
                <a:gd name="T7" fmla="*/ 48 h 208"/>
                <a:gd name="T8" fmla="*/ 67 w 328"/>
                <a:gd name="T9" fmla="*/ 32 h 208"/>
                <a:gd name="T10" fmla="*/ 92 w 328"/>
                <a:gd name="T11" fmla="*/ 24 h 208"/>
                <a:gd name="T12" fmla="*/ 101 w 328"/>
                <a:gd name="T13" fmla="*/ 32 h 208"/>
                <a:gd name="T14" fmla="*/ 117 w 328"/>
                <a:gd name="T15" fmla="*/ 40 h 208"/>
                <a:gd name="T16" fmla="*/ 134 w 328"/>
                <a:gd name="T17" fmla="*/ 48 h 208"/>
                <a:gd name="T18" fmla="*/ 160 w 328"/>
                <a:gd name="T19" fmla="*/ 40 h 208"/>
                <a:gd name="T20" fmla="*/ 210 w 328"/>
                <a:gd name="T21" fmla="*/ 40 h 208"/>
                <a:gd name="T22" fmla="*/ 235 w 328"/>
                <a:gd name="T23" fmla="*/ 32 h 208"/>
                <a:gd name="T24" fmla="*/ 252 w 328"/>
                <a:gd name="T25" fmla="*/ 16 h 208"/>
                <a:gd name="T26" fmla="*/ 261 w 328"/>
                <a:gd name="T27" fmla="*/ 16 h 208"/>
                <a:gd name="T28" fmla="*/ 286 w 328"/>
                <a:gd name="T29" fmla="*/ 24 h 208"/>
                <a:gd name="T30" fmla="*/ 294 w 328"/>
                <a:gd name="T31" fmla="*/ 8 h 208"/>
                <a:gd name="T32" fmla="*/ 320 w 328"/>
                <a:gd name="T33" fmla="*/ 0 h 208"/>
                <a:gd name="T34" fmla="*/ 328 w 328"/>
                <a:gd name="T35" fmla="*/ 16 h 208"/>
                <a:gd name="T36" fmla="*/ 311 w 328"/>
                <a:gd name="T37" fmla="*/ 56 h 208"/>
                <a:gd name="T38" fmla="*/ 303 w 328"/>
                <a:gd name="T39" fmla="*/ 80 h 208"/>
                <a:gd name="T40" fmla="*/ 286 w 328"/>
                <a:gd name="T41" fmla="*/ 104 h 208"/>
                <a:gd name="T42" fmla="*/ 286 w 328"/>
                <a:gd name="T43" fmla="*/ 112 h 208"/>
                <a:gd name="T44" fmla="*/ 303 w 328"/>
                <a:gd name="T45" fmla="*/ 128 h 208"/>
                <a:gd name="T46" fmla="*/ 320 w 328"/>
                <a:gd name="T47" fmla="*/ 160 h 208"/>
                <a:gd name="T48" fmla="*/ 303 w 328"/>
                <a:gd name="T49" fmla="*/ 176 h 208"/>
                <a:gd name="T50" fmla="*/ 303 w 328"/>
                <a:gd name="T51" fmla="*/ 208 h 208"/>
                <a:gd name="T52" fmla="*/ 269 w 328"/>
                <a:gd name="T53" fmla="*/ 200 h 208"/>
                <a:gd name="T54" fmla="*/ 227 w 328"/>
                <a:gd name="T55" fmla="*/ 192 h 208"/>
                <a:gd name="T56" fmla="*/ 202 w 328"/>
                <a:gd name="T57" fmla="*/ 152 h 208"/>
                <a:gd name="T58" fmla="*/ 168 w 328"/>
                <a:gd name="T59" fmla="*/ 160 h 208"/>
                <a:gd name="T60" fmla="*/ 143 w 328"/>
                <a:gd name="T61" fmla="*/ 144 h 208"/>
                <a:gd name="T62" fmla="*/ 126 w 328"/>
                <a:gd name="T63" fmla="*/ 128 h 208"/>
                <a:gd name="T64" fmla="*/ 109 w 328"/>
                <a:gd name="T65" fmla="*/ 128 h 208"/>
                <a:gd name="T66" fmla="*/ 84 w 328"/>
                <a:gd name="T67" fmla="*/ 112 h 208"/>
                <a:gd name="T68" fmla="*/ 67 w 328"/>
                <a:gd name="T69" fmla="*/ 112 h 208"/>
                <a:gd name="T70" fmla="*/ 50 w 328"/>
                <a:gd name="T71" fmla="*/ 96 h 208"/>
                <a:gd name="T72" fmla="*/ 25 w 328"/>
                <a:gd name="T73" fmla="*/ 104 h 208"/>
                <a:gd name="T74" fmla="*/ 0 w 328"/>
                <a:gd name="T75" fmla="*/ 80 h 2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28" h="208">
                  <a:moveTo>
                    <a:pt x="0" y="80"/>
                  </a:moveTo>
                  <a:lnTo>
                    <a:pt x="0" y="56"/>
                  </a:lnTo>
                  <a:lnTo>
                    <a:pt x="25" y="32"/>
                  </a:lnTo>
                  <a:lnTo>
                    <a:pt x="50" y="48"/>
                  </a:lnTo>
                  <a:lnTo>
                    <a:pt x="67" y="32"/>
                  </a:lnTo>
                  <a:lnTo>
                    <a:pt x="92" y="24"/>
                  </a:lnTo>
                  <a:lnTo>
                    <a:pt x="101" y="32"/>
                  </a:lnTo>
                  <a:lnTo>
                    <a:pt x="117" y="40"/>
                  </a:lnTo>
                  <a:lnTo>
                    <a:pt x="134" y="48"/>
                  </a:lnTo>
                  <a:lnTo>
                    <a:pt x="160" y="40"/>
                  </a:lnTo>
                  <a:lnTo>
                    <a:pt x="210" y="40"/>
                  </a:lnTo>
                  <a:lnTo>
                    <a:pt x="235" y="32"/>
                  </a:lnTo>
                  <a:lnTo>
                    <a:pt x="252" y="16"/>
                  </a:lnTo>
                  <a:lnTo>
                    <a:pt x="261" y="16"/>
                  </a:lnTo>
                  <a:lnTo>
                    <a:pt x="286" y="24"/>
                  </a:lnTo>
                  <a:lnTo>
                    <a:pt x="294" y="8"/>
                  </a:lnTo>
                  <a:lnTo>
                    <a:pt x="320" y="0"/>
                  </a:lnTo>
                  <a:lnTo>
                    <a:pt x="328" y="16"/>
                  </a:lnTo>
                  <a:lnTo>
                    <a:pt x="311" y="56"/>
                  </a:lnTo>
                  <a:lnTo>
                    <a:pt x="303" y="80"/>
                  </a:lnTo>
                  <a:lnTo>
                    <a:pt x="286" y="104"/>
                  </a:lnTo>
                  <a:lnTo>
                    <a:pt x="286" y="112"/>
                  </a:lnTo>
                  <a:lnTo>
                    <a:pt x="303" y="128"/>
                  </a:lnTo>
                  <a:lnTo>
                    <a:pt x="320" y="160"/>
                  </a:lnTo>
                  <a:lnTo>
                    <a:pt x="303" y="176"/>
                  </a:lnTo>
                  <a:lnTo>
                    <a:pt x="303" y="208"/>
                  </a:lnTo>
                  <a:lnTo>
                    <a:pt x="269" y="200"/>
                  </a:lnTo>
                  <a:lnTo>
                    <a:pt x="227" y="192"/>
                  </a:lnTo>
                  <a:lnTo>
                    <a:pt x="202" y="152"/>
                  </a:lnTo>
                  <a:lnTo>
                    <a:pt x="168" y="160"/>
                  </a:lnTo>
                  <a:lnTo>
                    <a:pt x="143" y="144"/>
                  </a:lnTo>
                  <a:lnTo>
                    <a:pt x="126" y="128"/>
                  </a:lnTo>
                  <a:lnTo>
                    <a:pt x="109" y="128"/>
                  </a:lnTo>
                  <a:lnTo>
                    <a:pt x="84" y="112"/>
                  </a:lnTo>
                  <a:lnTo>
                    <a:pt x="67" y="112"/>
                  </a:lnTo>
                  <a:lnTo>
                    <a:pt x="50" y="96"/>
                  </a:lnTo>
                  <a:lnTo>
                    <a:pt x="25" y="104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3" name="Freeform 21"/>
            <p:cNvSpPr>
              <a:spLocks/>
            </p:cNvSpPr>
            <p:nvPr/>
          </p:nvSpPr>
          <p:spPr bwMode="auto">
            <a:xfrm>
              <a:off x="3845" y="1920"/>
              <a:ext cx="109" cy="176"/>
            </a:xfrm>
            <a:custGeom>
              <a:avLst/>
              <a:gdLst>
                <a:gd name="T0" fmla="*/ 0 w 109"/>
                <a:gd name="T1" fmla="*/ 168 h 176"/>
                <a:gd name="T2" fmla="*/ 50 w 109"/>
                <a:gd name="T3" fmla="*/ 176 h 176"/>
                <a:gd name="T4" fmla="*/ 76 w 109"/>
                <a:gd name="T5" fmla="*/ 144 h 176"/>
                <a:gd name="T6" fmla="*/ 76 w 109"/>
                <a:gd name="T7" fmla="*/ 112 h 176"/>
                <a:gd name="T8" fmla="*/ 109 w 109"/>
                <a:gd name="T9" fmla="*/ 96 h 176"/>
                <a:gd name="T10" fmla="*/ 92 w 109"/>
                <a:gd name="T11" fmla="*/ 72 h 176"/>
                <a:gd name="T12" fmla="*/ 109 w 109"/>
                <a:gd name="T13" fmla="*/ 64 h 176"/>
                <a:gd name="T14" fmla="*/ 101 w 109"/>
                <a:gd name="T15" fmla="*/ 8 h 176"/>
                <a:gd name="T16" fmla="*/ 84 w 109"/>
                <a:gd name="T17" fmla="*/ 0 h 176"/>
                <a:gd name="T18" fmla="*/ 67 w 109"/>
                <a:gd name="T19" fmla="*/ 16 h 176"/>
                <a:gd name="T20" fmla="*/ 59 w 109"/>
                <a:gd name="T21" fmla="*/ 48 h 176"/>
                <a:gd name="T22" fmla="*/ 42 w 109"/>
                <a:gd name="T23" fmla="*/ 16 h 176"/>
                <a:gd name="T24" fmla="*/ 8 w 109"/>
                <a:gd name="T25" fmla="*/ 40 h 176"/>
                <a:gd name="T26" fmla="*/ 0 w 109"/>
                <a:gd name="T27" fmla="*/ 48 h 176"/>
                <a:gd name="T28" fmla="*/ 8 w 109"/>
                <a:gd name="T29" fmla="*/ 72 h 176"/>
                <a:gd name="T30" fmla="*/ 42 w 109"/>
                <a:gd name="T31" fmla="*/ 88 h 176"/>
                <a:gd name="T32" fmla="*/ 50 w 109"/>
                <a:gd name="T33" fmla="*/ 112 h 176"/>
                <a:gd name="T34" fmla="*/ 33 w 109"/>
                <a:gd name="T35" fmla="*/ 144 h 176"/>
                <a:gd name="T36" fmla="*/ 8 w 109"/>
                <a:gd name="T37" fmla="*/ 136 h 176"/>
                <a:gd name="T38" fmla="*/ 0 w 109"/>
                <a:gd name="T39" fmla="*/ 168 h 17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9" h="176">
                  <a:moveTo>
                    <a:pt x="0" y="168"/>
                  </a:moveTo>
                  <a:lnTo>
                    <a:pt x="50" y="176"/>
                  </a:lnTo>
                  <a:lnTo>
                    <a:pt x="76" y="144"/>
                  </a:lnTo>
                  <a:lnTo>
                    <a:pt x="76" y="112"/>
                  </a:lnTo>
                  <a:lnTo>
                    <a:pt x="109" y="96"/>
                  </a:lnTo>
                  <a:lnTo>
                    <a:pt x="92" y="72"/>
                  </a:lnTo>
                  <a:lnTo>
                    <a:pt x="109" y="64"/>
                  </a:lnTo>
                  <a:lnTo>
                    <a:pt x="101" y="8"/>
                  </a:lnTo>
                  <a:lnTo>
                    <a:pt x="84" y="0"/>
                  </a:lnTo>
                  <a:lnTo>
                    <a:pt x="67" y="16"/>
                  </a:lnTo>
                  <a:lnTo>
                    <a:pt x="59" y="48"/>
                  </a:lnTo>
                  <a:lnTo>
                    <a:pt x="42" y="16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2" y="88"/>
                  </a:lnTo>
                  <a:lnTo>
                    <a:pt x="50" y="112"/>
                  </a:lnTo>
                  <a:lnTo>
                    <a:pt x="33" y="144"/>
                  </a:lnTo>
                  <a:lnTo>
                    <a:pt x="8" y="136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4" name="Freeform 22"/>
            <p:cNvSpPr>
              <a:spLocks/>
            </p:cNvSpPr>
            <p:nvPr/>
          </p:nvSpPr>
          <p:spPr bwMode="auto">
            <a:xfrm>
              <a:off x="4039" y="4048"/>
              <a:ext cx="328" cy="208"/>
            </a:xfrm>
            <a:custGeom>
              <a:avLst/>
              <a:gdLst>
                <a:gd name="T0" fmla="*/ 0 w 328"/>
                <a:gd name="T1" fmla="*/ 80 h 208"/>
                <a:gd name="T2" fmla="*/ 0 w 328"/>
                <a:gd name="T3" fmla="*/ 56 h 208"/>
                <a:gd name="T4" fmla="*/ 25 w 328"/>
                <a:gd name="T5" fmla="*/ 32 h 208"/>
                <a:gd name="T6" fmla="*/ 50 w 328"/>
                <a:gd name="T7" fmla="*/ 48 h 208"/>
                <a:gd name="T8" fmla="*/ 67 w 328"/>
                <a:gd name="T9" fmla="*/ 32 h 208"/>
                <a:gd name="T10" fmla="*/ 92 w 328"/>
                <a:gd name="T11" fmla="*/ 24 h 208"/>
                <a:gd name="T12" fmla="*/ 101 w 328"/>
                <a:gd name="T13" fmla="*/ 32 h 208"/>
                <a:gd name="T14" fmla="*/ 117 w 328"/>
                <a:gd name="T15" fmla="*/ 40 h 208"/>
                <a:gd name="T16" fmla="*/ 134 w 328"/>
                <a:gd name="T17" fmla="*/ 48 h 208"/>
                <a:gd name="T18" fmla="*/ 160 w 328"/>
                <a:gd name="T19" fmla="*/ 40 h 208"/>
                <a:gd name="T20" fmla="*/ 210 w 328"/>
                <a:gd name="T21" fmla="*/ 40 h 208"/>
                <a:gd name="T22" fmla="*/ 235 w 328"/>
                <a:gd name="T23" fmla="*/ 32 h 208"/>
                <a:gd name="T24" fmla="*/ 252 w 328"/>
                <a:gd name="T25" fmla="*/ 16 h 208"/>
                <a:gd name="T26" fmla="*/ 261 w 328"/>
                <a:gd name="T27" fmla="*/ 16 h 208"/>
                <a:gd name="T28" fmla="*/ 286 w 328"/>
                <a:gd name="T29" fmla="*/ 24 h 208"/>
                <a:gd name="T30" fmla="*/ 294 w 328"/>
                <a:gd name="T31" fmla="*/ 8 h 208"/>
                <a:gd name="T32" fmla="*/ 320 w 328"/>
                <a:gd name="T33" fmla="*/ 0 h 208"/>
                <a:gd name="T34" fmla="*/ 328 w 328"/>
                <a:gd name="T35" fmla="*/ 16 h 208"/>
                <a:gd name="T36" fmla="*/ 311 w 328"/>
                <a:gd name="T37" fmla="*/ 56 h 208"/>
                <a:gd name="T38" fmla="*/ 303 w 328"/>
                <a:gd name="T39" fmla="*/ 80 h 208"/>
                <a:gd name="T40" fmla="*/ 286 w 328"/>
                <a:gd name="T41" fmla="*/ 104 h 208"/>
                <a:gd name="T42" fmla="*/ 286 w 328"/>
                <a:gd name="T43" fmla="*/ 112 h 208"/>
                <a:gd name="T44" fmla="*/ 303 w 328"/>
                <a:gd name="T45" fmla="*/ 128 h 208"/>
                <a:gd name="T46" fmla="*/ 320 w 328"/>
                <a:gd name="T47" fmla="*/ 160 h 208"/>
                <a:gd name="T48" fmla="*/ 303 w 328"/>
                <a:gd name="T49" fmla="*/ 176 h 208"/>
                <a:gd name="T50" fmla="*/ 303 w 328"/>
                <a:gd name="T51" fmla="*/ 208 h 208"/>
                <a:gd name="T52" fmla="*/ 269 w 328"/>
                <a:gd name="T53" fmla="*/ 200 h 208"/>
                <a:gd name="T54" fmla="*/ 227 w 328"/>
                <a:gd name="T55" fmla="*/ 192 h 208"/>
                <a:gd name="T56" fmla="*/ 202 w 328"/>
                <a:gd name="T57" fmla="*/ 152 h 208"/>
                <a:gd name="T58" fmla="*/ 168 w 328"/>
                <a:gd name="T59" fmla="*/ 160 h 208"/>
                <a:gd name="T60" fmla="*/ 143 w 328"/>
                <a:gd name="T61" fmla="*/ 144 h 208"/>
                <a:gd name="T62" fmla="*/ 126 w 328"/>
                <a:gd name="T63" fmla="*/ 128 h 208"/>
                <a:gd name="T64" fmla="*/ 109 w 328"/>
                <a:gd name="T65" fmla="*/ 128 h 208"/>
                <a:gd name="T66" fmla="*/ 84 w 328"/>
                <a:gd name="T67" fmla="*/ 112 h 208"/>
                <a:gd name="T68" fmla="*/ 67 w 328"/>
                <a:gd name="T69" fmla="*/ 112 h 208"/>
                <a:gd name="T70" fmla="*/ 50 w 328"/>
                <a:gd name="T71" fmla="*/ 96 h 208"/>
                <a:gd name="T72" fmla="*/ 25 w 328"/>
                <a:gd name="T73" fmla="*/ 104 h 208"/>
                <a:gd name="T74" fmla="*/ 0 w 328"/>
                <a:gd name="T75" fmla="*/ 80 h 2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28" h="208">
                  <a:moveTo>
                    <a:pt x="0" y="80"/>
                  </a:moveTo>
                  <a:lnTo>
                    <a:pt x="0" y="56"/>
                  </a:lnTo>
                  <a:lnTo>
                    <a:pt x="25" y="32"/>
                  </a:lnTo>
                  <a:lnTo>
                    <a:pt x="50" y="48"/>
                  </a:lnTo>
                  <a:lnTo>
                    <a:pt x="67" y="32"/>
                  </a:lnTo>
                  <a:lnTo>
                    <a:pt x="92" y="24"/>
                  </a:lnTo>
                  <a:lnTo>
                    <a:pt x="101" y="32"/>
                  </a:lnTo>
                  <a:lnTo>
                    <a:pt x="117" y="40"/>
                  </a:lnTo>
                  <a:lnTo>
                    <a:pt x="134" y="48"/>
                  </a:lnTo>
                  <a:lnTo>
                    <a:pt x="160" y="40"/>
                  </a:lnTo>
                  <a:lnTo>
                    <a:pt x="210" y="40"/>
                  </a:lnTo>
                  <a:lnTo>
                    <a:pt x="235" y="32"/>
                  </a:lnTo>
                  <a:lnTo>
                    <a:pt x="252" y="16"/>
                  </a:lnTo>
                  <a:lnTo>
                    <a:pt x="261" y="16"/>
                  </a:lnTo>
                  <a:lnTo>
                    <a:pt x="286" y="24"/>
                  </a:lnTo>
                  <a:lnTo>
                    <a:pt x="294" y="8"/>
                  </a:lnTo>
                  <a:lnTo>
                    <a:pt x="320" y="0"/>
                  </a:lnTo>
                  <a:lnTo>
                    <a:pt x="328" y="16"/>
                  </a:lnTo>
                  <a:lnTo>
                    <a:pt x="311" y="56"/>
                  </a:lnTo>
                  <a:lnTo>
                    <a:pt x="303" y="80"/>
                  </a:lnTo>
                  <a:lnTo>
                    <a:pt x="286" y="104"/>
                  </a:lnTo>
                  <a:lnTo>
                    <a:pt x="286" y="112"/>
                  </a:lnTo>
                  <a:lnTo>
                    <a:pt x="303" y="128"/>
                  </a:lnTo>
                  <a:lnTo>
                    <a:pt x="320" y="160"/>
                  </a:lnTo>
                  <a:lnTo>
                    <a:pt x="303" y="176"/>
                  </a:lnTo>
                  <a:lnTo>
                    <a:pt x="303" y="208"/>
                  </a:lnTo>
                  <a:lnTo>
                    <a:pt x="269" y="200"/>
                  </a:lnTo>
                  <a:lnTo>
                    <a:pt x="227" y="192"/>
                  </a:lnTo>
                  <a:lnTo>
                    <a:pt x="202" y="152"/>
                  </a:lnTo>
                  <a:lnTo>
                    <a:pt x="168" y="160"/>
                  </a:lnTo>
                  <a:lnTo>
                    <a:pt x="143" y="144"/>
                  </a:lnTo>
                  <a:lnTo>
                    <a:pt x="126" y="128"/>
                  </a:lnTo>
                  <a:lnTo>
                    <a:pt x="109" y="128"/>
                  </a:lnTo>
                  <a:lnTo>
                    <a:pt x="84" y="112"/>
                  </a:lnTo>
                  <a:lnTo>
                    <a:pt x="67" y="112"/>
                  </a:lnTo>
                  <a:lnTo>
                    <a:pt x="50" y="96"/>
                  </a:lnTo>
                  <a:lnTo>
                    <a:pt x="25" y="10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5" name="Freeform 23"/>
            <p:cNvSpPr>
              <a:spLocks/>
            </p:cNvSpPr>
            <p:nvPr/>
          </p:nvSpPr>
          <p:spPr bwMode="auto">
            <a:xfrm>
              <a:off x="5286" y="4200"/>
              <a:ext cx="311" cy="72"/>
            </a:xfrm>
            <a:custGeom>
              <a:avLst/>
              <a:gdLst>
                <a:gd name="T0" fmla="*/ 0 w 311"/>
                <a:gd name="T1" fmla="*/ 24 h 72"/>
                <a:gd name="T2" fmla="*/ 8 w 311"/>
                <a:gd name="T3" fmla="*/ 56 h 72"/>
                <a:gd name="T4" fmla="*/ 33 w 311"/>
                <a:gd name="T5" fmla="*/ 64 h 72"/>
                <a:gd name="T6" fmla="*/ 67 w 311"/>
                <a:gd name="T7" fmla="*/ 64 h 72"/>
                <a:gd name="T8" fmla="*/ 126 w 311"/>
                <a:gd name="T9" fmla="*/ 56 h 72"/>
                <a:gd name="T10" fmla="*/ 143 w 311"/>
                <a:gd name="T11" fmla="*/ 56 h 72"/>
                <a:gd name="T12" fmla="*/ 143 w 311"/>
                <a:gd name="T13" fmla="*/ 72 h 72"/>
                <a:gd name="T14" fmla="*/ 193 w 311"/>
                <a:gd name="T15" fmla="*/ 72 h 72"/>
                <a:gd name="T16" fmla="*/ 219 w 311"/>
                <a:gd name="T17" fmla="*/ 56 h 72"/>
                <a:gd name="T18" fmla="*/ 252 w 311"/>
                <a:gd name="T19" fmla="*/ 56 h 72"/>
                <a:gd name="T20" fmla="*/ 278 w 311"/>
                <a:gd name="T21" fmla="*/ 40 h 72"/>
                <a:gd name="T22" fmla="*/ 311 w 311"/>
                <a:gd name="T23" fmla="*/ 32 h 72"/>
                <a:gd name="T24" fmla="*/ 311 w 311"/>
                <a:gd name="T25" fmla="*/ 0 h 72"/>
                <a:gd name="T26" fmla="*/ 286 w 311"/>
                <a:gd name="T27" fmla="*/ 16 h 72"/>
                <a:gd name="T28" fmla="*/ 269 w 311"/>
                <a:gd name="T29" fmla="*/ 24 h 72"/>
                <a:gd name="T30" fmla="*/ 252 w 311"/>
                <a:gd name="T31" fmla="*/ 24 h 72"/>
                <a:gd name="T32" fmla="*/ 244 w 311"/>
                <a:gd name="T33" fmla="*/ 8 h 72"/>
                <a:gd name="T34" fmla="*/ 219 w 311"/>
                <a:gd name="T35" fmla="*/ 16 h 72"/>
                <a:gd name="T36" fmla="*/ 168 w 311"/>
                <a:gd name="T37" fmla="*/ 24 h 72"/>
                <a:gd name="T38" fmla="*/ 168 w 311"/>
                <a:gd name="T39" fmla="*/ 8 h 72"/>
                <a:gd name="T40" fmla="*/ 84 w 311"/>
                <a:gd name="T41" fmla="*/ 40 h 72"/>
                <a:gd name="T42" fmla="*/ 75 w 311"/>
                <a:gd name="T43" fmla="*/ 16 h 72"/>
                <a:gd name="T44" fmla="*/ 59 w 311"/>
                <a:gd name="T45" fmla="*/ 8 h 72"/>
                <a:gd name="T46" fmla="*/ 59 w 311"/>
                <a:gd name="T47" fmla="*/ 24 h 72"/>
                <a:gd name="T48" fmla="*/ 33 w 311"/>
                <a:gd name="T49" fmla="*/ 24 h 72"/>
                <a:gd name="T50" fmla="*/ 16 w 311"/>
                <a:gd name="T51" fmla="*/ 0 h 72"/>
                <a:gd name="T52" fmla="*/ 16 w 311"/>
                <a:gd name="T53" fmla="*/ 16 h 72"/>
                <a:gd name="T54" fmla="*/ 0 w 311"/>
                <a:gd name="T55" fmla="*/ 24 h 7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1" h="72">
                  <a:moveTo>
                    <a:pt x="0" y="24"/>
                  </a:moveTo>
                  <a:lnTo>
                    <a:pt x="8" y="56"/>
                  </a:lnTo>
                  <a:lnTo>
                    <a:pt x="33" y="64"/>
                  </a:lnTo>
                  <a:lnTo>
                    <a:pt x="67" y="64"/>
                  </a:lnTo>
                  <a:lnTo>
                    <a:pt x="126" y="56"/>
                  </a:lnTo>
                  <a:lnTo>
                    <a:pt x="143" y="56"/>
                  </a:lnTo>
                  <a:lnTo>
                    <a:pt x="143" y="72"/>
                  </a:lnTo>
                  <a:lnTo>
                    <a:pt x="193" y="72"/>
                  </a:lnTo>
                  <a:lnTo>
                    <a:pt x="219" y="56"/>
                  </a:lnTo>
                  <a:lnTo>
                    <a:pt x="252" y="56"/>
                  </a:lnTo>
                  <a:lnTo>
                    <a:pt x="278" y="40"/>
                  </a:lnTo>
                  <a:lnTo>
                    <a:pt x="311" y="32"/>
                  </a:lnTo>
                  <a:lnTo>
                    <a:pt x="311" y="0"/>
                  </a:lnTo>
                  <a:lnTo>
                    <a:pt x="286" y="16"/>
                  </a:lnTo>
                  <a:lnTo>
                    <a:pt x="269" y="24"/>
                  </a:lnTo>
                  <a:lnTo>
                    <a:pt x="252" y="24"/>
                  </a:lnTo>
                  <a:lnTo>
                    <a:pt x="244" y="8"/>
                  </a:lnTo>
                  <a:lnTo>
                    <a:pt x="219" y="16"/>
                  </a:lnTo>
                  <a:lnTo>
                    <a:pt x="168" y="24"/>
                  </a:lnTo>
                  <a:lnTo>
                    <a:pt x="168" y="8"/>
                  </a:lnTo>
                  <a:lnTo>
                    <a:pt x="84" y="40"/>
                  </a:lnTo>
                  <a:lnTo>
                    <a:pt x="75" y="16"/>
                  </a:lnTo>
                  <a:lnTo>
                    <a:pt x="59" y="8"/>
                  </a:lnTo>
                  <a:lnTo>
                    <a:pt x="59" y="24"/>
                  </a:lnTo>
                  <a:lnTo>
                    <a:pt x="33" y="24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6" name="Freeform 24"/>
            <p:cNvSpPr>
              <a:spLocks/>
            </p:cNvSpPr>
            <p:nvPr/>
          </p:nvSpPr>
          <p:spPr bwMode="auto">
            <a:xfrm>
              <a:off x="3584" y="3712"/>
              <a:ext cx="168" cy="288"/>
            </a:xfrm>
            <a:custGeom>
              <a:avLst/>
              <a:gdLst>
                <a:gd name="T0" fmla="*/ 0 w 168"/>
                <a:gd name="T1" fmla="*/ 40 h 288"/>
                <a:gd name="T2" fmla="*/ 33 w 168"/>
                <a:gd name="T3" fmla="*/ 48 h 288"/>
                <a:gd name="T4" fmla="*/ 59 w 168"/>
                <a:gd name="T5" fmla="*/ 40 h 288"/>
                <a:gd name="T6" fmla="*/ 101 w 168"/>
                <a:gd name="T7" fmla="*/ 8 h 288"/>
                <a:gd name="T8" fmla="*/ 109 w 168"/>
                <a:gd name="T9" fmla="*/ 0 h 288"/>
                <a:gd name="T10" fmla="*/ 143 w 168"/>
                <a:gd name="T11" fmla="*/ 16 h 288"/>
                <a:gd name="T12" fmla="*/ 143 w 168"/>
                <a:gd name="T13" fmla="*/ 32 h 288"/>
                <a:gd name="T14" fmla="*/ 168 w 168"/>
                <a:gd name="T15" fmla="*/ 96 h 288"/>
                <a:gd name="T16" fmla="*/ 151 w 168"/>
                <a:gd name="T17" fmla="*/ 120 h 288"/>
                <a:gd name="T18" fmla="*/ 168 w 168"/>
                <a:gd name="T19" fmla="*/ 152 h 288"/>
                <a:gd name="T20" fmla="*/ 143 w 168"/>
                <a:gd name="T21" fmla="*/ 256 h 288"/>
                <a:gd name="T22" fmla="*/ 117 w 168"/>
                <a:gd name="T23" fmla="*/ 248 h 288"/>
                <a:gd name="T24" fmla="*/ 92 w 168"/>
                <a:gd name="T25" fmla="*/ 248 h 288"/>
                <a:gd name="T26" fmla="*/ 84 w 168"/>
                <a:gd name="T27" fmla="*/ 264 h 288"/>
                <a:gd name="T28" fmla="*/ 67 w 168"/>
                <a:gd name="T29" fmla="*/ 280 h 288"/>
                <a:gd name="T30" fmla="*/ 42 w 168"/>
                <a:gd name="T31" fmla="*/ 288 h 288"/>
                <a:gd name="T32" fmla="*/ 25 w 168"/>
                <a:gd name="T33" fmla="*/ 248 h 288"/>
                <a:gd name="T34" fmla="*/ 25 w 168"/>
                <a:gd name="T35" fmla="*/ 200 h 288"/>
                <a:gd name="T36" fmla="*/ 33 w 168"/>
                <a:gd name="T37" fmla="*/ 176 h 288"/>
                <a:gd name="T38" fmla="*/ 25 w 168"/>
                <a:gd name="T39" fmla="*/ 160 h 288"/>
                <a:gd name="T40" fmla="*/ 33 w 168"/>
                <a:gd name="T41" fmla="*/ 136 h 288"/>
                <a:gd name="T42" fmla="*/ 33 w 168"/>
                <a:gd name="T43" fmla="*/ 112 h 288"/>
                <a:gd name="T44" fmla="*/ 25 w 168"/>
                <a:gd name="T45" fmla="*/ 80 h 288"/>
                <a:gd name="T46" fmla="*/ 0 w 168"/>
                <a:gd name="T47" fmla="*/ 72 h 288"/>
                <a:gd name="T48" fmla="*/ 0 w 168"/>
                <a:gd name="T49" fmla="*/ 40 h 28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8" h="288">
                  <a:moveTo>
                    <a:pt x="0" y="40"/>
                  </a:moveTo>
                  <a:lnTo>
                    <a:pt x="33" y="48"/>
                  </a:lnTo>
                  <a:lnTo>
                    <a:pt x="59" y="40"/>
                  </a:lnTo>
                  <a:lnTo>
                    <a:pt x="101" y="8"/>
                  </a:lnTo>
                  <a:lnTo>
                    <a:pt x="109" y="0"/>
                  </a:lnTo>
                  <a:lnTo>
                    <a:pt x="143" y="16"/>
                  </a:lnTo>
                  <a:lnTo>
                    <a:pt x="143" y="32"/>
                  </a:lnTo>
                  <a:lnTo>
                    <a:pt x="168" y="96"/>
                  </a:lnTo>
                  <a:lnTo>
                    <a:pt x="151" y="120"/>
                  </a:lnTo>
                  <a:lnTo>
                    <a:pt x="168" y="152"/>
                  </a:lnTo>
                  <a:lnTo>
                    <a:pt x="143" y="256"/>
                  </a:lnTo>
                  <a:lnTo>
                    <a:pt x="117" y="248"/>
                  </a:lnTo>
                  <a:lnTo>
                    <a:pt x="92" y="248"/>
                  </a:lnTo>
                  <a:lnTo>
                    <a:pt x="84" y="264"/>
                  </a:lnTo>
                  <a:lnTo>
                    <a:pt x="67" y="280"/>
                  </a:lnTo>
                  <a:lnTo>
                    <a:pt x="42" y="288"/>
                  </a:lnTo>
                  <a:lnTo>
                    <a:pt x="25" y="248"/>
                  </a:lnTo>
                  <a:lnTo>
                    <a:pt x="25" y="200"/>
                  </a:lnTo>
                  <a:lnTo>
                    <a:pt x="33" y="176"/>
                  </a:lnTo>
                  <a:lnTo>
                    <a:pt x="25" y="160"/>
                  </a:lnTo>
                  <a:lnTo>
                    <a:pt x="33" y="136"/>
                  </a:lnTo>
                  <a:lnTo>
                    <a:pt x="33" y="112"/>
                  </a:lnTo>
                  <a:lnTo>
                    <a:pt x="25" y="80"/>
                  </a:lnTo>
                  <a:lnTo>
                    <a:pt x="0" y="7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7" name="Freeform 25"/>
            <p:cNvSpPr>
              <a:spLocks/>
            </p:cNvSpPr>
            <p:nvPr/>
          </p:nvSpPr>
          <p:spPr bwMode="auto">
            <a:xfrm>
              <a:off x="5286" y="4200"/>
              <a:ext cx="311" cy="72"/>
            </a:xfrm>
            <a:custGeom>
              <a:avLst/>
              <a:gdLst>
                <a:gd name="T0" fmla="*/ 0 w 311"/>
                <a:gd name="T1" fmla="*/ 24 h 72"/>
                <a:gd name="T2" fmla="*/ 8 w 311"/>
                <a:gd name="T3" fmla="*/ 56 h 72"/>
                <a:gd name="T4" fmla="*/ 33 w 311"/>
                <a:gd name="T5" fmla="*/ 64 h 72"/>
                <a:gd name="T6" fmla="*/ 67 w 311"/>
                <a:gd name="T7" fmla="*/ 64 h 72"/>
                <a:gd name="T8" fmla="*/ 126 w 311"/>
                <a:gd name="T9" fmla="*/ 56 h 72"/>
                <a:gd name="T10" fmla="*/ 143 w 311"/>
                <a:gd name="T11" fmla="*/ 56 h 72"/>
                <a:gd name="T12" fmla="*/ 143 w 311"/>
                <a:gd name="T13" fmla="*/ 72 h 72"/>
                <a:gd name="T14" fmla="*/ 193 w 311"/>
                <a:gd name="T15" fmla="*/ 72 h 72"/>
                <a:gd name="T16" fmla="*/ 219 w 311"/>
                <a:gd name="T17" fmla="*/ 56 h 72"/>
                <a:gd name="T18" fmla="*/ 252 w 311"/>
                <a:gd name="T19" fmla="*/ 56 h 72"/>
                <a:gd name="T20" fmla="*/ 278 w 311"/>
                <a:gd name="T21" fmla="*/ 40 h 72"/>
                <a:gd name="T22" fmla="*/ 311 w 311"/>
                <a:gd name="T23" fmla="*/ 32 h 72"/>
                <a:gd name="T24" fmla="*/ 311 w 311"/>
                <a:gd name="T25" fmla="*/ 0 h 72"/>
                <a:gd name="T26" fmla="*/ 286 w 311"/>
                <a:gd name="T27" fmla="*/ 16 h 72"/>
                <a:gd name="T28" fmla="*/ 269 w 311"/>
                <a:gd name="T29" fmla="*/ 24 h 72"/>
                <a:gd name="T30" fmla="*/ 252 w 311"/>
                <a:gd name="T31" fmla="*/ 24 h 72"/>
                <a:gd name="T32" fmla="*/ 244 w 311"/>
                <a:gd name="T33" fmla="*/ 8 h 72"/>
                <a:gd name="T34" fmla="*/ 219 w 311"/>
                <a:gd name="T35" fmla="*/ 16 h 72"/>
                <a:gd name="T36" fmla="*/ 168 w 311"/>
                <a:gd name="T37" fmla="*/ 24 h 72"/>
                <a:gd name="T38" fmla="*/ 168 w 311"/>
                <a:gd name="T39" fmla="*/ 8 h 72"/>
                <a:gd name="T40" fmla="*/ 84 w 311"/>
                <a:gd name="T41" fmla="*/ 40 h 72"/>
                <a:gd name="T42" fmla="*/ 75 w 311"/>
                <a:gd name="T43" fmla="*/ 16 h 72"/>
                <a:gd name="T44" fmla="*/ 59 w 311"/>
                <a:gd name="T45" fmla="*/ 8 h 72"/>
                <a:gd name="T46" fmla="*/ 59 w 311"/>
                <a:gd name="T47" fmla="*/ 24 h 72"/>
                <a:gd name="T48" fmla="*/ 33 w 311"/>
                <a:gd name="T49" fmla="*/ 24 h 72"/>
                <a:gd name="T50" fmla="*/ 16 w 311"/>
                <a:gd name="T51" fmla="*/ 0 h 72"/>
                <a:gd name="T52" fmla="*/ 16 w 311"/>
                <a:gd name="T53" fmla="*/ 16 h 72"/>
                <a:gd name="T54" fmla="*/ 0 w 311"/>
                <a:gd name="T55" fmla="*/ 24 h 7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1" h="72">
                  <a:moveTo>
                    <a:pt x="0" y="24"/>
                  </a:moveTo>
                  <a:lnTo>
                    <a:pt x="8" y="56"/>
                  </a:lnTo>
                  <a:lnTo>
                    <a:pt x="33" y="64"/>
                  </a:lnTo>
                  <a:lnTo>
                    <a:pt x="67" y="64"/>
                  </a:lnTo>
                  <a:lnTo>
                    <a:pt x="126" y="56"/>
                  </a:lnTo>
                  <a:lnTo>
                    <a:pt x="143" y="56"/>
                  </a:lnTo>
                  <a:lnTo>
                    <a:pt x="143" y="72"/>
                  </a:lnTo>
                  <a:lnTo>
                    <a:pt x="193" y="72"/>
                  </a:lnTo>
                  <a:lnTo>
                    <a:pt x="219" y="56"/>
                  </a:lnTo>
                  <a:lnTo>
                    <a:pt x="252" y="56"/>
                  </a:lnTo>
                  <a:lnTo>
                    <a:pt x="278" y="40"/>
                  </a:lnTo>
                  <a:lnTo>
                    <a:pt x="311" y="32"/>
                  </a:lnTo>
                  <a:lnTo>
                    <a:pt x="311" y="0"/>
                  </a:lnTo>
                  <a:lnTo>
                    <a:pt x="286" y="16"/>
                  </a:lnTo>
                  <a:lnTo>
                    <a:pt x="269" y="24"/>
                  </a:lnTo>
                  <a:lnTo>
                    <a:pt x="252" y="24"/>
                  </a:lnTo>
                  <a:lnTo>
                    <a:pt x="244" y="8"/>
                  </a:lnTo>
                  <a:lnTo>
                    <a:pt x="219" y="16"/>
                  </a:lnTo>
                  <a:lnTo>
                    <a:pt x="168" y="24"/>
                  </a:lnTo>
                  <a:lnTo>
                    <a:pt x="168" y="8"/>
                  </a:lnTo>
                  <a:lnTo>
                    <a:pt x="84" y="40"/>
                  </a:lnTo>
                  <a:lnTo>
                    <a:pt x="75" y="16"/>
                  </a:lnTo>
                  <a:lnTo>
                    <a:pt x="59" y="8"/>
                  </a:lnTo>
                  <a:lnTo>
                    <a:pt x="59" y="24"/>
                  </a:lnTo>
                  <a:lnTo>
                    <a:pt x="33" y="24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8" name="Freeform 26"/>
            <p:cNvSpPr>
              <a:spLocks/>
            </p:cNvSpPr>
            <p:nvPr/>
          </p:nvSpPr>
          <p:spPr bwMode="auto">
            <a:xfrm>
              <a:off x="3584" y="3712"/>
              <a:ext cx="168" cy="288"/>
            </a:xfrm>
            <a:custGeom>
              <a:avLst/>
              <a:gdLst>
                <a:gd name="T0" fmla="*/ 0 w 168"/>
                <a:gd name="T1" fmla="*/ 40 h 288"/>
                <a:gd name="T2" fmla="*/ 33 w 168"/>
                <a:gd name="T3" fmla="*/ 48 h 288"/>
                <a:gd name="T4" fmla="*/ 59 w 168"/>
                <a:gd name="T5" fmla="*/ 40 h 288"/>
                <a:gd name="T6" fmla="*/ 101 w 168"/>
                <a:gd name="T7" fmla="*/ 8 h 288"/>
                <a:gd name="T8" fmla="*/ 109 w 168"/>
                <a:gd name="T9" fmla="*/ 0 h 288"/>
                <a:gd name="T10" fmla="*/ 143 w 168"/>
                <a:gd name="T11" fmla="*/ 16 h 288"/>
                <a:gd name="T12" fmla="*/ 143 w 168"/>
                <a:gd name="T13" fmla="*/ 32 h 288"/>
                <a:gd name="T14" fmla="*/ 168 w 168"/>
                <a:gd name="T15" fmla="*/ 96 h 288"/>
                <a:gd name="T16" fmla="*/ 151 w 168"/>
                <a:gd name="T17" fmla="*/ 120 h 288"/>
                <a:gd name="T18" fmla="*/ 168 w 168"/>
                <a:gd name="T19" fmla="*/ 152 h 288"/>
                <a:gd name="T20" fmla="*/ 143 w 168"/>
                <a:gd name="T21" fmla="*/ 256 h 288"/>
                <a:gd name="T22" fmla="*/ 117 w 168"/>
                <a:gd name="T23" fmla="*/ 248 h 288"/>
                <a:gd name="T24" fmla="*/ 92 w 168"/>
                <a:gd name="T25" fmla="*/ 248 h 288"/>
                <a:gd name="T26" fmla="*/ 84 w 168"/>
                <a:gd name="T27" fmla="*/ 264 h 288"/>
                <a:gd name="T28" fmla="*/ 67 w 168"/>
                <a:gd name="T29" fmla="*/ 280 h 288"/>
                <a:gd name="T30" fmla="*/ 42 w 168"/>
                <a:gd name="T31" fmla="*/ 288 h 288"/>
                <a:gd name="T32" fmla="*/ 25 w 168"/>
                <a:gd name="T33" fmla="*/ 248 h 288"/>
                <a:gd name="T34" fmla="*/ 25 w 168"/>
                <a:gd name="T35" fmla="*/ 200 h 288"/>
                <a:gd name="T36" fmla="*/ 33 w 168"/>
                <a:gd name="T37" fmla="*/ 176 h 288"/>
                <a:gd name="T38" fmla="*/ 25 w 168"/>
                <a:gd name="T39" fmla="*/ 160 h 288"/>
                <a:gd name="T40" fmla="*/ 33 w 168"/>
                <a:gd name="T41" fmla="*/ 136 h 288"/>
                <a:gd name="T42" fmla="*/ 33 w 168"/>
                <a:gd name="T43" fmla="*/ 112 h 288"/>
                <a:gd name="T44" fmla="*/ 25 w 168"/>
                <a:gd name="T45" fmla="*/ 80 h 288"/>
                <a:gd name="T46" fmla="*/ 0 w 168"/>
                <a:gd name="T47" fmla="*/ 72 h 288"/>
                <a:gd name="T48" fmla="*/ 0 w 168"/>
                <a:gd name="T49" fmla="*/ 40 h 28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8" h="288">
                  <a:moveTo>
                    <a:pt x="0" y="40"/>
                  </a:moveTo>
                  <a:lnTo>
                    <a:pt x="33" y="48"/>
                  </a:lnTo>
                  <a:lnTo>
                    <a:pt x="59" y="40"/>
                  </a:lnTo>
                  <a:lnTo>
                    <a:pt x="101" y="8"/>
                  </a:lnTo>
                  <a:lnTo>
                    <a:pt x="109" y="0"/>
                  </a:lnTo>
                  <a:lnTo>
                    <a:pt x="143" y="16"/>
                  </a:lnTo>
                  <a:lnTo>
                    <a:pt x="143" y="32"/>
                  </a:lnTo>
                  <a:lnTo>
                    <a:pt x="168" y="96"/>
                  </a:lnTo>
                  <a:lnTo>
                    <a:pt x="151" y="120"/>
                  </a:lnTo>
                  <a:lnTo>
                    <a:pt x="168" y="152"/>
                  </a:lnTo>
                  <a:lnTo>
                    <a:pt x="143" y="256"/>
                  </a:lnTo>
                  <a:lnTo>
                    <a:pt x="117" y="248"/>
                  </a:lnTo>
                  <a:lnTo>
                    <a:pt x="92" y="248"/>
                  </a:lnTo>
                  <a:lnTo>
                    <a:pt x="84" y="264"/>
                  </a:lnTo>
                  <a:lnTo>
                    <a:pt x="67" y="280"/>
                  </a:lnTo>
                  <a:lnTo>
                    <a:pt x="42" y="288"/>
                  </a:lnTo>
                  <a:lnTo>
                    <a:pt x="25" y="248"/>
                  </a:lnTo>
                  <a:lnTo>
                    <a:pt x="25" y="200"/>
                  </a:lnTo>
                  <a:lnTo>
                    <a:pt x="33" y="176"/>
                  </a:lnTo>
                  <a:lnTo>
                    <a:pt x="25" y="160"/>
                  </a:lnTo>
                  <a:lnTo>
                    <a:pt x="33" y="136"/>
                  </a:lnTo>
                  <a:lnTo>
                    <a:pt x="33" y="112"/>
                  </a:lnTo>
                  <a:lnTo>
                    <a:pt x="25" y="80"/>
                  </a:lnTo>
                  <a:lnTo>
                    <a:pt x="0" y="7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49" name="Freeform 27"/>
            <p:cNvSpPr>
              <a:spLocks/>
            </p:cNvSpPr>
            <p:nvPr/>
          </p:nvSpPr>
          <p:spPr bwMode="auto">
            <a:xfrm>
              <a:off x="3626" y="3496"/>
              <a:ext cx="101" cy="192"/>
            </a:xfrm>
            <a:custGeom>
              <a:avLst/>
              <a:gdLst>
                <a:gd name="T0" fmla="*/ 75 w 101"/>
                <a:gd name="T1" fmla="*/ 32 h 192"/>
                <a:gd name="T2" fmla="*/ 75 w 101"/>
                <a:gd name="T3" fmla="*/ 0 h 192"/>
                <a:gd name="T4" fmla="*/ 92 w 101"/>
                <a:gd name="T5" fmla="*/ 0 h 192"/>
                <a:gd name="T6" fmla="*/ 92 w 101"/>
                <a:gd name="T7" fmla="*/ 40 h 192"/>
                <a:gd name="T8" fmla="*/ 101 w 101"/>
                <a:gd name="T9" fmla="*/ 56 h 192"/>
                <a:gd name="T10" fmla="*/ 101 w 101"/>
                <a:gd name="T11" fmla="*/ 104 h 192"/>
                <a:gd name="T12" fmla="*/ 92 w 101"/>
                <a:gd name="T13" fmla="*/ 120 h 192"/>
                <a:gd name="T14" fmla="*/ 92 w 101"/>
                <a:gd name="T15" fmla="*/ 152 h 192"/>
                <a:gd name="T16" fmla="*/ 67 w 101"/>
                <a:gd name="T17" fmla="*/ 192 h 192"/>
                <a:gd name="T18" fmla="*/ 50 w 101"/>
                <a:gd name="T19" fmla="*/ 192 h 192"/>
                <a:gd name="T20" fmla="*/ 25 w 101"/>
                <a:gd name="T21" fmla="*/ 176 h 192"/>
                <a:gd name="T22" fmla="*/ 33 w 101"/>
                <a:gd name="T23" fmla="*/ 160 h 192"/>
                <a:gd name="T24" fmla="*/ 17 w 101"/>
                <a:gd name="T25" fmla="*/ 152 h 192"/>
                <a:gd name="T26" fmla="*/ 33 w 101"/>
                <a:gd name="T27" fmla="*/ 136 h 192"/>
                <a:gd name="T28" fmla="*/ 8 w 101"/>
                <a:gd name="T29" fmla="*/ 128 h 192"/>
                <a:gd name="T30" fmla="*/ 25 w 101"/>
                <a:gd name="T31" fmla="*/ 112 h 192"/>
                <a:gd name="T32" fmla="*/ 8 w 101"/>
                <a:gd name="T33" fmla="*/ 96 h 192"/>
                <a:gd name="T34" fmla="*/ 0 w 101"/>
                <a:gd name="T35" fmla="*/ 72 h 192"/>
                <a:gd name="T36" fmla="*/ 17 w 101"/>
                <a:gd name="T37" fmla="*/ 64 h 192"/>
                <a:gd name="T38" fmla="*/ 17 w 101"/>
                <a:gd name="T39" fmla="*/ 48 h 192"/>
                <a:gd name="T40" fmla="*/ 42 w 101"/>
                <a:gd name="T41" fmla="*/ 40 h 192"/>
                <a:gd name="T42" fmla="*/ 75 w 101"/>
                <a:gd name="T43" fmla="*/ 32 h 1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01" h="192">
                  <a:moveTo>
                    <a:pt x="75" y="32"/>
                  </a:moveTo>
                  <a:lnTo>
                    <a:pt x="75" y="0"/>
                  </a:lnTo>
                  <a:lnTo>
                    <a:pt x="92" y="0"/>
                  </a:lnTo>
                  <a:lnTo>
                    <a:pt x="92" y="40"/>
                  </a:lnTo>
                  <a:lnTo>
                    <a:pt x="101" y="56"/>
                  </a:lnTo>
                  <a:lnTo>
                    <a:pt x="101" y="104"/>
                  </a:lnTo>
                  <a:lnTo>
                    <a:pt x="92" y="120"/>
                  </a:lnTo>
                  <a:lnTo>
                    <a:pt x="92" y="152"/>
                  </a:lnTo>
                  <a:lnTo>
                    <a:pt x="67" y="192"/>
                  </a:lnTo>
                  <a:lnTo>
                    <a:pt x="50" y="192"/>
                  </a:lnTo>
                  <a:lnTo>
                    <a:pt x="25" y="176"/>
                  </a:lnTo>
                  <a:lnTo>
                    <a:pt x="33" y="160"/>
                  </a:lnTo>
                  <a:lnTo>
                    <a:pt x="17" y="152"/>
                  </a:lnTo>
                  <a:lnTo>
                    <a:pt x="33" y="136"/>
                  </a:lnTo>
                  <a:lnTo>
                    <a:pt x="8" y="128"/>
                  </a:lnTo>
                  <a:lnTo>
                    <a:pt x="25" y="112"/>
                  </a:lnTo>
                  <a:lnTo>
                    <a:pt x="8" y="96"/>
                  </a:lnTo>
                  <a:lnTo>
                    <a:pt x="0" y="72"/>
                  </a:lnTo>
                  <a:lnTo>
                    <a:pt x="17" y="64"/>
                  </a:lnTo>
                  <a:lnTo>
                    <a:pt x="17" y="48"/>
                  </a:lnTo>
                  <a:lnTo>
                    <a:pt x="42" y="40"/>
                  </a:lnTo>
                  <a:lnTo>
                    <a:pt x="7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0" name="Freeform 28"/>
            <p:cNvSpPr>
              <a:spLocks/>
            </p:cNvSpPr>
            <p:nvPr/>
          </p:nvSpPr>
          <p:spPr bwMode="auto">
            <a:xfrm>
              <a:off x="3626" y="3496"/>
              <a:ext cx="101" cy="192"/>
            </a:xfrm>
            <a:custGeom>
              <a:avLst/>
              <a:gdLst>
                <a:gd name="T0" fmla="*/ 75 w 101"/>
                <a:gd name="T1" fmla="*/ 32 h 192"/>
                <a:gd name="T2" fmla="*/ 75 w 101"/>
                <a:gd name="T3" fmla="*/ 0 h 192"/>
                <a:gd name="T4" fmla="*/ 92 w 101"/>
                <a:gd name="T5" fmla="*/ 0 h 192"/>
                <a:gd name="T6" fmla="*/ 92 w 101"/>
                <a:gd name="T7" fmla="*/ 40 h 192"/>
                <a:gd name="T8" fmla="*/ 101 w 101"/>
                <a:gd name="T9" fmla="*/ 56 h 192"/>
                <a:gd name="T10" fmla="*/ 101 w 101"/>
                <a:gd name="T11" fmla="*/ 104 h 192"/>
                <a:gd name="T12" fmla="*/ 92 w 101"/>
                <a:gd name="T13" fmla="*/ 120 h 192"/>
                <a:gd name="T14" fmla="*/ 92 w 101"/>
                <a:gd name="T15" fmla="*/ 152 h 192"/>
                <a:gd name="T16" fmla="*/ 67 w 101"/>
                <a:gd name="T17" fmla="*/ 192 h 192"/>
                <a:gd name="T18" fmla="*/ 50 w 101"/>
                <a:gd name="T19" fmla="*/ 192 h 192"/>
                <a:gd name="T20" fmla="*/ 25 w 101"/>
                <a:gd name="T21" fmla="*/ 176 h 192"/>
                <a:gd name="T22" fmla="*/ 33 w 101"/>
                <a:gd name="T23" fmla="*/ 160 h 192"/>
                <a:gd name="T24" fmla="*/ 17 w 101"/>
                <a:gd name="T25" fmla="*/ 152 h 192"/>
                <a:gd name="T26" fmla="*/ 33 w 101"/>
                <a:gd name="T27" fmla="*/ 136 h 192"/>
                <a:gd name="T28" fmla="*/ 8 w 101"/>
                <a:gd name="T29" fmla="*/ 128 h 192"/>
                <a:gd name="T30" fmla="*/ 25 w 101"/>
                <a:gd name="T31" fmla="*/ 112 h 192"/>
                <a:gd name="T32" fmla="*/ 8 w 101"/>
                <a:gd name="T33" fmla="*/ 96 h 192"/>
                <a:gd name="T34" fmla="*/ 0 w 101"/>
                <a:gd name="T35" fmla="*/ 72 h 192"/>
                <a:gd name="T36" fmla="*/ 17 w 101"/>
                <a:gd name="T37" fmla="*/ 64 h 192"/>
                <a:gd name="T38" fmla="*/ 17 w 101"/>
                <a:gd name="T39" fmla="*/ 48 h 192"/>
                <a:gd name="T40" fmla="*/ 42 w 101"/>
                <a:gd name="T41" fmla="*/ 40 h 192"/>
                <a:gd name="T42" fmla="*/ 75 w 101"/>
                <a:gd name="T43" fmla="*/ 32 h 1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01" h="192">
                  <a:moveTo>
                    <a:pt x="75" y="32"/>
                  </a:moveTo>
                  <a:lnTo>
                    <a:pt x="75" y="0"/>
                  </a:lnTo>
                  <a:lnTo>
                    <a:pt x="92" y="0"/>
                  </a:lnTo>
                  <a:lnTo>
                    <a:pt x="92" y="40"/>
                  </a:lnTo>
                  <a:lnTo>
                    <a:pt x="101" y="56"/>
                  </a:lnTo>
                  <a:lnTo>
                    <a:pt x="101" y="104"/>
                  </a:lnTo>
                  <a:lnTo>
                    <a:pt x="92" y="120"/>
                  </a:lnTo>
                  <a:lnTo>
                    <a:pt x="92" y="152"/>
                  </a:lnTo>
                  <a:lnTo>
                    <a:pt x="67" y="192"/>
                  </a:lnTo>
                  <a:lnTo>
                    <a:pt x="50" y="192"/>
                  </a:lnTo>
                  <a:lnTo>
                    <a:pt x="25" y="176"/>
                  </a:lnTo>
                  <a:lnTo>
                    <a:pt x="33" y="160"/>
                  </a:lnTo>
                  <a:lnTo>
                    <a:pt x="17" y="152"/>
                  </a:lnTo>
                  <a:lnTo>
                    <a:pt x="33" y="136"/>
                  </a:lnTo>
                  <a:lnTo>
                    <a:pt x="8" y="128"/>
                  </a:lnTo>
                  <a:lnTo>
                    <a:pt x="25" y="112"/>
                  </a:lnTo>
                  <a:lnTo>
                    <a:pt x="8" y="96"/>
                  </a:lnTo>
                  <a:lnTo>
                    <a:pt x="0" y="72"/>
                  </a:lnTo>
                  <a:lnTo>
                    <a:pt x="17" y="64"/>
                  </a:lnTo>
                  <a:lnTo>
                    <a:pt x="17" y="48"/>
                  </a:lnTo>
                  <a:lnTo>
                    <a:pt x="42" y="40"/>
                  </a:lnTo>
                  <a:lnTo>
                    <a:pt x="75" y="32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1" name="Freeform 31"/>
            <p:cNvSpPr>
              <a:spLocks/>
            </p:cNvSpPr>
            <p:nvPr/>
          </p:nvSpPr>
          <p:spPr bwMode="auto">
            <a:xfrm>
              <a:off x="3457" y="3008"/>
              <a:ext cx="1180" cy="1080"/>
            </a:xfrm>
            <a:custGeom>
              <a:avLst/>
              <a:gdLst>
                <a:gd name="T0" fmla="*/ 1121 w 1180"/>
                <a:gd name="T1" fmla="*/ 728 h 1080"/>
                <a:gd name="T2" fmla="*/ 1003 w 1180"/>
                <a:gd name="T3" fmla="*/ 672 h 1080"/>
                <a:gd name="T4" fmla="*/ 935 w 1180"/>
                <a:gd name="T5" fmla="*/ 616 h 1080"/>
                <a:gd name="T6" fmla="*/ 902 w 1180"/>
                <a:gd name="T7" fmla="*/ 584 h 1080"/>
                <a:gd name="T8" fmla="*/ 817 w 1180"/>
                <a:gd name="T9" fmla="*/ 592 h 1080"/>
                <a:gd name="T10" fmla="*/ 733 w 1180"/>
                <a:gd name="T11" fmla="*/ 528 h 1080"/>
                <a:gd name="T12" fmla="*/ 683 w 1180"/>
                <a:gd name="T13" fmla="*/ 448 h 1080"/>
                <a:gd name="T14" fmla="*/ 556 w 1180"/>
                <a:gd name="T15" fmla="*/ 344 h 1080"/>
                <a:gd name="T16" fmla="*/ 523 w 1180"/>
                <a:gd name="T17" fmla="*/ 280 h 1080"/>
                <a:gd name="T18" fmla="*/ 548 w 1180"/>
                <a:gd name="T19" fmla="*/ 240 h 1080"/>
                <a:gd name="T20" fmla="*/ 531 w 1180"/>
                <a:gd name="T21" fmla="*/ 216 h 1080"/>
                <a:gd name="T22" fmla="*/ 556 w 1180"/>
                <a:gd name="T23" fmla="*/ 184 h 1080"/>
                <a:gd name="T24" fmla="*/ 649 w 1180"/>
                <a:gd name="T25" fmla="*/ 144 h 1080"/>
                <a:gd name="T26" fmla="*/ 649 w 1180"/>
                <a:gd name="T27" fmla="*/ 56 h 1080"/>
                <a:gd name="T28" fmla="*/ 514 w 1180"/>
                <a:gd name="T29" fmla="*/ 0 h 1080"/>
                <a:gd name="T30" fmla="*/ 405 w 1180"/>
                <a:gd name="T31" fmla="*/ 40 h 1080"/>
                <a:gd name="T32" fmla="*/ 354 w 1180"/>
                <a:gd name="T33" fmla="*/ 64 h 1080"/>
                <a:gd name="T34" fmla="*/ 295 w 1180"/>
                <a:gd name="T35" fmla="*/ 80 h 1080"/>
                <a:gd name="T36" fmla="*/ 228 w 1180"/>
                <a:gd name="T37" fmla="*/ 152 h 1080"/>
                <a:gd name="T38" fmla="*/ 118 w 1180"/>
                <a:gd name="T39" fmla="*/ 136 h 1080"/>
                <a:gd name="T40" fmla="*/ 42 w 1180"/>
                <a:gd name="T41" fmla="*/ 208 h 1080"/>
                <a:gd name="T42" fmla="*/ 25 w 1180"/>
                <a:gd name="T43" fmla="*/ 272 h 1080"/>
                <a:gd name="T44" fmla="*/ 93 w 1180"/>
                <a:gd name="T45" fmla="*/ 352 h 1080"/>
                <a:gd name="T46" fmla="*/ 93 w 1180"/>
                <a:gd name="T47" fmla="*/ 392 h 1080"/>
                <a:gd name="T48" fmla="*/ 160 w 1180"/>
                <a:gd name="T49" fmla="*/ 344 h 1080"/>
                <a:gd name="T50" fmla="*/ 202 w 1180"/>
                <a:gd name="T51" fmla="*/ 320 h 1080"/>
                <a:gd name="T52" fmla="*/ 261 w 1180"/>
                <a:gd name="T53" fmla="*/ 352 h 1080"/>
                <a:gd name="T54" fmla="*/ 312 w 1180"/>
                <a:gd name="T55" fmla="*/ 368 h 1080"/>
                <a:gd name="T56" fmla="*/ 337 w 1180"/>
                <a:gd name="T57" fmla="*/ 424 h 1080"/>
                <a:gd name="T58" fmla="*/ 371 w 1180"/>
                <a:gd name="T59" fmla="*/ 496 h 1080"/>
                <a:gd name="T60" fmla="*/ 430 w 1180"/>
                <a:gd name="T61" fmla="*/ 552 h 1080"/>
                <a:gd name="T62" fmla="*/ 497 w 1180"/>
                <a:gd name="T63" fmla="*/ 592 h 1080"/>
                <a:gd name="T64" fmla="*/ 607 w 1180"/>
                <a:gd name="T65" fmla="*/ 680 h 1080"/>
                <a:gd name="T66" fmla="*/ 649 w 1180"/>
                <a:gd name="T67" fmla="*/ 688 h 1080"/>
                <a:gd name="T68" fmla="*/ 742 w 1180"/>
                <a:gd name="T69" fmla="*/ 744 h 1080"/>
                <a:gd name="T70" fmla="*/ 775 w 1180"/>
                <a:gd name="T71" fmla="*/ 752 h 1080"/>
                <a:gd name="T72" fmla="*/ 809 w 1180"/>
                <a:gd name="T73" fmla="*/ 768 h 1080"/>
                <a:gd name="T74" fmla="*/ 851 w 1180"/>
                <a:gd name="T75" fmla="*/ 824 h 1080"/>
                <a:gd name="T76" fmla="*/ 927 w 1180"/>
                <a:gd name="T77" fmla="*/ 856 h 1080"/>
                <a:gd name="T78" fmla="*/ 978 w 1180"/>
                <a:gd name="T79" fmla="*/ 984 h 1080"/>
                <a:gd name="T80" fmla="*/ 935 w 1180"/>
                <a:gd name="T81" fmla="*/ 1000 h 1080"/>
                <a:gd name="T82" fmla="*/ 927 w 1180"/>
                <a:gd name="T83" fmla="*/ 1040 h 1080"/>
                <a:gd name="T84" fmla="*/ 935 w 1180"/>
                <a:gd name="T85" fmla="*/ 1072 h 1080"/>
                <a:gd name="T86" fmla="*/ 978 w 1180"/>
                <a:gd name="T87" fmla="*/ 1072 h 1080"/>
                <a:gd name="T88" fmla="*/ 1011 w 1180"/>
                <a:gd name="T89" fmla="*/ 1000 h 1080"/>
                <a:gd name="T90" fmla="*/ 1070 w 1180"/>
                <a:gd name="T91" fmla="*/ 952 h 1080"/>
                <a:gd name="T92" fmla="*/ 1053 w 1180"/>
                <a:gd name="T93" fmla="*/ 888 h 1080"/>
                <a:gd name="T94" fmla="*/ 1003 w 1180"/>
                <a:gd name="T95" fmla="*/ 864 h 1080"/>
                <a:gd name="T96" fmla="*/ 1011 w 1180"/>
                <a:gd name="T97" fmla="*/ 800 h 1080"/>
                <a:gd name="T98" fmla="*/ 1045 w 1180"/>
                <a:gd name="T99" fmla="*/ 768 h 1080"/>
                <a:gd name="T100" fmla="*/ 1146 w 1180"/>
                <a:gd name="T101" fmla="*/ 792 h 1080"/>
                <a:gd name="T102" fmla="*/ 1180 w 1180"/>
                <a:gd name="T103" fmla="*/ 784 h 10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180" h="1080">
                  <a:moveTo>
                    <a:pt x="1155" y="752"/>
                  </a:moveTo>
                  <a:lnTo>
                    <a:pt x="1121" y="728"/>
                  </a:lnTo>
                  <a:lnTo>
                    <a:pt x="1087" y="712"/>
                  </a:lnTo>
                  <a:lnTo>
                    <a:pt x="1003" y="672"/>
                  </a:lnTo>
                  <a:lnTo>
                    <a:pt x="919" y="632"/>
                  </a:lnTo>
                  <a:lnTo>
                    <a:pt x="935" y="616"/>
                  </a:lnTo>
                  <a:lnTo>
                    <a:pt x="927" y="600"/>
                  </a:lnTo>
                  <a:lnTo>
                    <a:pt x="902" y="584"/>
                  </a:lnTo>
                  <a:lnTo>
                    <a:pt x="868" y="592"/>
                  </a:lnTo>
                  <a:lnTo>
                    <a:pt x="817" y="592"/>
                  </a:lnTo>
                  <a:lnTo>
                    <a:pt x="775" y="568"/>
                  </a:lnTo>
                  <a:lnTo>
                    <a:pt x="733" y="528"/>
                  </a:lnTo>
                  <a:lnTo>
                    <a:pt x="708" y="488"/>
                  </a:lnTo>
                  <a:lnTo>
                    <a:pt x="683" y="448"/>
                  </a:lnTo>
                  <a:lnTo>
                    <a:pt x="641" y="408"/>
                  </a:lnTo>
                  <a:lnTo>
                    <a:pt x="556" y="344"/>
                  </a:lnTo>
                  <a:lnTo>
                    <a:pt x="523" y="296"/>
                  </a:lnTo>
                  <a:lnTo>
                    <a:pt x="523" y="280"/>
                  </a:lnTo>
                  <a:lnTo>
                    <a:pt x="539" y="256"/>
                  </a:lnTo>
                  <a:lnTo>
                    <a:pt x="548" y="240"/>
                  </a:lnTo>
                  <a:lnTo>
                    <a:pt x="539" y="224"/>
                  </a:lnTo>
                  <a:lnTo>
                    <a:pt x="531" y="216"/>
                  </a:lnTo>
                  <a:lnTo>
                    <a:pt x="531" y="200"/>
                  </a:lnTo>
                  <a:lnTo>
                    <a:pt x="556" y="184"/>
                  </a:lnTo>
                  <a:lnTo>
                    <a:pt x="641" y="152"/>
                  </a:lnTo>
                  <a:lnTo>
                    <a:pt x="649" y="144"/>
                  </a:lnTo>
                  <a:lnTo>
                    <a:pt x="641" y="88"/>
                  </a:lnTo>
                  <a:lnTo>
                    <a:pt x="649" y="56"/>
                  </a:lnTo>
                  <a:lnTo>
                    <a:pt x="531" y="24"/>
                  </a:lnTo>
                  <a:lnTo>
                    <a:pt x="514" y="0"/>
                  </a:lnTo>
                  <a:lnTo>
                    <a:pt x="438" y="8"/>
                  </a:lnTo>
                  <a:lnTo>
                    <a:pt x="405" y="40"/>
                  </a:lnTo>
                  <a:lnTo>
                    <a:pt x="371" y="32"/>
                  </a:lnTo>
                  <a:lnTo>
                    <a:pt x="354" y="64"/>
                  </a:lnTo>
                  <a:lnTo>
                    <a:pt x="320" y="64"/>
                  </a:lnTo>
                  <a:lnTo>
                    <a:pt x="295" y="80"/>
                  </a:lnTo>
                  <a:lnTo>
                    <a:pt x="253" y="72"/>
                  </a:lnTo>
                  <a:lnTo>
                    <a:pt x="228" y="152"/>
                  </a:lnTo>
                  <a:lnTo>
                    <a:pt x="160" y="72"/>
                  </a:lnTo>
                  <a:lnTo>
                    <a:pt x="118" y="136"/>
                  </a:lnTo>
                  <a:lnTo>
                    <a:pt x="25" y="144"/>
                  </a:lnTo>
                  <a:lnTo>
                    <a:pt x="42" y="208"/>
                  </a:lnTo>
                  <a:lnTo>
                    <a:pt x="0" y="232"/>
                  </a:lnTo>
                  <a:lnTo>
                    <a:pt x="25" y="272"/>
                  </a:lnTo>
                  <a:lnTo>
                    <a:pt x="17" y="320"/>
                  </a:lnTo>
                  <a:lnTo>
                    <a:pt x="93" y="352"/>
                  </a:lnTo>
                  <a:lnTo>
                    <a:pt x="76" y="392"/>
                  </a:lnTo>
                  <a:lnTo>
                    <a:pt x="93" y="392"/>
                  </a:lnTo>
                  <a:lnTo>
                    <a:pt x="135" y="376"/>
                  </a:lnTo>
                  <a:lnTo>
                    <a:pt x="160" y="344"/>
                  </a:lnTo>
                  <a:lnTo>
                    <a:pt x="177" y="328"/>
                  </a:lnTo>
                  <a:lnTo>
                    <a:pt x="202" y="320"/>
                  </a:lnTo>
                  <a:lnTo>
                    <a:pt x="244" y="336"/>
                  </a:lnTo>
                  <a:lnTo>
                    <a:pt x="261" y="352"/>
                  </a:lnTo>
                  <a:lnTo>
                    <a:pt x="278" y="368"/>
                  </a:lnTo>
                  <a:lnTo>
                    <a:pt x="312" y="368"/>
                  </a:lnTo>
                  <a:lnTo>
                    <a:pt x="329" y="384"/>
                  </a:lnTo>
                  <a:lnTo>
                    <a:pt x="337" y="424"/>
                  </a:lnTo>
                  <a:lnTo>
                    <a:pt x="362" y="472"/>
                  </a:lnTo>
                  <a:lnTo>
                    <a:pt x="371" y="496"/>
                  </a:lnTo>
                  <a:lnTo>
                    <a:pt x="396" y="512"/>
                  </a:lnTo>
                  <a:lnTo>
                    <a:pt x="430" y="552"/>
                  </a:lnTo>
                  <a:lnTo>
                    <a:pt x="472" y="576"/>
                  </a:lnTo>
                  <a:lnTo>
                    <a:pt x="497" y="592"/>
                  </a:lnTo>
                  <a:lnTo>
                    <a:pt x="514" y="608"/>
                  </a:lnTo>
                  <a:lnTo>
                    <a:pt x="607" y="680"/>
                  </a:lnTo>
                  <a:lnTo>
                    <a:pt x="624" y="696"/>
                  </a:lnTo>
                  <a:lnTo>
                    <a:pt x="649" y="688"/>
                  </a:lnTo>
                  <a:lnTo>
                    <a:pt x="708" y="712"/>
                  </a:lnTo>
                  <a:lnTo>
                    <a:pt x="742" y="744"/>
                  </a:lnTo>
                  <a:lnTo>
                    <a:pt x="767" y="744"/>
                  </a:lnTo>
                  <a:lnTo>
                    <a:pt x="775" y="752"/>
                  </a:lnTo>
                  <a:lnTo>
                    <a:pt x="775" y="768"/>
                  </a:lnTo>
                  <a:lnTo>
                    <a:pt x="809" y="768"/>
                  </a:lnTo>
                  <a:lnTo>
                    <a:pt x="826" y="800"/>
                  </a:lnTo>
                  <a:lnTo>
                    <a:pt x="851" y="824"/>
                  </a:lnTo>
                  <a:lnTo>
                    <a:pt x="893" y="840"/>
                  </a:lnTo>
                  <a:lnTo>
                    <a:pt x="927" y="856"/>
                  </a:lnTo>
                  <a:lnTo>
                    <a:pt x="944" y="904"/>
                  </a:lnTo>
                  <a:lnTo>
                    <a:pt x="978" y="984"/>
                  </a:lnTo>
                  <a:lnTo>
                    <a:pt x="952" y="984"/>
                  </a:lnTo>
                  <a:lnTo>
                    <a:pt x="935" y="1000"/>
                  </a:lnTo>
                  <a:lnTo>
                    <a:pt x="935" y="1016"/>
                  </a:lnTo>
                  <a:lnTo>
                    <a:pt x="927" y="1040"/>
                  </a:lnTo>
                  <a:lnTo>
                    <a:pt x="919" y="1056"/>
                  </a:lnTo>
                  <a:lnTo>
                    <a:pt x="935" y="1072"/>
                  </a:lnTo>
                  <a:lnTo>
                    <a:pt x="952" y="1080"/>
                  </a:lnTo>
                  <a:lnTo>
                    <a:pt x="978" y="1072"/>
                  </a:lnTo>
                  <a:lnTo>
                    <a:pt x="994" y="1040"/>
                  </a:lnTo>
                  <a:lnTo>
                    <a:pt x="1011" y="1000"/>
                  </a:lnTo>
                  <a:lnTo>
                    <a:pt x="1028" y="960"/>
                  </a:lnTo>
                  <a:lnTo>
                    <a:pt x="1070" y="952"/>
                  </a:lnTo>
                  <a:lnTo>
                    <a:pt x="1070" y="904"/>
                  </a:lnTo>
                  <a:lnTo>
                    <a:pt x="1053" y="888"/>
                  </a:lnTo>
                  <a:lnTo>
                    <a:pt x="1028" y="880"/>
                  </a:lnTo>
                  <a:lnTo>
                    <a:pt x="1003" y="864"/>
                  </a:lnTo>
                  <a:lnTo>
                    <a:pt x="994" y="848"/>
                  </a:lnTo>
                  <a:lnTo>
                    <a:pt x="1011" y="800"/>
                  </a:lnTo>
                  <a:lnTo>
                    <a:pt x="1028" y="776"/>
                  </a:lnTo>
                  <a:lnTo>
                    <a:pt x="1045" y="768"/>
                  </a:lnTo>
                  <a:lnTo>
                    <a:pt x="1104" y="776"/>
                  </a:lnTo>
                  <a:lnTo>
                    <a:pt x="1146" y="792"/>
                  </a:lnTo>
                  <a:lnTo>
                    <a:pt x="1180" y="824"/>
                  </a:lnTo>
                  <a:lnTo>
                    <a:pt x="1180" y="784"/>
                  </a:lnTo>
                  <a:lnTo>
                    <a:pt x="1155" y="7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2" name="Freeform 32"/>
            <p:cNvSpPr>
              <a:spLocks/>
            </p:cNvSpPr>
            <p:nvPr/>
          </p:nvSpPr>
          <p:spPr bwMode="auto">
            <a:xfrm>
              <a:off x="2463" y="2496"/>
              <a:ext cx="1146" cy="1088"/>
            </a:xfrm>
            <a:custGeom>
              <a:avLst/>
              <a:gdLst>
                <a:gd name="T0" fmla="*/ 969 w 1146"/>
                <a:gd name="T1" fmla="*/ 600 h 1088"/>
                <a:gd name="T2" fmla="*/ 944 w 1146"/>
                <a:gd name="T3" fmla="*/ 584 h 1088"/>
                <a:gd name="T4" fmla="*/ 986 w 1146"/>
                <a:gd name="T5" fmla="*/ 520 h 1088"/>
                <a:gd name="T6" fmla="*/ 1019 w 1146"/>
                <a:gd name="T7" fmla="*/ 472 h 1088"/>
                <a:gd name="T8" fmla="*/ 1087 w 1146"/>
                <a:gd name="T9" fmla="*/ 448 h 1088"/>
                <a:gd name="T10" fmla="*/ 1112 w 1146"/>
                <a:gd name="T11" fmla="*/ 320 h 1088"/>
                <a:gd name="T12" fmla="*/ 1095 w 1146"/>
                <a:gd name="T13" fmla="*/ 272 h 1088"/>
                <a:gd name="T14" fmla="*/ 1011 w 1146"/>
                <a:gd name="T15" fmla="*/ 248 h 1088"/>
                <a:gd name="T16" fmla="*/ 927 w 1146"/>
                <a:gd name="T17" fmla="*/ 208 h 1088"/>
                <a:gd name="T18" fmla="*/ 851 w 1146"/>
                <a:gd name="T19" fmla="*/ 136 h 1088"/>
                <a:gd name="T20" fmla="*/ 809 w 1146"/>
                <a:gd name="T21" fmla="*/ 112 h 1088"/>
                <a:gd name="T22" fmla="*/ 767 w 1146"/>
                <a:gd name="T23" fmla="*/ 88 h 1088"/>
                <a:gd name="T24" fmla="*/ 708 w 1146"/>
                <a:gd name="T25" fmla="*/ 48 h 1088"/>
                <a:gd name="T26" fmla="*/ 666 w 1146"/>
                <a:gd name="T27" fmla="*/ 0 h 1088"/>
                <a:gd name="T28" fmla="*/ 598 w 1146"/>
                <a:gd name="T29" fmla="*/ 24 h 1088"/>
                <a:gd name="T30" fmla="*/ 564 w 1146"/>
                <a:gd name="T31" fmla="*/ 104 h 1088"/>
                <a:gd name="T32" fmla="*/ 489 w 1146"/>
                <a:gd name="T33" fmla="*/ 136 h 1088"/>
                <a:gd name="T34" fmla="*/ 455 w 1146"/>
                <a:gd name="T35" fmla="*/ 168 h 1088"/>
                <a:gd name="T36" fmla="*/ 413 w 1146"/>
                <a:gd name="T37" fmla="*/ 184 h 1088"/>
                <a:gd name="T38" fmla="*/ 345 w 1146"/>
                <a:gd name="T39" fmla="*/ 160 h 1088"/>
                <a:gd name="T40" fmla="*/ 269 w 1146"/>
                <a:gd name="T41" fmla="*/ 144 h 1088"/>
                <a:gd name="T42" fmla="*/ 303 w 1146"/>
                <a:gd name="T43" fmla="*/ 256 h 1088"/>
                <a:gd name="T44" fmla="*/ 211 w 1146"/>
                <a:gd name="T45" fmla="*/ 240 h 1088"/>
                <a:gd name="T46" fmla="*/ 177 w 1146"/>
                <a:gd name="T47" fmla="*/ 232 h 1088"/>
                <a:gd name="T48" fmla="*/ 126 w 1146"/>
                <a:gd name="T49" fmla="*/ 208 h 1088"/>
                <a:gd name="T50" fmla="*/ 84 w 1146"/>
                <a:gd name="T51" fmla="*/ 216 h 1088"/>
                <a:gd name="T52" fmla="*/ 8 w 1146"/>
                <a:gd name="T53" fmla="*/ 232 h 1088"/>
                <a:gd name="T54" fmla="*/ 8 w 1146"/>
                <a:gd name="T55" fmla="*/ 248 h 1088"/>
                <a:gd name="T56" fmla="*/ 25 w 1146"/>
                <a:gd name="T57" fmla="*/ 272 h 1088"/>
                <a:gd name="T58" fmla="*/ 17 w 1146"/>
                <a:gd name="T59" fmla="*/ 288 h 1088"/>
                <a:gd name="T60" fmla="*/ 42 w 1146"/>
                <a:gd name="T61" fmla="*/ 312 h 1088"/>
                <a:gd name="T62" fmla="*/ 109 w 1146"/>
                <a:gd name="T63" fmla="*/ 328 h 1088"/>
                <a:gd name="T64" fmla="*/ 160 w 1146"/>
                <a:gd name="T65" fmla="*/ 368 h 1088"/>
                <a:gd name="T66" fmla="*/ 194 w 1146"/>
                <a:gd name="T67" fmla="*/ 400 h 1088"/>
                <a:gd name="T68" fmla="*/ 211 w 1146"/>
                <a:gd name="T69" fmla="*/ 448 h 1088"/>
                <a:gd name="T70" fmla="*/ 269 w 1146"/>
                <a:gd name="T71" fmla="*/ 536 h 1088"/>
                <a:gd name="T72" fmla="*/ 278 w 1146"/>
                <a:gd name="T73" fmla="*/ 584 h 1088"/>
                <a:gd name="T74" fmla="*/ 295 w 1146"/>
                <a:gd name="T75" fmla="*/ 640 h 1088"/>
                <a:gd name="T76" fmla="*/ 236 w 1146"/>
                <a:gd name="T77" fmla="*/ 776 h 1088"/>
                <a:gd name="T78" fmla="*/ 177 w 1146"/>
                <a:gd name="T79" fmla="*/ 872 h 1088"/>
                <a:gd name="T80" fmla="*/ 160 w 1146"/>
                <a:gd name="T81" fmla="*/ 888 h 1088"/>
                <a:gd name="T82" fmla="*/ 244 w 1146"/>
                <a:gd name="T83" fmla="*/ 960 h 1088"/>
                <a:gd name="T84" fmla="*/ 320 w 1146"/>
                <a:gd name="T85" fmla="*/ 992 h 1088"/>
                <a:gd name="T86" fmla="*/ 396 w 1146"/>
                <a:gd name="T87" fmla="*/ 1024 h 1088"/>
                <a:gd name="T88" fmla="*/ 522 w 1146"/>
                <a:gd name="T89" fmla="*/ 1056 h 1088"/>
                <a:gd name="T90" fmla="*/ 607 w 1146"/>
                <a:gd name="T91" fmla="*/ 1088 h 1088"/>
                <a:gd name="T92" fmla="*/ 640 w 1146"/>
                <a:gd name="T93" fmla="*/ 1064 h 1088"/>
                <a:gd name="T94" fmla="*/ 632 w 1146"/>
                <a:gd name="T95" fmla="*/ 992 h 1088"/>
                <a:gd name="T96" fmla="*/ 682 w 1146"/>
                <a:gd name="T97" fmla="*/ 944 h 1088"/>
                <a:gd name="T98" fmla="*/ 750 w 1146"/>
                <a:gd name="T99" fmla="*/ 928 h 1088"/>
                <a:gd name="T100" fmla="*/ 876 w 1146"/>
                <a:gd name="T101" fmla="*/ 968 h 1088"/>
                <a:gd name="T102" fmla="*/ 944 w 1146"/>
                <a:gd name="T103" fmla="*/ 984 h 1088"/>
                <a:gd name="T104" fmla="*/ 969 w 1146"/>
                <a:gd name="T105" fmla="*/ 968 h 1088"/>
                <a:gd name="T106" fmla="*/ 1019 w 1146"/>
                <a:gd name="T107" fmla="*/ 928 h 1088"/>
                <a:gd name="T108" fmla="*/ 1087 w 1146"/>
                <a:gd name="T109" fmla="*/ 864 h 1088"/>
                <a:gd name="T110" fmla="*/ 1019 w 1146"/>
                <a:gd name="T111" fmla="*/ 784 h 1088"/>
                <a:gd name="T112" fmla="*/ 1036 w 1146"/>
                <a:gd name="T113" fmla="*/ 720 h 1088"/>
                <a:gd name="T114" fmla="*/ 1036 w 1146"/>
                <a:gd name="T115" fmla="*/ 656 h 1088"/>
                <a:gd name="T116" fmla="*/ 1011 w 1146"/>
                <a:gd name="T117" fmla="*/ 616 h 10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46" h="1088">
                  <a:moveTo>
                    <a:pt x="1011" y="616"/>
                  </a:moveTo>
                  <a:lnTo>
                    <a:pt x="969" y="600"/>
                  </a:lnTo>
                  <a:lnTo>
                    <a:pt x="935" y="616"/>
                  </a:lnTo>
                  <a:lnTo>
                    <a:pt x="944" y="584"/>
                  </a:lnTo>
                  <a:lnTo>
                    <a:pt x="977" y="544"/>
                  </a:lnTo>
                  <a:lnTo>
                    <a:pt x="986" y="520"/>
                  </a:lnTo>
                  <a:lnTo>
                    <a:pt x="1011" y="504"/>
                  </a:lnTo>
                  <a:lnTo>
                    <a:pt x="1019" y="472"/>
                  </a:lnTo>
                  <a:lnTo>
                    <a:pt x="1053" y="464"/>
                  </a:lnTo>
                  <a:lnTo>
                    <a:pt x="1087" y="448"/>
                  </a:lnTo>
                  <a:lnTo>
                    <a:pt x="1104" y="360"/>
                  </a:lnTo>
                  <a:lnTo>
                    <a:pt x="1112" y="320"/>
                  </a:lnTo>
                  <a:lnTo>
                    <a:pt x="1146" y="288"/>
                  </a:lnTo>
                  <a:lnTo>
                    <a:pt x="1095" y="272"/>
                  </a:lnTo>
                  <a:lnTo>
                    <a:pt x="1036" y="256"/>
                  </a:lnTo>
                  <a:lnTo>
                    <a:pt x="1011" y="248"/>
                  </a:lnTo>
                  <a:lnTo>
                    <a:pt x="986" y="216"/>
                  </a:lnTo>
                  <a:lnTo>
                    <a:pt x="927" y="208"/>
                  </a:lnTo>
                  <a:lnTo>
                    <a:pt x="868" y="168"/>
                  </a:lnTo>
                  <a:lnTo>
                    <a:pt x="851" y="136"/>
                  </a:lnTo>
                  <a:lnTo>
                    <a:pt x="809" y="144"/>
                  </a:lnTo>
                  <a:lnTo>
                    <a:pt x="809" y="112"/>
                  </a:lnTo>
                  <a:lnTo>
                    <a:pt x="767" y="96"/>
                  </a:lnTo>
                  <a:lnTo>
                    <a:pt x="767" y="88"/>
                  </a:lnTo>
                  <a:lnTo>
                    <a:pt x="733" y="72"/>
                  </a:lnTo>
                  <a:lnTo>
                    <a:pt x="708" y="48"/>
                  </a:lnTo>
                  <a:lnTo>
                    <a:pt x="682" y="16"/>
                  </a:lnTo>
                  <a:lnTo>
                    <a:pt x="666" y="0"/>
                  </a:lnTo>
                  <a:lnTo>
                    <a:pt x="623" y="8"/>
                  </a:lnTo>
                  <a:lnTo>
                    <a:pt x="598" y="24"/>
                  </a:lnTo>
                  <a:lnTo>
                    <a:pt x="581" y="88"/>
                  </a:lnTo>
                  <a:lnTo>
                    <a:pt x="564" y="104"/>
                  </a:lnTo>
                  <a:lnTo>
                    <a:pt x="539" y="120"/>
                  </a:lnTo>
                  <a:lnTo>
                    <a:pt x="489" y="136"/>
                  </a:lnTo>
                  <a:lnTo>
                    <a:pt x="463" y="144"/>
                  </a:lnTo>
                  <a:lnTo>
                    <a:pt x="455" y="168"/>
                  </a:lnTo>
                  <a:lnTo>
                    <a:pt x="446" y="184"/>
                  </a:lnTo>
                  <a:lnTo>
                    <a:pt x="413" y="184"/>
                  </a:lnTo>
                  <a:lnTo>
                    <a:pt x="362" y="168"/>
                  </a:lnTo>
                  <a:lnTo>
                    <a:pt x="345" y="160"/>
                  </a:lnTo>
                  <a:lnTo>
                    <a:pt x="328" y="144"/>
                  </a:lnTo>
                  <a:lnTo>
                    <a:pt x="269" y="144"/>
                  </a:lnTo>
                  <a:lnTo>
                    <a:pt x="295" y="200"/>
                  </a:lnTo>
                  <a:lnTo>
                    <a:pt x="303" y="256"/>
                  </a:lnTo>
                  <a:lnTo>
                    <a:pt x="253" y="248"/>
                  </a:lnTo>
                  <a:lnTo>
                    <a:pt x="211" y="240"/>
                  </a:lnTo>
                  <a:lnTo>
                    <a:pt x="194" y="248"/>
                  </a:lnTo>
                  <a:lnTo>
                    <a:pt x="177" y="232"/>
                  </a:lnTo>
                  <a:lnTo>
                    <a:pt x="152" y="208"/>
                  </a:lnTo>
                  <a:lnTo>
                    <a:pt x="126" y="208"/>
                  </a:lnTo>
                  <a:lnTo>
                    <a:pt x="109" y="216"/>
                  </a:lnTo>
                  <a:lnTo>
                    <a:pt x="84" y="216"/>
                  </a:lnTo>
                  <a:lnTo>
                    <a:pt x="34" y="216"/>
                  </a:lnTo>
                  <a:lnTo>
                    <a:pt x="8" y="232"/>
                  </a:lnTo>
                  <a:lnTo>
                    <a:pt x="0" y="240"/>
                  </a:lnTo>
                  <a:lnTo>
                    <a:pt x="8" y="248"/>
                  </a:lnTo>
                  <a:lnTo>
                    <a:pt x="50" y="272"/>
                  </a:lnTo>
                  <a:lnTo>
                    <a:pt x="25" y="272"/>
                  </a:lnTo>
                  <a:lnTo>
                    <a:pt x="17" y="280"/>
                  </a:lnTo>
                  <a:lnTo>
                    <a:pt x="17" y="288"/>
                  </a:lnTo>
                  <a:lnTo>
                    <a:pt x="25" y="304"/>
                  </a:lnTo>
                  <a:lnTo>
                    <a:pt x="42" y="312"/>
                  </a:lnTo>
                  <a:lnTo>
                    <a:pt x="76" y="320"/>
                  </a:lnTo>
                  <a:lnTo>
                    <a:pt x="109" y="328"/>
                  </a:lnTo>
                  <a:lnTo>
                    <a:pt x="135" y="352"/>
                  </a:lnTo>
                  <a:lnTo>
                    <a:pt x="160" y="368"/>
                  </a:lnTo>
                  <a:lnTo>
                    <a:pt x="185" y="376"/>
                  </a:lnTo>
                  <a:lnTo>
                    <a:pt x="194" y="400"/>
                  </a:lnTo>
                  <a:lnTo>
                    <a:pt x="219" y="424"/>
                  </a:lnTo>
                  <a:lnTo>
                    <a:pt x="211" y="448"/>
                  </a:lnTo>
                  <a:lnTo>
                    <a:pt x="244" y="512"/>
                  </a:lnTo>
                  <a:lnTo>
                    <a:pt x="269" y="536"/>
                  </a:lnTo>
                  <a:lnTo>
                    <a:pt x="286" y="560"/>
                  </a:lnTo>
                  <a:lnTo>
                    <a:pt x="278" y="584"/>
                  </a:lnTo>
                  <a:lnTo>
                    <a:pt x="253" y="592"/>
                  </a:lnTo>
                  <a:lnTo>
                    <a:pt x="295" y="640"/>
                  </a:lnTo>
                  <a:lnTo>
                    <a:pt x="269" y="632"/>
                  </a:lnTo>
                  <a:lnTo>
                    <a:pt x="236" y="776"/>
                  </a:lnTo>
                  <a:lnTo>
                    <a:pt x="202" y="848"/>
                  </a:lnTo>
                  <a:lnTo>
                    <a:pt x="177" y="872"/>
                  </a:lnTo>
                  <a:lnTo>
                    <a:pt x="143" y="880"/>
                  </a:lnTo>
                  <a:lnTo>
                    <a:pt x="160" y="888"/>
                  </a:lnTo>
                  <a:lnTo>
                    <a:pt x="211" y="928"/>
                  </a:lnTo>
                  <a:lnTo>
                    <a:pt x="244" y="960"/>
                  </a:lnTo>
                  <a:lnTo>
                    <a:pt x="278" y="968"/>
                  </a:lnTo>
                  <a:lnTo>
                    <a:pt x="320" y="992"/>
                  </a:lnTo>
                  <a:lnTo>
                    <a:pt x="337" y="1016"/>
                  </a:lnTo>
                  <a:lnTo>
                    <a:pt x="396" y="1024"/>
                  </a:lnTo>
                  <a:lnTo>
                    <a:pt x="463" y="1032"/>
                  </a:lnTo>
                  <a:lnTo>
                    <a:pt x="522" y="1056"/>
                  </a:lnTo>
                  <a:lnTo>
                    <a:pt x="581" y="1072"/>
                  </a:lnTo>
                  <a:lnTo>
                    <a:pt x="607" y="1088"/>
                  </a:lnTo>
                  <a:lnTo>
                    <a:pt x="632" y="1080"/>
                  </a:lnTo>
                  <a:lnTo>
                    <a:pt x="640" y="1064"/>
                  </a:lnTo>
                  <a:lnTo>
                    <a:pt x="623" y="1032"/>
                  </a:lnTo>
                  <a:lnTo>
                    <a:pt x="632" y="992"/>
                  </a:lnTo>
                  <a:lnTo>
                    <a:pt x="649" y="968"/>
                  </a:lnTo>
                  <a:lnTo>
                    <a:pt x="682" y="944"/>
                  </a:lnTo>
                  <a:lnTo>
                    <a:pt x="716" y="928"/>
                  </a:lnTo>
                  <a:lnTo>
                    <a:pt x="750" y="928"/>
                  </a:lnTo>
                  <a:lnTo>
                    <a:pt x="842" y="952"/>
                  </a:lnTo>
                  <a:lnTo>
                    <a:pt x="876" y="968"/>
                  </a:lnTo>
                  <a:lnTo>
                    <a:pt x="910" y="984"/>
                  </a:lnTo>
                  <a:lnTo>
                    <a:pt x="944" y="984"/>
                  </a:lnTo>
                  <a:lnTo>
                    <a:pt x="960" y="976"/>
                  </a:lnTo>
                  <a:lnTo>
                    <a:pt x="969" y="968"/>
                  </a:lnTo>
                  <a:lnTo>
                    <a:pt x="977" y="960"/>
                  </a:lnTo>
                  <a:lnTo>
                    <a:pt x="1019" y="928"/>
                  </a:lnTo>
                  <a:lnTo>
                    <a:pt x="1070" y="904"/>
                  </a:lnTo>
                  <a:lnTo>
                    <a:pt x="1087" y="864"/>
                  </a:lnTo>
                  <a:lnTo>
                    <a:pt x="1011" y="832"/>
                  </a:lnTo>
                  <a:lnTo>
                    <a:pt x="1019" y="784"/>
                  </a:lnTo>
                  <a:lnTo>
                    <a:pt x="994" y="744"/>
                  </a:lnTo>
                  <a:lnTo>
                    <a:pt x="1036" y="720"/>
                  </a:lnTo>
                  <a:lnTo>
                    <a:pt x="1019" y="656"/>
                  </a:lnTo>
                  <a:lnTo>
                    <a:pt x="1036" y="656"/>
                  </a:lnTo>
                  <a:lnTo>
                    <a:pt x="1019" y="632"/>
                  </a:lnTo>
                  <a:lnTo>
                    <a:pt x="1011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3" name="Freeform 33"/>
            <p:cNvSpPr>
              <a:spLocks/>
            </p:cNvSpPr>
            <p:nvPr/>
          </p:nvSpPr>
          <p:spPr bwMode="auto">
            <a:xfrm>
              <a:off x="3457" y="3008"/>
              <a:ext cx="1180" cy="1080"/>
            </a:xfrm>
            <a:custGeom>
              <a:avLst/>
              <a:gdLst>
                <a:gd name="T0" fmla="*/ 1121 w 1180"/>
                <a:gd name="T1" fmla="*/ 728 h 1080"/>
                <a:gd name="T2" fmla="*/ 1003 w 1180"/>
                <a:gd name="T3" fmla="*/ 672 h 1080"/>
                <a:gd name="T4" fmla="*/ 935 w 1180"/>
                <a:gd name="T5" fmla="*/ 616 h 1080"/>
                <a:gd name="T6" fmla="*/ 902 w 1180"/>
                <a:gd name="T7" fmla="*/ 584 h 1080"/>
                <a:gd name="T8" fmla="*/ 817 w 1180"/>
                <a:gd name="T9" fmla="*/ 592 h 1080"/>
                <a:gd name="T10" fmla="*/ 733 w 1180"/>
                <a:gd name="T11" fmla="*/ 528 h 1080"/>
                <a:gd name="T12" fmla="*/ 683 w 1180"/>
                <a:gd name="T13" fmla="*/ 448 h 1080"/>
                <a:gd name="T14" fmla="*/ 556 w 1180"/>
                <a:gd name="T15" fmla="*/ 344 h 1080"/>
                <a:gd name="T16" fmla="*/ 523 w 1180"/>
                <a:gd name="T17" fmla="*/ 280 h 1080"/>
                <a:gd name="T18" fmla="*/ 548 w 1180"/>
                <a:gd name="T19" fmla="*/ 240 h 1080"/>
                <a:gd name="T20" fmla="*/ 531 w 1180"/>
                <a:gd name="T21" fmla="*/ 216 h 1080"/>
                <a:gd name="T22" fmla="*/ 556 w 1180"/>
                <a:gd name="T23" fmla="*/ 184 h 1080"/>
                <a:gd name="T24" fmla="*/ 649 w 1180"/>
                <a:gd name="T25" fmla="*/ 144 h 1080"/>
                <a:gd name="T26" fmla="*/ 649 w 1180"/>
                <a:gd name="T27" fmla="*/ 56 h 1080"/>
                <a:gd name="T28" fmla="*/ 514 w 1180"/>
                <a:gd name="T29" fmla="*/ 0 h 1080"/>
                <a:gd name="T30" fmla="*/ 405 w 1180"/>
                <a:gd name="T31" fmla="*/ 40 h 1080"/>
                <a:gd name="T32" fmla="*/ 354 w 1180"/>
                <a:gd name="T33" fmla="*/ 64 h 1080"/>
                <a:gd name="T34" fmla="*/ 295 w 1180"/>
                <a:gd name="T35" fmla="*/ 80 h 1080"/>
                <a:gd name="T36" fmla="*/ 228 w 1180"/>
                <a:gd name="T37" fmla="*/ 152 h 1080"/>
                <a:gd name="T38" fmla="*/ 118 w 1180"/>
                <a:gd name="T39" fmla="*/ 136 h 1080"/>
                <a:gd name="T40" fmla="*/ 42 w 1180"/>
                <a:gd name="T41" fmla="*/ 208 h 1080"/>
                <a:gd name="T42" fmla="*/ 25 w 1180"/>
                <a:gd name="T43" fmla="*/ 272 h 1080"/>
                <a:gd name="T44" fmla="*/ 93 w 1180"/>
                <a:gd name="T45" fmla="*/ 352 h 1080"/>
                <a:gd name="T46" fmla="*/ 93 w 1180"/>
                <a:gd name="T47" fmla="*/ 392 h 1080"/>
                <a:gd name="T48" fmla="*/ 160 w 1180"/>
                <a:gd name="T49" fmla="*/ 344 h 1080"/>
                <a:gd name="T50" fmla="*/ 202 w 1180"/>
                <a:gd name="T51" fmla="*/ 320 h 1080"/>
                <a:gd name="T52" fmla="*/ 261 w 1180"/>
                <a:gd name="T53" fmla="*/ 352 h 1080"/>
                <a:gd name="T54" fmla="*/ 312 w 1180"/>
                <a:gd name="T55" fmla="*/ 368 h 1080"/>
                <a:gd name="T56" fmla="*/ 337 w 1180"/>
                <a:gd name="T57" fmla="*/ 424 h 1080"/>
                <a:gd name="T58" fmla="*/ 371 w 1180"/>
                <a:gd name="T59" fmla="*/ 496 h 1080"/>
                <a:gd name="T60" fmla="*/ 430 w 1180"/>
                <a:gd name="T61" fmla="*/ 552 h 1080"/>
                <a:gd name="T62" fmla="*/ 497 w 1180"/>
                <a:gd name="T63" fmla="*/ 592 h 1080"/>
                <a:gd name="T64" fmla="*/ 607 w 1180"/>
                <a:gd name="T65" fmla="*/ 680 h 1080"/>
                <a:gd name="T66" fmla="*/ 649 w 1180"/>
                <a:gd name="T67" fmla="*/ 688 h 1080"/>
                <a:gd name="T68" fmla="*/ 742 w 1180"/>
                <a:gd name="T69" fmla="*/ 744 h 1080"/>
                <a:gd name="T70" fmla="*/ 775 w 1180"/>
                <a:gd name="T71" fmla="*/ 752 h 1080"/>
                <a:gd name="T72" fmla="*/ 809 w 1180"/>
                <a:gd name="T73" fmla="*/ 768 h 1080"/>
                <a:gd name="T74" fmla="*/ 851 w 1180"/>
                <a:gd name="T75" fmla="*/ 824 h 1080"/>
                <a:gd name="T76" fmla="*/ 927 w 1180"/>
                <a:gd name="T77" fmla="*/ 856 h 1080"/>
                <a:gd name="T78" fmla="*/ 978 w 1180"/>
                <a:gd name="T79" fmla="*/ 984 h 1080"/>
                <a:gd name="T80" fmla="*/ 935 w 1180"/>
                <a:gd name="T81" fmla="*/ 1000 h 1080"/>
                <a:gd name="T82" fmla="*/ 927 w 1180"/>
                <a:gd name="T83" fmla="*/ 1040 h 1080"/>
                <a:gd name="T84" fmla="*/ 935 w 1180"/>
                <a:gd name="T85" fmla="*/ 1072 h 1080"/>
                <a:gd name="T86" fmla="*/ 978 w 1180"/>
                <a:gd name="T87" fmla="*/ 1072 h 1080"/>
                <a:gd name="T88" fmla="*/ 1011 w 1180"/>
                <a:gd name="T89" fmla="*/ 1000 h 1080"/>
                <a:gd name="T90" fmla="*/ 1070 w 1180"/>
                <a:gd name="T91" fmla="*/ 952 h 1080"/>
                <a:gd name="T92" fmla="*/ 1053 w 1180"/>
                <a:gd name="T93" fmla="*/ 888 h 1080"/>
                <a:gd name="T94" fmla="*/ 1003 w 1180"/>
                <a:gd name="T95" fmla="*/ 864 h 1080"/>
                <a:gd name="T96" fmla="*/ 1011 w 1180"/>
                <a:gd name="T97" fmla="*/ 800 h 1080"/>
                <a:gd name="T98" fmla="*/ 1045 w 1180"/>
                <a:gd name="T99" fmla="*/ 768 h 1080"/>
                <a:gd name="T100" fmla="*/ 1146 w 1180"/>
                <a:gd name="T101" fmla="*/ 792 h 1080"/>
                <a:gd name="T102" fmla="*/ 1180 w 1180"/>
                <a:gd name="T103" fmla="*/ 784 h 1080"/>
                <a:gd name="T104" fmla="*/ 1155 w 1180"/>
                <a:gd name="T105" fmla="*/ 752 h 108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180" h="1080">
                  <a:moveTo>
                    <a:pt x="1155" y="752"/>
                  </a:moveTo>
                  <a:lnTo>
                    <a:pt x="1121" y="728"/>
                  </a:lnTo>
                  <a:lnTo>
                    <a:pt x="1087" y="712"/>
                  </a:lnTo>
                  <a:lnTo>
                    <a:pt x="1003" y="672"/>
                  </a:lnTo>
                  <a:lnTo>
                    <a:pt x="919" y="632"/>
                  </a:lnTo>
                  <a:lnTo>
                    <a:pt x="935" y="616"/>
                  </a:lnTo>
                  <a:lnTo>
                    <a:pt x="927" y="600"/>
                  </a:lnTo>
                  <a:lnTo>
                    <a:pt x="902" y="584"/>
                  </a:lnTo>
                  <a:lnTo>
                    <a:pt x="868" y="592"/>
                  </a:lnTo>
                  <a:lnTo>
                    <a:pt x="817" y="592"/>
                  </a:lnTo>
                  <a:lnTo>
                    <a:pt x="775" y="568"/>
                  </a:lnTo>
                  <a:lnTo>
                    <a:pt x="733" y="528"/>
                  </a:lnTo>
                  <a:lnTo>
                    <a:pt x="708" y="488"/>
                  </a:lnTo>
                  <a:lnTo>
                    <a:pt x="683" y="448"/>
                  </a:lnTo>
                  <a:lnTo>
                    <a:pt x="641" y="408"/>
                  </a:lnTo>
                  <a:lnTo>
                    <a:pt x="556" y="344"/>
                  </a:lnTo>
                  <a:lnTo>
                    <a:pt x="523" y="296"/>
                  </a:lnTo>
                  <a:lnTo>
                    <a:pt x="523" y="280"/>
                  </a:lnTo>
                  <a:lnTo>
                    <a:pt x="539" y="256"/>
                  </a:lnTo>
                  <a:lnTo>
                    <a:pt x="548" y="240"/>
                  </a:lnTo>
                  <a:lnTo>
                    <a:pt x="539" y="224"/>
                  </a:lnTo>
                  <a:lnTo>
                    <a:pt x="531" y="216"/>
                  </a:lnTo>
                  <a:lnTo>
                    <a:pt x="531" y="200"/>
                  </a:lnTo>
                  <a:lnTo>
                    <a:pt x="556" y="184"/>
                  </a:lnTo>
                  <a:lnTo>
                    <a:pt x="641" y="152"/>
                  </a:lnTo>
                  <a:lnTo>
                    <a:pt x="649" y="144"/>
                  </a:lnTo>
                  <a:lnTo>
                    <a:pt x="641" y="88"/>
                  </a:lnTo>
                  <a:lnTo>
                    <a:pt x="649" y="56"/>
                  </a:lnTo>
                  <a:lnTo>
                    <a:pt x="531" y="24"/>
                  </a:lnTo>
                  <a:lnTo>
                    <a:pt x="514" y="0"/>
                  </a:lnTo>
                  <a:lnTo>
                    <a:pt x="438" y="8"/>
                  </a:lnTo>
                  <a:lnTo>
                    <a:pt x="405" y="40"/>
                  </a:lnTo>
                  <a:lnTo>
                    <a:pt x="371" y="32"/>
                  </a:lnTo>
                  <a:lnTo>
                    <a:pt x="354" y="64"/>
                  </a:lnTo>
                  <a:lnTo>
                    <a:pt x="320" y="64"/>
                  </a:lnTo>
                  <a:lnTo>
                    <a:pt x="295" y="80"/>
                  </a:lnTo>
                  <a:lnTo>
                    <a:pt x="253" y="72"/>
                  </a:lnTo>
                  <a:lnTo>
                    <a:pt x="228" y="152"/>
                  </a:lnTo>
                  <a:lnTo>
                    <a:pt x="160" y="72"/>
                  </a:lnTo>
                  <a:lnTo>
                    <a:pt x="118" y="136"/>
                  </a:lnTo>
                  <a:lnTo>
                    <a:pt x="25" y="144"/>
                  </a:lnTo>
                  <a:lnTo>
                    <a:pt x="42" y="208"/>
                  </a:lnTo>
                  <a:lnTo>
                    <a:pt x="0" y="232"/>
                  </a:lnTo>
                  <a:lnTo>
                    <a:pt x="25" y="272"/>
                  </a:lnTo>
                  <a:lnTo>
                    <a:pt x="17" y="320"/>
                  </a:lnTo>
                  <a:lnTo>
                    <a:pt x="93" y="352"/>
                  </a:lnTo>
                  <a:lnTo>
                    <a:pt x="76" y="392"/>
                  </a:lnTo>
                  <a:lnTo>
                    <a:pt x="93" y="392"/>
                  </a:lnTo>
                  <a:lnTo>
                    <a:pt x="135" y="376"/>
                  </a:lnTo>
                  <a:lnTo>
                    <a:pt x="160" y="344"/>
                  </a:lnTo>
                  <a:lnTo>
                    <a:pt x="177" y="328"/>
                  </a:lnTo>
                  <a:lnTo>
                    <a:pt x="202" y="320"/>
                  </a:lnTo>
                  <a:lnTo>
                    <a:pt x="244" y="336"/>
                  </a:lnTo>
                  <a:lnTo>
                    <a:pt x="261" y="352"/>
                  </a:lnTo>
                  <a:lnTo>
                    <a:pt x="278" y="368"/>
                  </a:lnTo>
                  <a:lnTo>
                    <a:pt x="312" y="368"/>
                  </a:lnTo>
                  <a:lnTo>
                    <a:pt x="329" y="384"/>
                  </a:lnTo>
                  <a:lnTo>
                    <a:pt x="337" y="424"/>
                  </a:lnTo>
                  <a:lnTo>
                    <a:pt x="362" y="472"/>
                  </a:lnTo>
                  <a:lnTo>
                    <a:pt x="371" y="496"/>
                  </a:lnTo>
                  <a:lnTo>
                    <a:pt x="396" y="512"/>
                  </a:lnTo>
                  <a:lnTo>
                    <a:pt x="430" y="552"/>
                  </a:lnTo>
                  <a:lnTo>
                    <a:pt x="472" y="576"/>
                  </a:lnTo>
                  <a:lnTo>
                    <a:pt x="497" y="592"/>
                  </a:lnTo>
                  <a:lnTo>
                    <a:pt x="514" y="608"/>
                  </a:lnTo>
                  <a:lnTo>
                    <a:pt x="607" y="680"/>
                  </a:lnTo>
                  <a:lnTo>
                    <a:pt x="624" y="696"/>
                  </a:lnTo>
                  <a:lnTo>
                    <a:pt x="649" y="688"/>
                  </a:lnTo>
                  <a:lnTo>
                    <a:pt x="708" y="712"/>
                  </a:lnTo>
                  <a:lnTo>
                    <a:pt x="742" y="744"/>
                  </a:lnTo>
                  <a:lnTo>
                    <a:pt x="767" y="744"/>
                  </a:lnTo>
                  <a:lnTo>
                    <a:pt x="775" y="752"/>
                  </a:lnTo>
                  <a:lnTo>
                    <a:pt x="775" y="768"/>
                  </a:lnTo>
                  <a:lnTo>
                    <a:pt x="809" y="768"/>
                  </a:lnTo>
                  <a:lnTo>
                    <a:pt x="826" y="800"/>
                  </a:lnTo>
                  <a:lnTo>
                    <a:pt x="851" y="824"/>
                  </a:lnTo>
                  <a:lnTo>
                    <a:pt x="893" y="840"/>
                  </a:lnTo>
                  <a:lnTo>
                    <a:pt x="927" y="856"/>
                  </a:lnTo>
                  <a:lnTo>
                    <a:pt x="944" y="904"/>
                  </a:lnTo>
                  <a:lnTo>
                    <a:pt x="978" y="984"/>
                  </a:lnTo>
                  <a:lnTo>
                    <a:pt x="952" y="984"/>
                  </a:lnTo>
                  <a:lnTo>
                    <a:pt x="935" y="1000"/>
                  </a:lnTo>
                  <a:lnTo>
                    <a:pt x="935" y="1016"/>
                  </a:lnTo>
                  <a:lnTo>
                    <a:pt x="927" y="1040"/>
                  </a:lnTo>
                  <a:lnTo>
                    <a:pt x="919" y="1056"/>
                  </a:lnTo>
                  <a:lnTo>
                    <a:pt x="935" y="1072"/>
                  </a:lnTo>
                  <a:lnTo>
                    <a:pt x="952" y="1080"/>
                  </a:lnTo>
                  <a:lnTo>
                    <a:pt x="978" y="1072"/>
                  </a:lnTo>
                  <a:lnTo>
                    <a:pt x="994" y="1040"/>
                  </a:lnTo>
                  <a:lnTo>
                    <a:pt x="1011" y="1000"/>
                  </a:lnTo>
                  <a:lnTo>
                    <a:pt x="1028" y="960"/>
                  </a:lnTo>
                  <a:lnTo>
                    <a:pt x="1070" y="952"/>
                  </a:lnTo>
                  <a:lnTo>
                    <a:pt x="1070" y="904"/>
                  </a:lnTo>
                  <a:lnTo>
                    <a:pt x="1053" y="888"/>
                  </a:lnTo>
                  <a:lnTo>
                    <a:pt x="1028" y="880"/>
                  </a:lnTo>
                  <a:lnTo>
                    <a:pt x="1003" y="864"/>
                  </a:lnTo>
                  <a:lnTo>
                    <a:pt x="994" y="848"/>
                  </a:lnTo>
                  <a:lnTo>
                    <a:pt x="1011" y="800"/>
                  </a:lnTo>
                  <a:lnTo>
                    <a:pt x="1028" y="776"/>
                  </a:lnTo>
                  <a:lnTo>
                    <a:pt x="1045" y="768"/>
                  </a:lnTo>
                  <a:lnTo>
                    <a:pt x="1104" y="776"/>
                  </a:lnTo>
                  <a:lnTo>
                    <a:pt x="1146" y="792"/>
                  </a:lnTo>
                  <a:lnTo>
                    <a:pt x="1180" y="824"/>
                  </a:lnTo>
                  <a:lnTo>
                    <a:pt x="1180" y="784"/>
                  </a:lnTo>
                  <a:lnTo>
                    <a:pt x="1155" y="752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4" name="Freeform 34"/>
            <p:cNvSpPr>
              <a:spLocks/>
            </p:cNvSpPr>
            <p:nvPr/>
          </p:nvSpPr>
          <p:spPr bwMode="auto">
            <a:xfrm>
              <a:off x="2463" y="2496"/>
              <a:ext cx="1146" cy="1088"/>
            </a:xfrm>
            <a:custGeom>
              <a:avLst/>
              <a:gdLst>
                <a:gd name="T0" fmla="*/ 969 w 1146"/>
                <a:gd name="T1" fmla="*/ 600 h 1088"/>
                <a:gd name="T2" fmla="*/ 944 w 1146"/>
                <a:gd name="T3" fmla="*/ 584 h 1088"/>
                <a:gd name="T4" fmla="*/ 986 w 1146"/>
                <a:gd name="T5" fmla="*/ 520 h 1088"/>
                <a:gd name="T6" fmla="*/ 1019 w 1146"/>
                <a:gd name="T7" fmla="*/ 472 h 1088"/>
                <a:gd name="T8" fmla="*/ 1087 w 1146"/>
                <a:gd name="T9" fmla="*/ 448 h 1088"/>
                <a:gd name="T10" fmla="*/ 1112 w 1146"/>
                <a:gd name="T11" fmla="*/ 320 h 1088"/>
                <a:gd name="T12" fmla="*/ 1095 w 1146"/>
                <a:gd name="T13" fmla="*/ 272 h 1088"/>
                <a:gd name="T14" fmla="*/ 1011 w 1146"/>
                <a:gd name="T15" fmla="*/ 248 h 1088"/>
                <a:gd name="T16" fmla="*/ 927 w 1146"/>
                <a:gd name="T17" fmla="*/ 208 h 1088"/>
                <a:gd name="T18" fmla="*/ 851 w 1146"/>
                <a:gd name="T19" fmla="*/ 136 h 1088"/>
                <a:gd name="T20" fmla="*/ 809 w 1146"/>
                <a:gd name="T21" fmla="*/ 112 h 1088"/>
                <a:gd name="T22" fmla="*/ 767 w 1146"/>
                <a:gd name="T23" fmla="*/ 88 h 1088"/>
                <a:gd name="T24" fmla="*/ 708 w 1146"/>
                <a:gd name="T25" fmla="*/ 48 h 1088"/>
                <a:gd name="T26" fmla="*/ 666 w 1146"/>
                <a:gd name="T27" fmla="*/ 0 h 1088"/>
                <a:gd name="T28" fmla="*/ 598 w 1146"/>
                <a:gd name="T29" fmla="*/ 24 h 1088"/>
                <a:gd name="T30" fmla="*/ 564 w 1146"/>
                <a:gd name="T31" fmla="*/ 104 h 1088"/>
                <a:gd name="T32" fmla="*/ 489 w 1146"/>
                <a:gd name="T33" fmla="*/ 136 h 1088"/>
                <a:gd name="T34" fmla="*/ 455 w 1146"/>
                <a:gd name="T35" fmla="*/ 168 h 1088"/>
                <a:gd name="T36" fmla="*/ 413 w 1146"/>
                <a:gd name="T37" fmla="*/ 184 h 1088"/>
                <a:gd name="T38" fmla="*/ 345 w 1146"/>
                <a:gd name="T39" fmla="*/ 160 h 1088"/>
                <a:gd name="T40" fmla="*/ 269 w 1146"/>
                <a:gd name="T41" fmla="*/ 144 h 1088"/>
                <a:gd name="T42" fmla="*/ 303 w 1146"/>
                <a:gd name="T43" fmla="*/ 256 h 1088"/>
                <a:gd name="T44" fmla="*/ 211 w 1146"/>
                <a:gd name="T45" fmla="*/ 240 h 1088"/>
                <a:gd name="T46" fmla="*/ 177 w 1146"/>
                <a:gd name="T47" fmla="*/ 232 h 1088"/>
                <a:gd name="T48" fmla="*/ 126 w 1146"/>
                <a:gd name="T49" fmla="*/ 208 h 1088"/>
                <a:gd name="T50" fmla="*/ 84 w 1146"/>
                <a:gd name="T51" fmla="*/ 216 h 1088"/>
                <a:gd name="T52" fmla="*/ 8 w 1146"/>
                <a:gd name="T53" fmla="*/ 232 h 1088"/>
                <a:gd name="T54" fmla="*/ 8 w 1146"/>
                <a:gd name="T55" fmla="*/ 248 h 1088"/>
                <a:gd name="T56" fmla="*/ 25 w 1146"/>
                <a:gd name="T57" fmla="*/ 272 h 1088"/>
                <a:gd name="T58" fmla="*/ 17 w 1146"/>
                <a:gd name="T59" fmla="*/ 288 h 1088"/>
                <a:gd name="T60" fmla="*/ 42 w 1146"/>
                <a:gd name="T61" fmla="*/ 312 h 1088"/>
                <a:gd name="T62" fmla="*/ 109 w 1146"/>
                <a:gd name="T63" fmla="*/ 328 h 1088"/>
                <a:gd name="T64" fmla="*/ 160 w 1146"/>
                <a:gd name="T65" fmla="*/ 368 h 1088"/>
                <a:gd name="T66" fmla="*/ 194 w 1146"/>
                <a:gd name="T67" fmla="*/ 400 h 1088"/>
                <a:gd name="T68" fmla="*/ 211 w 1146"/>
                <a:gd name="T69" fmla="*/ 448 h 1088"/>
                <a:gd name="T70" fmla="*/ 269 w 1146"/>
                <a:gd name="T71" fmla="*/ 536 h 1088"/>
                <a:gd name="T72" fmla="*/ 278 w 1146"/>
                <a:gd name="T73" fmla="*/ 584 h 1088"/>
                <a:gd name="T74" fmla="*/ 295 w 1146"/>
                <a:gd name="T75" fmla="*/ 640 h 1088"/>
                <a:gd name="T76" fmla="*/ 236 w 1146"/>
                <a:gd name="T77" fmla="*/ 776 h 1088"/>
                <a:gd name="T78" fmla="*/ 177 w 1146"/>
                <a:gd name="T79" fmla="*/ 872 h 1088"/>
                <a:gd name="T80" fmla="*/ 160 w 1146"/>
                <a:gd name="T81" fmla="*/ 888 h 1088"/>
                <a:gd name="T82" fmla="*/ 244 w 1146"/>
                <a:gd name="T83" fmla="*/ 960 h 1088"/>
                <a:gd name="T84" fmla="*/ 320 w 1146"/>
                <a:gd name="T85" fmla="*/ 992 h 1088"/>
                <a:gd name="T86" fmla="*/ 396 w 1146"/>
                <a:gd name="T87" fmla="*/ 1024 h 1088"/>
                <a:gd name="T88" fmla="*/ 522 w 1146"/>
                <a:gd name="T89" fmla="*/ 1056 h 1088"/>
                <a:gd name="T90" fmla="*/ 607 w 1146"/>
                <a:gd name="T91" fmla="*/ 1088 h 1088"/>
                <a:gd name="T92" fmla="*/ 632 w 1146"/>
                <a:gd name="T93" fmla="*/ 1080 h 1088"/>
                <a:gd name="T94" fmla="*/ 623 w 1146"/>
                <a:gd name="T95" fmla="*/ 1032 h 1088"/>
                <a:gd name="T96" fmla="*/ 649 w 1146"/>
                <a:gd name="T97" fmla="*/ 968 h 1088"/>
                <a:gd name="T98" fmla="*/ 716 w 1146"/>
                <a:gd name="T99" fmla="*/ 928 h 1088"/>
                <a:gd name="T100" fmla="*/ 842 w 1146"/>
                <a:gd name="T101" fmla="*/ 952 h 1088"/>
                <a:gd name="T102" fmla="*/ 910 w 1146"/>
                <a:gd name="T103" fmla="*/ 984 h 1088"/>
                <a:gd name="T104" fmla="*/ 960 w 1146"/>
                <a:gd name="T105" fmla="*/ 976 h 1088"/>
                <a:gd name="T106" fmla="*/ 977 w 1146"/>
                <a:gd name="T107" fmla="*/ 960 h 1088"/>
                <a:gd name="T108" fmla="*/ 1070 w 1146"/>
                <a:gd name="T109" fmla="*/ 904 h 1088"/>
                <a:gd name="T110" fmla="*/ 1011 w 1146"/>
                <a:gd name="T111" fmla="*/ 832 h 1088"/>
                <a:gd name="T112" fmla="*/ 994 w 1146"/>
                <a:gd name="T113" fmla="*/ 744 h 1088"/>
                <a:gd name="T114" fmla="*/ 1019 w 1146"/>
                <a:gd name="T115" fmla="*/ 656 h 1088"/>
                <a:gd name="T116" fmla="*/ 1019 w 1146"/>
                <a:gd name="T117" fmla="*/ 632 h 10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46" h="1088">
                  <a:moveTo>
                    <a:pt x="1011" y="616"/>
                  </a:moveTo>
                  <a:lnTo>
                    <a:pt x="969" y="600"/>
                  </a:lnTo>
                  <a:lnTo>
                    <a:pt x="935" y="616"/>
                  </a:lnTo>
                  <a:lnTo>
                    <a:pt x="944" y="584"/>
                  </a:lnTo>
                  <a:lnTo>
                    <a:pt x="977" y="544"/>
                  </a:lnTo>
                  <a:lnTo>
                    <a:pt x="986" y="520"/>
                  </a:lnTo>
                  <a:lnTo>
                    <a:pt x="1011" y="504"/>
                  </a:lnTo>
                  <a:lnTo>
                    <a:pt x="1019" y="472"/>
                  </a:lnTo>
                  <a:lnTo>
                    <a:pt x="1053" y="464"/>
                  </a:lnTo>
                  <a:lnTo>
                    <a:pt x="1087" y="448"/>
                  </a:lnTo>
                  <a:lnTo>
                    <a:pt x="1104" y="360"/>
                  </a:lnTo>
                  <a:lnTo>
                    <a:pt x="1112" y="320"/>
                  </a:lnTo>
                  <a:lnTo>
                    <a:pt x="1146" y="288"/>
                  </a:lnTo>
                  <a:lnTo>
                    <a:pt x="1095" y="272"/>
                  </a:lnTo>
                  <a:lnTo>
                    <a:pt x="1036" y="256"/>
                  </a:lnTo>
                  <a:lnTo>
                    <a:pt x="1011" y="248"/>
                  </a:lnTo>
                  <a:lnTo>
                    <a:pt x="986" y="216"/>
                  </a:lnTo>
                  <a:lnTo>
                    <a:pt x="927" y="208"/>
                  </a:lnTo>
                  <a:lnTo>
                    <a:pt x="868" y="168"/>
                  </a:lnTo>
                  <a:lnTo>
                    <a:pt x="851" y="136"/>
                  </a:lnTo>
                  <a:lnTo>
                    <a:pt x="809" y="144"/>
                  </a:lnTo>
                  <a:lnTo>
                    <a:pt x="809" y="112"/>
                  </a:lnTo>
                  <a:lnTo>
                    <a:pt x="767" y="96"/>
                  </a:lnTo>
                  <a:lnTo>
                    <a:pt x="767" y="88"/>
                  </a:lnTo>
                  <a:lnTo>
                    <a:pt x="733" y="72"/>
                  </a:lnTo>
                  <a:lnTo>
                    <a:pt x="708" y="48"/>
                  </a:lnTo>
                  <a:lnTo>
                    <a:pt x="682" y="16"/>
                  </a:lnTo>
                  <a:lnTo>
                    <a:pt x="666" y="0"/>
                  </a:lnTo>
                  <a:lnTo>
                    <a:pt x="623" y="8"/>
                  </a:lnTo>
                  <a:lnTo>
                    <a:pt x="598" y="24"/>
                  </a:lnTo>
                  <a:lnTo>
                    <a:pt x="581" y="88"/>
                  </a:lnTo>
                  <a:lnTo>
                    <a:pt x="564" y="104"/>
                  </a:lnTo>
                  <a:lnTo>
                    <a:pt x="539" y="120"/>
                  </a:lnTo>
                  <a:lnTo>
                    <a:pt x="489" y="136"/>
                  </a:lnTo>
                  <a:lnTo>
                    <a:pt x="463" y="144"/>
                  </a:lnTo>
                  <a:lnTo>
                    <a:pt x="455" y="168"/>
                  </a:lnTo>
                  <a:lnTo>
                    <a:pt x="446" y="184"/>
                  </a:lnTo>
                  <a:lnTo>
                    <a:pt x="413" y="184"/>
                  </a:lnTo>
                  <a:lnTo>
                    <a:pt x="362" y="168"/>
                  </a:lnTo>
                  <a:lnTo>
                    <a:pt x="345" y="160"/>
                  </a:lnTo>
                  <a:lnTo>
                    <a:pt x="328" y="144"/>
                  </a:lnTo>
                  <a:lnTo>
                    <a:pt x="269" y="144"/>
                  </a:lnTo>
                  <a:lnTo>
                    <a:pt x="295" y="200"/>
                  </a:lnTo>
                  <a:lnTo>
                    <a:pt x="303" y="256"/>
                  </a:lnTo>
                  <a:lnTo>
                    <a:pt x="253" y="248"/>
                  </a:lnTo>
                  <a:lnTo>
                    <a:pt x="211" y="240"/>
                  </a:lnTo>
                  <a:lnTo>
                    <a:pt x="194" y="248"/>
                  </a:lnTo>
                  <a:lnTo>
                    <a:pt x="177" y="232"/>
                  </a:lnTo>
                  <a:lnTo>
                    <a:pt x="152" y="208"/>
                  </a:lnTo>
                  <a:lnTo>
                    <a:pt x="126" y="208"/>
                  </a:lnTo>
                  <a:lnTo>
                    <a:pt x="109" y="216"/>
                  </a:lnTo>
                  <a:lnTo>
                    <a:pt x="84" y="216"/>
                  </a:lnTo>
                  <a:lnTo>
                    <a:pt x="34" y="216"/>
                  </a:lnTo>
                  <a:lnTo>
                    <a:pt x="8" y="232"/>
                  </a:lnTo>
                  <a:lnTo>
                    <a:pt x="0" y="240"/>
                  </a:lnTo>
                  <a:lnTo>
                    <a:pt x="8" y="248"/>
                  </a:lnTo>
                  <a:lnTo>
                    <a:pt x="50" y="272"/>
                  </a:lnTo>
                  <a:lnTo>
                    <a:pt x="25" y="272"/>
                  </a:lnTo>
                  <a:lnTo>
                    <a:pt x="17" y="280"/>
                  </a:lnTo>
                  <a:lnTo>
                    <a:pt x="17" y="288"/>
                  </a:lnTo>
                  <a:lnTo>
                    <a:pt x="25" y="304"/>
                  </a:lnTo>
                  <a:lnTo>
                    <a:pt x="42" y="312"/>
                  </a:lnTo>
                  <a:lnTo>
                    <a:pt x="76" y="320"/>
                  </a:lnTo>
                  <a:lnTo>
                    <a:pt x="109" y="328"/>
                  </a:lnTo>
                  <a:lnTo>
                    <a:pt x="135" y="352"/>
                  </a:lnTo>
                  <a:lnTo>
                    <a:pt x="160" y="368"/>
                  </a:lnTo>
                  <a:lnTo>
                    <a:pt x="185" y="376"/>
                  </a:lnTo>
                  <a:lnTo>
                    <a:pt x="194" y="400"/>
                  </a:lnTo>
                  <a:lnTo>
                    <a:pt x="219" y="424"/>
                  </a:lnTo>
                  <a:lnTo>
                    <a:pt x="211" y="448"/>
                  </a:lnTo>
                  <a:lnTo>
                    <a:pt x="244" y="512"/>
                  </a:lnTo>
                  <a:lnTo>
                    <a:pt x="269" y="536"/>
                  </a:lnTo>
                  <a:lnTo>
                    <a:pt x="286" y="560"/>
                  </a:lnTo>
                  <a:lnTo>
                    <a:pt x="278" y="584"/>
                  </a:lnTo>
                  <a:lnTo>
                    <a:pt x="253" y="592"/>
                  </a:lnTo>
                  <a:lnTo>
                    <a:pt x="295" y="640"/>
                  </a:lnTo>
                  <a:lnTo>
                    <a:pt x="269" y="632"/>
                  </a:lnTo>
                  <a:lnTo>
                    <a:pt x="236" y="776"/>
                  </a:lnTo>
                  <a:lnTo>
                    <a:pt x="202" y="848"/>
                  </a:lnTo>
                  <a:lnTo>
                    <a:pt x="177" y="872"/>
                  </a:lnTo>
                  <a:lnTo>
                    <a:pt x="143" y="880"/>
                  </a:lnTo>
                  <a:lnTo>
                    <a:pt x="160" y="888"/>
                  </a:lnTo>
                  <a:lnTo>
                    <a:pt x="211" y="928"/>
                  </a:lnTo>
                  <a:lnTo>
                    <a:pt x="244" y="960"/>
                  </a:lnTo>
                  <a:lnTo>
                    <a:pt x="278" y="968"/>
                  </a:lnTo>
                  <a:lnTo>
                    <a:pt x="320" y="992"/>
                  </a:lnTo>
                  <a:lnTo>
                    <a:pt x="337" y="1016"/>
                  </a:lnTo>
                  <a:lnTo>
                    <a:pt x="396" y="1024"/>
                  </a:lnTo>
                  <a:lnTo>
                    <a:pt x="463" y="1032"/>
                  </a:lnTo>
                  <a:lnTo>
                    <a:pt x="522" y="1056"/>
                  </a:lnTo>
                  <a:lnTo>
                    <a:pt x="581" y="1072"/>
                  </a:lnTo>
                  <a:lnTo>
                    <a:pt x="607" y="1088"/>
                  </a:lnTo>
                  <a:lnTo>
                    <a:pt x="632" y="1080"/>
                  </a:lnTo>
                  <a:lnTo>
                    <a:pt x="640" y="1064"/>
                  </a:lnTo>
                  <a:lnTo>
                    <a:pt x="623" y="1032"/>
                  </a:lnTo>
                  <a:lnTo>
                    <a:pt x="632" y="992"/>
                  </a:lnTo>
                  <a:lnTo>
                    <a:pt x="649" y="968"/>
                  </a:lnTo>
                  <a:lnTo>
                    <a:pt x="682" y="944"/>
                  </a:lnTo>
                  <a:lnTo>
                    <a:pt x="716" y="928"/>
                  </a:lnTo>
                  <a:lnTo>
                    <a:pt x="750" y="928"/>
                  </a:lnTo>
                  <a:lnTo>
                    <a:pt x="842" y="952"/>
                  </a:lnTo>
                  <a:lnTo>
                    <a:pt x="876" y="968"/>
                  </a:lnTo>
                  <a:lnTo>
                    <a:pt x="910" y="984"/>
                  </a:lnTo>
                  <a:lnTo>
                    <a:pt x="944" y="984"/>
                  </a:lnTo>
                  <a:lnTo>
                    <a:pt x="960" y="976"/>
                  </a:lnTo>
                  <a:lnTo>
                    <a:pt x="969" y="968"/>
                  </a:lnTo>
                  <a:lnTo>
                    <a:pt x="977" y="960"/>
                  </a:lnTo>
                  <a:lnTo>
                    <a:pt x="1019" y="928"/>
                  </a:lnTo>
                  <a:lnTo>
                    <a:pt x="1070" y="904"/>
                  </a:lnTo>
                  <a:lnTo>
                    <a:pt x="1087" y="864"/>
                  </a:lnTo>
                  <a:lnTo>
                    <a:pt x="1011" y="832"/>
                  </a:lnTo>
                  <a:lnTo>
                    <a:pt x="1019" y="784"/>
                  </a:lnTo>
                  <a:lnTo>
                    <a:pt x="994" y="744"/>
                  </a:lnTo>
                  <a:lnTo>
                    <a:pt x="1036" y="720"/>
                  </a:lnTo>
                  <a:lnTo>
                    <a:pt x="1019" y="656"/>
                  </a:lnTo>
                  <a:lnTo>
                    <a:pt x="1036" y="656"/>
                  </a:lnTo>
                  <a:lnTo>
                    <a:pt x="1019" y="632"/>
                  </a:lnTo>
                  <a:lnTo>
                    <a:pt x="1011" y="616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A7A8AA"/>
                </a:solidFill>
                <a:latin typeface="Arial"/>
              </a:endParaRPr>
            </a:p>
          </p:txBody>
        </p:sp>
        <p:sp>
          <p:nvSpPr>
            <p:cNvPr id="355" name="Freeform 35"/>
            <p:cNvSpPr>
              <a:spLocks/>
            </p:cNvSpPr>
            <p:nvPr/>
          </p:nvSpPr>
          <p:spPr bwMode="auto">
            <a:xfrm>
              <a:off x="3129" y="2472"/>
              <a:ext cx="328" cy="232"/>
            </a:xfrm>
            <a:custGeom>
              <a:avLst/>
              <a:gdLst>
                <a:gd name="T0" fmla="*/ 278 w 328"/>
                <a:gd name="T1" fmla="*/ 184 h 232"/>
                <a:gd name="T2" fmla="*/ 286 w 328"/>
                <a:gd name="T3" fmla="*/ 168 h 232"/>
                <a:gd name="T4" fmla="*/ 311 w 328"/>
                <a:gd name="T5" fmla="*/ 160 h 232"/>
                <a:gd name="T6" fmla="*/ 328 w 328"/>
                <a:gd name="T7" fmla="*/ 144 h 232"/>
                <a:gd name="T8" fmla="*/ 328 w 328"/>
                <a:gd name="T9" fmla="*/ 112 h 232"/>
                <a:gd name="T10" fmla="*/ 303 w 328"/>
                <a:gd name="T11" fmla="*/ 88 h 232"/>
                <a:gd name="T12" fmla="*/ 269 w 328"/>
                <a:gd name="T13" fmla="*/ 72 h 232"/>
                <a:gd name="T14" fmla="*/ 278 w 328"/>
                <a:gd name="T15" fmla="*/ 48 h 232"/>
                <a:gd name="T16" fmla="*/ 261 w 328"/>
                <a:gd name="T17" fmla="*/ 24 h 232"/>
                <a:gd name="T18" fmla="*/ 219 w 328"/>
                <a:gd name="T19" fmla="*/ 16 h 232"/>
                <a:gd name="T20" fmla="*/ 168 w 328"/>
                <a:gd name="T21" fmla="*/ 8 h 232"/>
                <a:gd name="T22" fmla="*/ 134 w 328"/>
                <a:gd name="T23" fmla="*/ 24 h 232"/>
                <a:gd name="T24" fmla="*/ 101 w 328"/>
                <a:gd name="T25" fmla="*/ 16 h 232"/>
                <a:gd name="T26" fmla="*/ 75 w 328"/>
                <a:gd name="T27" fmla="*/ 0 h 232"/>
                <a:gd name="T28" fmla="*/ 42 w 328"/>
                <a:gd name="T29" fmla="*/ 16 h 232"/>
                <a:gd name="T30" fmla="*/ 0 w 328"/>
                <a:gd name="T31" fmla="*/ 24 h 232"/>
                <a:gd name="T32" fmla="*/ 16 w 328"/>
                <a:gd name="T33" fmla="*/ 40 h 232"/>
                <a:gd name="T34" fmla="*/ 42 w 328"/>
                <a:gd name="T35" fmla="*/ 72 h 232"/>
                <a:gd name="T36" fmla="*/ 67 w 328"/>
                <a:gd name="T37" fmla="*/ 96 h 232"/>
                <a:gd name="T38" fmla="*/ 101 w 328"/>
                <a:gd name="T39" fmla="*/ 112 h 232"/>
                <a:gd name="T40" fmla="*/ 101 w 328"/>
                <a:gd name="T41" fmla="*/ 120 h 232"/>
                <a:gd name="T42" fmla="*/ 143 w 328"/>
                <a:gd name="T43" fmla="*/ 136 h 232"/>
                <a:gd name="T44" fmla="*/ 143 w 328"/>
                <a:gd name="T45" fmla="*/ 168 h 232"/>
                <a:gd name="T46" fmla="*/ 185 w 328"/>
                <a:gd name="T47" fmla="*/ 160 h 232"/>
                <a:gd name="T48" fmla="*/ 202 w 328"/>
                <a:gd name="T49" fmla="*/ 192 h 232"/>
                <a:gd name="T50" fmla="*/ 261 w 328"/>
                <a:gd name="T51" fmla="*/ 232 h 232"/>
                <a:gd name="T52" fmla="*/ 278 w 328"/>
                <a:gd name="T53" fmla="*/ 232 h 232"/>
                <a:gd name="T54" fmla="*/ 278 w 328"/>
                <a:gd name="T55" fmla="*/ 208 h 232"/>
                <a:gd name="T56" fmla="*/ 278 w 328"/>
                <a:gd name="T57" fmla="*/ 184 h 23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28" h="232">
                  <a:moveTo>
                    <a:pt x="278" y="184"/>
                  </a:moveTo>
                  <a:lnTo>
                    <a:pt x="286" y="168"/>
                  </a:lnTo>
                  <a:lnTo>
                    <a:pt x="311" y="160"/>
                  </a:lnTo>
                  <a:lnTo>
                    <a:pt x="328" y="144"/>
                  </a:lnTo>
                  <a:lnTo>
                    <a:pt x="328" y="112"/>
                  </a:lnTo>
                  <a:lnTo>
                    <a:pt x="303" y="88"/>
                  </a:lnTo>
                  <a:lnTo>
                    <a:pt x="269" y="72"/>
                  </a:lnTo>
                  <a:lnTo>
                    <a:pt x="278" y="48"/>
                  </a:lnTo>
                  <a:lnTo>
                    <a:pt x="261" y="24"/>
                  </a:lnTo>
                  <a:lnTo>
                    <a:pt x="219" y="16"/>
                  </a:lnTo>
                  <a:lnTo>
                    <a:pt x="168" y="8"/>
                  </a:lnTo>
                  <a:lnTo>
                    <a:pt x="134" y="24"/>
                  </a:lnTo>
                  <a:lnTo>
                    <a:pt x="101" y="16"/>
                  </a:lnTo>
                  <a:lnTo>
                    <a:pt x="75" y="0"/>
                  </a:lnTo>
                  <a:lnTo>
                    <a:pt x="42" y="16"/>
                  </a:lnTo>
                  <a:lnTo>
                    <a:pt x="0" y="24"/>
                  </a:lnTo>
                  <a:lnTo>
                    <a:pt x="16" y="40"/>
                  </a:lnTo>
                  <a:lnTo>
                    <a:pt x="42" y="72"/>
                  </a:lnTo>
                  <a:lnTo>
                    <a:pt x="67" y="96"/>
                  </a:lnTo>
                  <a:lnTo>
                    <a:pt x="101" y="112"/>
                  </a:lnTo>
                  <a:lnTo>
                    <a:pt x="101" y="120"/>
                  </a:lnTo>
                  <a:lnTo>
                    <a:pt x="143" y="136"/>
                  </a:lnTo>
                  <a:lnTo>
                    <a:pt x="143" y="168"/>
                  </a:lnTo>
                  <a:lnTo>
                    <a:pt x="185" y="160"/>
                  </a:lnTo>
                  <a:lnTo>
                    <a:pt x="202" y="192"/>
                  </a:lnTo>
                  <a:lnTo>
                    <a:pt x="261" y="232"/>
                  </a:lnTo>
                  <a:lnTo>
                    <a:pt x="278" y="232"/>
                  </a:lnTo>
                  <a:lnTo>
                    <a:pt x="278" y="208"/>
                  </a:lnTo>
                  <a:lnTo>
                    <a:pt x="278" y="184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6" name="Freeform 36"/>
            <p:cNvSpPr>
              <a:spLocks/>
            </p:cNvSpPr>
            <p:nvPr/>
          </p:nvSpPr>
          <p:spPr bwMode="auto">
            <a:xfrm>
              <a:off x="3407" y="2632"/>
              <a:ext cx="59" cy="80"/>
            </a:xfrm>
            <a:custGeom>
              <a:avLst/>
              <a:gdLst>
                <a:gd name="T0" fmla="*/ 25 w 59"/>
                <a:gd name="T1" fmla="*/ 24 h 80"/>
                <a:gd name="T2" fmla="*/ 25 w 59"/>
                <a:gd name="T3" fmla="*/ 0 h 80"/>
                <a:gd name="T4" fmla="*/ 8 w 59"/>
                <a:gd name="T5" fmla="*/ 8 h 80"/>
                <a:gd name="T6" fmla="*/ 0 w 59"/>
                <a:gd name="T7" fmla="*/ 24 h 80"/>
                <a:gd name="T8" fmla="*/ 0 w 59"/>
                <a:gd name="T9" fmla="*/ 48 h 80"/>
                <a:gd name="T10" fmla="*/ 0 w 59"/>
                <a:gd name="T11" fmla="*/ 72 h 80"/>
                <a:gd name="T12" fmla="*/ 42 w 59"/>
                <a:gd name="T13" fmla="*/ 80 h 80"/>
                <a:gd name="T14" fmla="*/ 59 w 59"/>
                <a:gd name="T15" fmla="*/ 48 h 80"/>
                <a:gd name="T16" fmla="*/ 25 w 59"/>
                <a:gd name="T17" fmla="*/ 24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80">
                  <a:moveTo>
                    <a:pt x="25" y="24"/>
                  </a:moveTo>
                  <a:lnTo>
                    <a:pt x="25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8"/>
                  </a:lnTo>
                  <a:lnTo>
                    <a:pt x="0" y="72"/>
                  </a:lnTo>
                  <a:lnTo>
                    <a:pt x="42" y="80"/>
                  </a:lnTo>
                  <a:lnTo>
                    <a:pt x="59" y="48"/>
                  </a:lnTo>
                  <a:lnTo>
                    <a:pt x="2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7" name="Freeform 37"/>
            <p:cNvSpPr>
              <a:spLocks/>
            </p:cNvSpPr>
            <p:nvPr/>
          </p:nvSpPr>
          <p:spPr bwMode="auto">
            <a:xfrm>
              <a:off x="3204" y="2232"/>
              <a:ext cx="337" cy="320"/>
            </a:xfrm>
            <a:custGeom>
              <a:avLst/>
              <a:gdLst>
                <a:gd name="T0" fmla="*/ 236 w 337"/>
                <a:gd name="T1" fmla="*/ 280 h 320"/>
                <a:gd name="T2" fmla="*/ 236 w 337"/>
                <a:gd name="T3" fmla="*/ 232 h 320"/>
                <a:gd name="T4" fmla="*/ 236 w 337"/>
                <a:gd name="T5" fmla="*/ 200 h 320"/>
                <a:gd name="T6" fmla="*/ 287 w 337"/>
                <a:gd name="T7" fmla="*/ 192 h 320"/>
                <a:gd name="T8" fmla="*/ 287 w 337"/>
                <a:gd name="T9" fmla="*/ 168 h 320"/>
                <a:gd name="T10" fmla="*/ 312 w 337"/>
                <a:gd name="T11" fmla="*/ 160 h 320"/>
                <a:gd name="T12" fmla="*/ 321 w 337"/>
                <a:gd name="T13" fmla="*/ 128 h 320"/>
                <a:gd name="T14" fmla="*/ 295 w 337"/>
                <a:gd name="T15" fmla="*/ 104 h 320"/>
                <a:gd name="T16" fmla="*/ 321 w 337"/>
                <a:gd name="T17" fmla="*/ 96 h 320"/>
                <a:gd name="T18" fmla="*/ 337 w 337"/>
                <a:gd name="T19" fmla="*/ 56 h 320"/>
                <a:gd name="T20" fmla="*/ 329 w 337"/>
                <a:gd name="T21" fmla="*/ 16 h 320"/>
                <a:gd name="T22" fmla="*/ 321 w 337"/>
                <a:gd name="T23" fmla="*/ 16 h 320"/>
                <a:gd name="T24" fmla="*/ 304 w 337"/>
                <a:gd name="T25" fmla="*/ 0 h 320"/>
                <a:gd name="T26" fmla="*/ 278 w 337"/>
                <a:gd name="T27" fmla="*/ 0 h 320"/>
                <a:gd name="T28" fmla="*/ 219 w 337"/>
                <a:gd name="T29" fmla="*/ 16 h 320"/>
                <a:gd name="T30" fmla="*/ 203 w 337"/>
                <a:gd name="T31" fmla="*/ 24 h 320"/>
                <a:gd name="T32" fmla="*/ 194 w 337"/>
                <a:gd name="T33" fmla="*/ 48 h 320"/>
                <a:gd name="T34" fmla="*/ 203 w 337"/>
                <a:gd name="T35" fmla="*/ 72 h 320"/>
                <a:gd name="T36" fmla="*/ 219 w 337"/>
                <a:gd name="T37" fmla="*/ 96 h 320"/>
                <a:gd name="T38" fmla="*/ 228 w 337"/>
                <a:gd name="T39" fmla="*/ 112 h 320"/>
                <a:gd name="T40" fmla="*/ 211 w 337"/>
                <a:gd name="T41" fmla="*/ 128 h 320"/>
                <a:gd name="T42" fmla="*/ 186 w 337"/>
                <a:gd name="T43" fmla="*/ 136 h 320"/>
                <a:gd name="T44" fmla="*/ 160 w 337"/>
                <a:gd name="T45" fmla="*/ 120 h 320"/>
                <a:gd name="T46" fmla="*/ 169 w 337"/>
                <a:gd name="T47" fmla="*/ 72 h 320"/>
                <a:gd name="T48" fmla="*/ 160 w 337"/>
                <a:gd name="T49" fmla="*/ 56 h 320"/>
                <a:gd name="T50" fmla="*/ 152 w 337"/>
                <a:gd name="T51" fmla="*/ 32 h 320"/>
                <a:gd name="T52" fmla="*/ 110 w 337"/>
                <a:gd name="T53" fmla="*/ 128 h 320"/>
                <a:gd name="T54" fmla="*/ 76 w 337"/>
                <a:gd name="T55" fmla="*/ 168 h 320"/>
                <a:gd name="T56" fmla="*/ 68 w 337"/>
                <a:gd name="T57" fmla="*/ 216 h 320"/>
                <a:gd name="T58" fmla="*/ 42 w 337"/>
                <a:gd name="T59" fmla="*/ 216 h 320"/>
                <a:gd name="T60" fmla="*/ 34 w 337"/>
                <a:gd name="T61" fmla="*/ 216 h 320"/>
                <a:gd name="T62" fmla="*/ 26 w 337"/>
                <a:gd name="T63" fmla="*/ 232 h 320"/>
                <a:gd name="T64" fmla="*/ 0 w 337"/>
                <a:gd name="T65" fmla="*/ 240 h 320"/>
                <a:gd name="T66" fmla="*/ 26 w 337"/>
                <a:gd name="T67" fmla="*/ 256 h 320"/>
                <a:gd name="T68" fmla="*/ 59 w 337"/>
                <a:gd name="T69" fmla="*/ 264 h 320"/>
                <a:gd name="T70" fmla="*/ 93 w 337"/>
                <a:gd name="T71" fmla="*/ 248 h 320"/>
                <a:gd name="T72" fmla="*/ 144 w 337"/>
                <a:gd name="T73" fmla="*/ 256 h 320"/>
                <a:gd name="T74" fmla="*/ 186 w 337"/>
                <a:gd name="T75" fmla="*/ 264 h 320"/>
                <a:gd name="T76" fmla="*/ 203 w 337"/>
                <a:gd name="T77" fmla="*/ 288 h 320"/>
                <a:gd name="T78" fmla="*/ 194 w 337"/>
                <a:gd name="T79" fmla="*/ 312 h 320"/>
                <a:gd name="T80" fmla="*/ 219 w 337"/>
                <a:gd name="T81" fmla="*/ 320 h 320"/>
                <a:gd name="T82" fmla="*/ 219 w 337"/>
                <a:gd name="T83" fmla="*/ 296 h 320"/>
                <a:gd name="T84" fmla="*/ 236 w 337"/>
                <a:gd name="T85" fmla="*/ 280 h 3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37" h="320">
                  <a:moveTo>
                    <a:pt x="236" y="280"/>
                  </a:moveTo>
                  <a:lnTo>
                    <a:pt x="236" y="232"/>
                  </a:lnTo>
                  <a:lnTo>
                    <a:pt x="236" y="200"/>
                  </a:lnTo>
                  <a:lnTo>
                    <a:pt x="287" y="192"/>
                  </a:lnTo>
                  <a:lnTo>
                    <a:pt x="287" y="168"/>
                  </a:lnTo>
                  <a:lnTo>
                    <a:pt x="312" y="160"/>
                  </a:lnTo>
                  <a:lnTo>
                    <a:pt x="321" y="128"/>
                  </a:lnTo>
                  <a:lnTo>
                    <a:pt x="295" y="104"/>
                  </a:lnTo>
                  <a:lnTo>
                    <a:pt x="321" y="96"/>
                  </a:lnTo>
                  <a:lnTo>
                    <a:pt x="337" y="56"/>
                  </a:lnTo>
                  <a:lnTo>
                    <a:pt x="329" y="16"/>
                  </a:lnTo>
                  <a:lnTo>
                    <a:pt x="321" y="16"/>
                  </a:lnTo>
                  <a:lnTo>
                    <a:pt x="304" y="0"/>
                  </a:lnTo>
                  <a:lnTo>
                    <a:pt x="278" y="0"/>
                  </a:lnTo>
                  <a:lnTo>
                    <a:pt x="219" y="16"/>
                  </a:lnTo>
                  <a:lnTo>
                    <a:pt x="203" y="24"/>
                  </a:lnTo>
                  <a:lnTo>
                    <a:pt x="194" y="48"/>
                  </a:lnTo>
                  <a:lnTo>
                    <a:pt x="203" y="72"/>
                  </a:lnTo>
                  <a:lnTo>
                    <a:pt x="219" y="96"/>
                  </a:lnTo>
                  <a:lnTo>
                    <a:pt x="228" y="112"/>
                  </a:lnTo>
                  <a:lnTo>
                    <a:pt x="211" y="128"/>
                  </a:lnTo>
                  <a:lnTo>
                    <a:pt x="186" y="136"/>
                  </a:lnTo>
                  <a:lnTo>
                    <a:pt x="160" y="120"/>
                  </a:lnTo>
                  <a:lnTo>
                    <a:pt x="169" y="72"/>
                  </a:lnTo>
                  <a:lnTo>
                    <a:pt x="160" y="56"/>
                  </a:lnTo>
                  <a:lnTo>
                    <a:pt x="152" y="32"/>
                  </a:lnTo>
                  <a:lnTo>
                    <a:pt x="110" y="128"/>
                  </a:lnTo>
                  <a:lnTo>
                    <a:pt x="76" y="168"/>
                  </a:lnTo>
                  <a:lnTo>
                    <a:pt x="68" y="216"/>
                  </a:lnTo>
                  <a:lnTo>
                    <a:pt x="42" y="216"/>
                  </a:lnTo>
                  <a:lnTo>
                    <a:pt x="34" y="216"/>
                  </a:lnTo>
                  <a:lnTo>
                    <a:pt x="26" y="232"/>
                  </a:lnTo>
                  <a:lnTo>
                    <a:pt x="0" y="240"/>
                  </a:lnTo>
                  <a:lnTo>
                    <a:pt x="26" y="256"/>
                  </a:lnTo>
                  <a:lnTo>
                    <a:pt x="59" y="264"/>
                  </a:lnTo>
                  <a:lnTo>
                    <a:pt x="93" y="248"/>
                  </a:lnTo>
                  <a:lnTo>
                    <a:pt x="144" y="256"/>
                  </a:lnTo>
                  <a:lnTo>
                    <a:pt x="186" y="264"/>
                  </a:lnTo>
                  <a:lnTo>
                    <a:pt x="203" y="288"/>
                  </a:lnTo>
                  <a:lnTo>
                    <a:pt x="194" y="312"/>
                  </a:lnTo>
                  <a:lnTo>
                    <a:pt x="219" y="320"/>
                  </a:lnTo>
                  <a:lnTo>
                    <a:pt x="219" y="296"/>
                  </a:lnTo>
                  <a:lnTo>
                    <a:pt x="236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8" name="Freeform 38"/>
            <p:cNvSpPr>
              <a:spLocks/>
            </p:cNvSpPr>
            <p:nvPr/>
          </p:nvSpPr>
          <p:spPr bwMode="auto">
            <a:xfrm>
              <a:off x="3407" y="2632"/>
              <a:ext cx="59" cy="80"/>
            </a:xfrm>
            <a:custGeom>
              <a:avLst/>
              <a:gdLst>
                <a:gd name="T0" fmla="*/ 25 w 59"/>
                <a:gd name="T1" fmla="*/ 24 h 80"/>
                <a:gd name="T2" fmla="*/ 25 w 59"/>
                <a:gd name="T3" fmla="*/ 0 h 80"/>
                <a:gd name="T4" fmla="*/ 8 w 59"/>
                <a:gd name="T5" fmla="*/ 8 h 80"/>
                <a:gd name="T6" fmla="*/ 0 w 59"/>
                <a:gd name="T7" fmla="*/ 24 h 80"/>
                <a:gd name="T8" fmla="*/ 0 w 59"/>
                <a:gd name="T9" fmla="*/ 48 h 80"/>
                <a:gd name="T10" fmla="*/ 0 w 59"/>
                <a:gd name="T11" fmla="*/ 72 h 80"/>
                <a:gd name="T12" fmla="*/ 42 w 59"/>
                <a:gd name="T13" fmla="*/ 80 h 80"/>
                <a:gd name="T14" fmla="*/ 59 w 59"/>
                <a:gd name="T15" fmla="*/ 48 h 80"/>
                <a:gd name="T16" fmla="*/ 25 w 59"/>
                <a:gd name="T17" fmla="*/ 24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80">
                  <a:moveTo>
                    <a:pt x="25" y="24"/>
                  </a:moveTo>
                  <a:lnTo>
                    <a:pt x="25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8"/>
                  </a:lnTo>
                  <a:lnTo>
                    <a:pt x="0" y="72"/>
                  </a:lnTo>
                  <a:lnTo>
                    <a:pt x="42" y="80"/>
                  </a:lnTo>
                  <a:lnTo>
                    <a:pt x="59" y="48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59" name="Freeform 39"/>
            <p:cNvSpPr>
              <a:spLocks/>
            </p:cNvSpPr>
            <p:nvPr/>
          </p:nvSpPr>
          <p:spPr bwMode="auto">
            <a:xfrm>
              <a:off x="3204" y="2232"/>
              <a:ext cx="337" cy="320"/>
            </a:xfrm>
            <a:custGeom>
              <a:avLst/>
              <a:gdLst>
                <a:gd name="T0" fmla="*/ 236 w 337"/>
                <a:gd name="T1" fmla="*/ 280 h 320"/>
                <a:gd name="T2" fmla="*/ 236 w 337"/>
                <a:gd name="T3" fmla="*/ 232 h 320"/>
                <a:gd name="T4" fmla="*/ 236 w 337"/>
                <a:gd name="T5" fmla="*/ 200 h 320"/>
                <a:gd name="T6" fmla="*/ 287 w 337"/>
                <a:gd name="T7" fmla="*/ 192 h 320"/>
                <a:gd name="T8" fmla="*/ 287 w 337"/>
                <a:gd name="T9" fmla="*/ 168 h 320"/>
                <a:gd name="T10" fmla="*/ 312 w 337"/>
                <a:gd name="T11" fmla="*/ 160 h 320"/>
                <a:gd name="T12" fmla="*/ 321 w 337"/>
                <a:gd name="T13" fmla="*/ 128 h 320"/>
                <a:gd name="T14" fmla="*/ 295 w 337"/>
                <a:gd name="T15" fmla="*/ 104 h 320"/>
                <a:gd name="T16" fmla="*/ 321 w 337"/>
                <a:gd name="T17" fmla="*/ 96 h 320"/>
                <a:gd name="T18" fmla="*/ 337 w 337"/>
                <a:gd name="T19" fmla="*/ 56 h 320"/>
                <a:gd name="T20" fmla="*/ 329 w 337"/>
                <a:gd name="T21" fmla="*/ 16 h 320"/>
                <a:gd name="T22" fmla="*/ 321 w 337"/>
                <a:gd name="T23" fmla="*/ 16 h 320"/>
                <a:gd name="T24" fmla="*/ 304 w 337"/>
                <a:gd name="T25" fmla="*/ 0 h 320"/>
                <a:gd name="T26" fmla="*/ 278 w 337"/>
                <a:gd name="T27" fmla="*/ 0 h 320"/>
                <a:gd name="T28" fmla="*/ 219 w 337"/>
                <a:gd name="T29" fmla="*/ 16 h 320"/>
                <a:gd name="T30" fmla="*/ 203 w 337"/>
                <a:gd name="T31" fmla="*/ 24 h 320"/>
                <a:gd name="T32" fmla="*/ 194 w 337"/>
                <a:gd name="T33" fmla="*/ 48 h 320"/>
                <a:gd name="T34" fmla="*/ 203 w 337"/>
                <a:gd name="T35" fmla="*/ 72 h 320"/>
                <a:gd name="T36" fmla="*/ 219 w 337"/>
                <a:gd name="T37" fmla="*/ 96 h 320"/>
                <a:gd name="T38" fmla="*/ 228 w 337"/>
                <a:gd name="T39" fmla="*/ 112 h 320"/>
                <a:gd name="T40" fmla="*/ 211 w 337"/>
                <a:gd name="T41" fmla="*/ 128 h 320"/>
                <a:gd name="T42" fmla="*/ 186 w 337"/>
                <a:gd name="T43" fmla="*/ 136 h 320"/>
                <a:gd name="T44" fmla="*/ 160 w 337"/>
                <a:gd name="T45" fmla="*/ 120 h 320"/>
                <a:gd name="T46" fmla="*/ 169 w 337"/>
                <a:gd name="T47" fmla="*/ 72 h 320"/>
                <a:gd name="T48" fmla="*/ 160 w 337"/>
                <a:gd name="T49" fmla="*/ 56 h 320"/>
                <a:gd name="T50" fmla="*/ 152 w 337"/>
                <a:gd name="T51" fmla="*/ 32 h 320"/>
                <a:gd name="T52" fmla="*/ 110 w 337"/>
                <a:gd name="T53" fmla="*/ 128 h 320"/>
                <a:gd name="T54" fmla="*/ 76 w 337"/>
                <a:gd name="T55" fmla="*/ 168 h 320"/>
                <a:gd name="T56" fmla="*/ 68 w 337"/>
                <a:gd name="T57" fmla="*/ 216 h 320"/>
                <a:gd name="T58" fmla="*/ 42 w 337"/>
                <a:gd name="T59" fmla="*/ 216 h 320"/>
                <a:gd name="T60" fmla="*/ 34 w 337"/>
                <a:gd name="T61" fmla="*/ 216 h 320"/>
                <a:gd name="T62" fmla="*/ 26 w 337"/>
                <a:gd name="T63" fmla="*/ 232 h 320"/>
                <a:gd name="T64" fmla="*/ 0 w 337"/>
                <a:gd name="T65" fmla="*/ 240 h 320"/>
                <a:gd name="T66" fmla="*/ 26 w 337"/>
                <a:gd name="T67" fmla="*/ 256 h 320"/>
                <a:gd name="T68" fmla="*/ 59 w 337"/>
                <a:gd name="T69" fmla="*/ 264 h 320"/>
                <a:gd name="T70" fmla="*/ 93 w 337"/>
                <a:gd name="T71" fmla="*/ 248 h 320"/>
                <a:gd name="T72" fmla="*/ 144 w 337"/>
                <a:gd name="T73" fmla="*/ 256 h 320"/>
                <a:gd name="T74" fmla="*/ 186 w 337"/>
                <a:gd name="T75" fmla="*/ 264 h 320"/>
                <a:gd name="T76" fmla="*/ 203 w 337"/>
                <a:gd name="T77" fmla="*/ 288 h 320"/>
                <a:gd name="T78" fmla="*/ 194 w 337"/>
                <a:gd name="T79" fmla="*/ 312 h 320"/>
                <a:gd name="T80" fmla="*/ 219 w 337"/>
                <a:gd name="T81" fmla="*/ 320 h 320"/>
                <a:gd name="T82" fmla="*/ 219 w 337"/>
                <a:gd name="T83" fmla="*/ 296 h 320"/>
                <a:gd name="T84" fmla="*/ 236 w 337"/>
                <a:gd name="T85" fmla="*/ 280 h 3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37" h="320">
                  <a:moveTo>
                    <a:pt x="236" y="280"/>
                  </a:moveTo>
                  <a:lnTo>
                    <a:pt x="236" y="232"/>
                  </a:lnTo>
                  <a:lnTo>
                    <a:pt x="236" y="200"/>
                  </a:lnTo>
                  <a:lnTo>
                    <a:pt x="287" y="192"/>
                  </a:lnTo>
                  <a:lnTo>
                    <a:pt x="287" y="168"/>
                  </a:lnTo>
                  <a:lnTo>
                    <a:pt x="312" y="160"/>
                  </a:lnTo>
                  <a:lnTo>
                    <a:pt x="321" y="128"/>
                  </a:lnTo>
                  <a:lnTo>
                    <a:pt x="295" y="104"/>
                  </a:lnTo>
                  <a:lnTo>
                    <a:pt x="321" y="96"/>
                  </a:lnTo>
                  <a:lnTo>
                    <a:pt x="337" y="56"/>
                  </a:lnTo>
                  <a:lnTo>
                    <a:pt x="329" y="16"/>
                  </a:lnTo>
                  <a:lnTo>
                    <a:pt x="321" y="16"/>
                  </a:lnTo>
                  <a:lnTo>
                    <a:pt x="304" y="0"/>
                  </a:lnTo>
                  <a:lnTo>
                    <a:pt x="278" y="0"/>
                  </a:lnTo>
                  <a:lnTo>
                    <a:pt x="219" y="16"/>
                  </a:lnTo>
                  <a:lnTo>
                    <a:pt x="203" y="24"/>
                  </a:lnTo>
                  <a:lnTo>
                    <a:pt x="194" y="48"/>
                  </a:lnTo>
                  <a:lnTo>
                    <a:pt x="203" y="72"/>
                  </a:lnTo>
                  <a:lnTo>
                    <a:pt x="219" y="96"/>
                  </a:lnTo>
                  <a:lnTo>
                    <a:pt x="228" y="112"/>
                  </a:lnTo>
                  <a:lnTo>
                    <a:pt x="211" y="128"/>
                  </a:lnTo>
                  <a:lnTo>
                    <a:pt x="186" y="136"/>
                  </a:lnTo>
                  <a:lnTo>
                    <a:pt x="160" y="120"/>
                  </a:lnTo>
                  <a:lnTo>
                    <a:pt x="169" y="72"/>
                  </a:lnTo>
                  <a:lnTo>
                    <a:pt x="160" y="56"/>
                  </a:lnTo>
                  <a:lnTo>
                    <a:pt x="152" y="32"/>
                  </a:lnTo>
                  <a:lnTo>
                    <a:pt x="110" y="128"/>
                  </a:lnTo>
                  <a:lnTo>
                    <a:pt x="76" y="168"/>
                  </a:lnTo>
                  <a:lnTo>
                    <a:pt x="68" y="216"/>
                  </a:lnTo>
                  <a:lnTo>
                    <a:pt x="42" y="216"/>
                  </a:lnTo>
                  <a:lnTo>
                    <a:pt x="34" y="216"/>
                  </a:lnTo>
                  <a:lnTo>
                    <a:pt x="26" y="232"/>
                  </a:lnTo>
                  <a:lnTo>
                    <a:pt x="0" y="240"/>
                  </a:lnTo>
                  <a:lnTo>
                    <a:pt x="26" y="256"/>
                  </a:lnTo>
                  <a:lnTo>
                    <a:pt x="59" y="264"/>
                  </a:lnTo>
                  <a:lnTo>
                    <a:pt x="93" y="248"/>
                  </a:lnTo>
                  <a:lnTo>
                    <a:pt x="144" y="256"/>
                  </a:lnTo>
                  <a:lnTo>
                    <a:pt x="186" y="264"/>
                  </a:lnTo>
                  <a:lnTo>
                    <a:pt x="203" y="288"/>
                  </a:lnTo>
                  <a:lnTo>
                    <a:pt x="194" y="312"/>
                  </a:lnTo>
                  <a:lnTo>
                    <a:pt x="219" y="320"/>
                  </a:lnTo>
                  <a:lnTo>
                    <a:pt x="219" y="296"/>
                  </a:lnTo>
                  <a:lnTo>
                    <a:pt x="236" y="280"/>
                  </a:lnTo>
                  <a:close/>
                </a:path>
              </a:pathLst>
            </a:custGeom>
            <a:solidFill>
              <a:schemeClr val="tx2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0" name="Freeform 40"/>
            <p:cNvSpPr>
              <a:spLocks/>
            </p:cNvSpPr>
            <p:nvPr/>
          </p:nvSpPr>
          <p:spPr bwMode="auto">
            <a:xfrm>
              <a:off x="3617" y="1744"/>
              <a:ext cx="211" cy="344"/>
            </a:xfrm>
            <a:custGeom>
              <a:avLst/>
              <a:gdLst>
                <a:gd name="T0" fmla="*/ 143 w 211"/>
                <a:gd name="T1" fmla="*/ 344 h 344"/>
                <a:gd name="T2" fmla="*/ 118 w 211"/>
                <a:gd name="T3" fmla="*/ 312 h 344"/>
                <a:gd name="T4" fmla="*/ 143 w 211"/>
                <a:gd name="T5" fmla="*/ 312 h 344"/>
                <a:gd name="T6" fmla="*/ 127 w 211"/>
                <a:gd name="T7" fmla="*/ 280 h 344"/>
                <a:gd name="T8" fmla="*/ 127 w 211"/>
                <a:gd name="T9" fmla="*/ 248 h 344"/>
                <a:gd name="T10" fmla="*/ 169 w 211"/>
                <a:gd name="T11" fmla="*/ 184 h 344"/>
                <a:gd name="T12" fmla="*/ 186 w 211"/>
                <a:gd name="T13" fmla="*/ 192 h 344"/>
                <a:gd name="T14" fmla="*/ 211 w 211"/>
                <a:gd name="T15" fmla="*/ 136 h 344"/>
                <a:gd name="T16" fmla="*/ 177 w 211"/>
                <a:gd name="T17" fmla="*/ 112 h 344"/>
                <a:gd name="T18" fmla="*/ 169 w 211"/>
                <a:gd name="T19" fmla="*/ 72 h 344"/>
                <a:gd name="T20" fmla="*/ 177 w 211"/>
                <a:gd name="T21" fmla="*/ 24 h 344"/>
                <a:gd name="T22" fmla="*/ 177 w 211"/>
                <a:gd name="T23" fmla="*/ 8 h 344"/>
                <a:gd name="T24" fmla="*/ 160 w 211"/>
                <a:gd name="T25" fmla="*/ 0 h 344"/>
                <a:gd name="T26" fmla="*/ 135 w 211"/>
                <a:gd name="T27" fmla="*/ 8 h 344"/>
                <a:gd name="T28" fmla="*/ 127 w 211"/>
                <a:gd name="T29" fmla="*/ 24 h 344"/>
                <a:gd name="T30" fmla="*/ 101 w 211"/>
                <a:gd name="T31" fmla="*/ 40 h 344"/>
                <a:gd name="T32" fmla="*/ 76 w 211"/>
                <a:gd name="T33" fmla="*/ 48 h 344"/>
                <a:gd name="T34" fmla="*/ 51 w 211"/>
                <a:gd name="T35" fmla="*/ 56 h 344"/>
                <a:gd name="T36" fmla="*/ 34 w 211"/>
                <a:gd name="T37" fmla="*/ 72 h 344"/>
                <a:gd name="T38" fmla="*/ 26 w 211"/>
                <a:gd name="T39" fmla="*/ 96 h 344"/>
                <a:gd name="T40" fmla="*/ 42 w 211"/>
                <a:gd name="T41" fmla="*/ 112 h 344"/>
                <a:gd name="T42" fmla="*/ 17 w 211"/>
                <a:gd name="T43" fmla="*/ 120 h 344"/>
                <a:gd name="T44" fmla="*/ 9 w 211"/>
                <a:gd name="T45" fmla="*/ 144 h 344"/>
                <a:gd name="T46" fmla="*/ 9 w 211"/>
                <a:gd name="T47" fmla="*/ 168 h 344"/>
                <a:gd name="T48" fmla="*/ 26 w 211"/>
                <a:gd name="T49" fmla="*/ 192 h 344"/>
                <a:gd name="T50" fmla="*/ 0 w 211"/>
                <a:gd name="T51" fmla="*/ 208 h 344"/>
                <a:gd name="T52" fmla="*/ 0 w 211"/>
                <a:gd name="T53" fmla="*/ 224 h 344"/>
                <a:gd name="T54" fmla="*/ 26 w 211"/>
                <a:gd name="T55" fmla="*/ 272 h 344"/>
                <a:gd name="T56" fmla="*/ 42 w 211"/>
                <a:gd name="T57" fmla="*/ 256 h 344"/>
                <a:gd name="T58" fmla="*/ 51 w 211"/>
                <a:gd name="T59" fmla="*/ 304 h 344"/>
                <a:gd name="T60" fmla="*/ 59 w 211"/>
                <a:gd name="T61" fmla="*/ 328 h 344"/>
                <a:gd name="T62" fmla="*/ 84 w 211"/>
                <a:gd name="T63" fmla="*/ 336 h 344"/>
                <a:gd name="T64" fmla="*/ 143 w 211"/>
                <a:gd name="T65" fmla="*/ 344 h 3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1" h="344">
                  <a:moveTo>
                    <a:pt x="143" y="344"/>
                  </a:moveTo>
                  <a:lnTo>
                    <a:pt x="118" y="312"/>
                  </a:lnTo>
                  <a:lnTo>
                    <a:pt x="143" y="312"/>
                  </a:lnTo>
                  <a:lnTo>
                    <a:pt x="127" y="280"/>
                  </a:lnTo>
                  <a:lnTo>
                    <a:pt x="127" y="248"/>
                  </a:lnTo>
                  <a:lnTo>
                    <a:pt x="169" y="184"/>
                  </a:lnTo>
                  <a:lnTo>
                    <a:pt x="186" y="192"/>
                  </a:lnTo>
                  <a:lnTo>
                    <a:pt x="211" y="136"/>
                  </a:lnTo>
                  <a:lnTo>
                    <a:pt x="177" y="112"/>
                  </a:lnTo>
                  <a:lnTo>
                    <a:pt x="169" y="72"/>
                  </a:lnTo>
                  <a:lnTo>
                    <a:pt x="177" y="24"/>
                  </a:lnTo>
                  <a:lnTo>
                    <a:pt x="177" y="8"/>
                  </a:lnTo>
                  <a:lnTo>
                    <a:pt x="160" y="0"/>
                  </a:lnTo>
                  <a:lnTo>
                    <a:pt x="135" y="8"/>
                  </a:lnTo>
                  <a:lnTo>
                    <a:pt x="127" y="24"/>
                  </a:lnTo>
                  <a:lnTo>
                    <a:pt x="101" y="40"/>
                  </a:lnTo>
                  <a:lnTo>
                    <a:pt x="76" y="48"/>
                  </a:lnTo>
                  <a:lnTo>
                    <a:pt x="51" y="56"/>
                  </a:lnTo>
                  <a:lnTo>
                    <a:pt x="34" y="72"/>
                  </a:lnTo>
                  <a:lnTo>
                    <a:pt x="26" y="96"/>
                  </a:lnTo>
                  <a:lnTo>
                    <a:pt x="42" y="112"/>
                  </a:lnTo>
                  <a:lnTo>
                    <a:pt x="17" y="120"/>
                  </a:lnTo>
                  <a:lnTo>
                    <a:pt x="9" y="144"/>
                  </a:lnTo>
                  <a:lnTo>
                    <a:pt x="9" y="168"/>
                  </a:lnTo>
                  <a:lnTo>
                    <a:pt x="26" y="192"/>
                  </a:lnTo>
                  <a:lnTo>
                    <a:pt x="0" y="208"/>
                  </a:lnTo>
                  <a:lnTo>
                    <a:pt x="0" y="224"/>
                  </a:lnTo>
                  <a:lnTo>
                    <a:pt x="26" y="272"/>
                  </a:lnTo>
                  <a:lnTo>
                    <a:pt x="42" y="256"/>
                  </a:lnTo>
                  <a:lnTo>
                    <a:pt x="51" y="304"/>
                  </a:lnTo>
                  <a:lnTo>
                    <a:pt x="59" y="328"/>
                  </a:lnTo>
                  <a:lnTo>
                    <a:pt x="84" y="336"/>
                  </a:lnTo>
                  <a:lnTo>
                    <a:pt x="143" y="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1" name="Freeform 41"/>
            <p:cNvSpPr>
              <a:spLocks/>
            </p:cNvSpPr>
            <p:nvPr/>
          </p:nvSpPr>
          <p:spPr bwMode="auto">
            <a:xfrm>
              <a:off x="3428" y="2084"/>
              <a:ext cx="750" cy="888"/>
            </a:xfrm>
            <a:custGeom>
              <a:avLst/>
              <a:gdLst>
                <a:gd name="T0" fmla="*/ 228 w 750"/>
                <a:gd name="T1" fmla="*/ 848 h 888"/>
                <a:gd name="T2" fmla="*/ 354 w 750"/>
                <a:gd name="T3" fmla="*/ 888 h 888"/>
                <a:gd name="T4" fmla="*/ 447 w 750"/>
                <a:gd name="T5" fmla="*/ 880 h 888"/>
                <a:gd name="T6" fmla="*/ 557 w 750"/>
                <a:gd name="T7" fmla="*/ 848 h 888"/>
                <a:gd name="T8" fmla="*/ 616 w 750"/>
                <a:gd name="T9" fmla="*/ 832 h 888"/>
                <a:gd name="T10" fmla="*/ 632 w 750"/>
                <a:gd name="T11" fmla="*/ 776 h 888"/>
                <a:gd name="T12" fmla="*/ 675 w 750"/>
                <a:gd name="T13" fmla="*/ 744 h 888"/>
                <a:gd name="T14" fmla="*/ 607 w 750"/>
                <a:gd name="T15" fmla="*/ 656 h 888"/>
                <a:gd name="T16" fmla="*/ 557 w 750"/>
                <a:gd name="T17" fmla="*/ 584 h 888"/>
                <a:gd name="T18" fmla="*/ 557 w 750"/>
                <a:gd name="T19" fmla="*/ 520 h 888"/>
                <a:gd name="T20" fmla="*/ 641 w 750"/>
                <a:gd name="T21" fmla="*/ 488 h 888"/>
                <a:gd name="T22" fmla="*/ 691 w 750"/>
                <a:gd name="T23" fmla="*/ 440 h 888"/>
                <a:gd name="T24" fmla="*/ 750 w 750"/>
                <a:gd name="T25" fmla="*/ 456 h 888"/>
                <a:gd name="T26" fmla="*/ 725 w 750"/>
                <a:gd name="T27" fmla="*/ 360 h 888"/>
                <a:gd name="T28" fmla="*/ 717 w 750"/>
                <a:gd name="T29" fmla="*/ 280 h 888"/>
                <a:gd name="T30" fmla="*/ 666 w 750"/>
                <a:gd name="T31" fmla="*/ 216 h 888"/>
                <a:gd name="T32" fmla="*/ 683 w 750"/>
                <a:gd name="T33" fmla="*/ 136 h 888"/>
                <a:gd name="T34" fmla="*/ 641 w 750"/>
                <a:gd name="T35" fmla="*/ 80 h 888"/>
                <a:gd name="T36" fmla="*/ 616 w 750"/>
                <a:gd name="T37" fmla="*/ 32 h 888"/>
                <a:gd name="T38" fmla="*/ 582 w 750"/>
                <a:gd name="T39" fmla="*/ 32 h 888"/>
                <a:gd name="T40" fmla="*/ 557 w 750"/>
                <a:gd name="T41" fmla="*/ 40 h 888"/>
                <a:gd name="T42" fmla="*/ 540 w 750"/>
                <a:gd name="T43" fmla="*/ 40 h 888"/>
                <a:gd name="T44" fmla="*/ 481 w 750"/>
                <a:gd name="T45" fmla="*/ 72 h 888"/>
                <a:gd name="T46" fmla="*/ 439 w 750"/>
                <a:gd name="T47" fmla="*/ 96 h 888"/>
                <a:gd name="T48" fmla="*/ 430 w 750"/>
                <a:gd name="T49" fmla="*/ 64 h 888"/>
                <a:gd name="T50" fmla="*/ 396 w 750"/>
                <a:gd name="T51" fmla="*/ 56 h 888"/>
                <a:gd name="T52" fmla="*/ 346 w 750"/>
                <a:gd name="T53" fmla="*/ 16 h 888"/>
                <a:gd name="T54" fmla="*/ 253 w 750"/>
                <a:gd name="T55" fmla="*/ 0 h 888"/>
                <a:gd name="T56" fmla="*/ 245 w 750"/>
                <a:gd name="T57" fmla="*/ 40 h 888"/>
                <a:gd name="T58" fmla="*/ 278 w 750"/>
                <a:gd name="T59" fmla="*/ 112 h 888"/>
                <a:gd name="T60" fmla="*/ 236 w 750"/>
                <a:gd name="T61" fmla="*/ 112 h 888"/>
                <a:gd name="T62" fmla="*/ 220 w 750"/>
                <a:gd name="T63" fmla="*/ 136 h 888"/>
                <a:gd name="T64" fmla="*/ 186 w 750"/>
                <a:gd name="T65" fmla="*/ 128 h 888"/>
                <a:gd name="T66" fmla="*/ 110 w 750"/>
                <a:gd name="T67" fmla="*/ 144 h 888"/>
                <a:gd name="T68" fmla="*/ 118 w 750"/>
                <a:gd name="T69" fmla="*/ 208 h 888"/>
                <a:gd name="T70" fmla="*/ 76 w 750"/>
                <a:gd name="T71" fmla="*/ 256 h 888"/>
                <a:gd name="T72" fmla="*/ 93 w 750"/>
                <a:gd name="T73" fmla="*/ 312 h 888"/>
                <a:gd name="T74" fmla="*/ 68 w 750"/>
                <a:gd name="T75" fmla="*/ 344 h 888"/>
                <a:gd name="T76" fmla="*/ 17 w 750"/>
                <a:gd name="T77" fmla="*/ 384 h 888"/>
                <a:gd name="T78" fmla="*/ 0 w 750"/>
                <a:gd name="T79" fmla="*/ 448 h 888"/>
                <a:gd name="T80" fmla="*/ 9 w 750"/>
                <a:gd name="T81" fmla="*/ 480 h 888"/>
                <a:gd name="T82" fmla="*/ 34 w 750"/>
                <a:gd name="T83" fmla="*/ 536 h 888"/>
                <a:gd name="T84" fmla="*/ 9 w 750"/>
                <a:gd name="T85" fmla="*/ 552 h 888"/>
                <a:gd name="T86" fmla="*/ 43 w 750"/>
                <a:gd name="T87" fmla="*/ 600 h 888"/>
                <a:gd name="T88" fmla="*/ 51 w 750"/>
                <a:gd name="T89" fmla="*/ 664 h 888"/>
                <a:gd name="T90" fmla="*/ 135 w 750"/>
                <a:gd name="T91" fmla="*/ 688 h 888"/>
                <a:gd name="T92" fmla="*/ 152 w 750"/>
                <a:gd name="T93" fmla="*/ 736 h 888"/>
                <a:gd name="T94" fmla="*/ 127 w 750"/>
                <a:gd name="T95" fmla="*/ 864 h 888"/>
                <a:gd name="T96" fmla="*/ 144 w 750"/>
                <a:gd name="T97" fmla="*/ 872 h 8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50" h="888">
                  <a:moveTo>
                    <a:pt x="194" y="864"/>
                  </a:moveTo>
                  <a:lnTo>
                    <a:pt x="228" y="848"/>
                  </a:lnTo>
                  <a:lnTo>
                    <a:pt x="312" y="872"/>
                  </a:lnTo>
                  <a:lnTo>
                    <a:pt x="354" y="888"/>
                  </a:lnTo>
                  <a:lnTo>
                    <a:pt x="388" y="872"/>
                  </a:lnTo>
                  <a:lnTo>
                    <a:pt x="447" y="880"/>
                  </a:lnTo>
                  <a:lnTo>
                    <a:pt x="489" y="872"/>
                  </a:lnTo>
                  <a:lnTo>
                    <a:pt x="557" y="848"/>
                  </a:lnTo>
                  <a:lnTo>
                    <a:pt x="616" y="864"/>
                  </a:lnTo>
                  <a:lnTo>
                    <a:pt x="616" y="832"/>
                  </a:lnTo>
                  <a:lnTo>
                    <a:pt x="599" y="800"/>
                  </a:lnTo>
                  <a:lnTo>
                    <a:pt x="632" y="776"/>
                  </a:lnTo>
                  <a:lnTo>
                    <a:pt x="641" y="744"/>
                  </a:lnTo>
                  <a:lnTo>
                    <a:pt x="675" y="744"/>
                  </a:lnTo>
                  <a:lnTo>
                    <a:pt x="683" y="712"/>
                  </a:lnTo>
                  <a:lnTo>
                    <a:pt x="607" y="656"/>
                  </a:lnTo>
                  <a:lnTo>
                    <a:pt x="548" y="608"/>
                  </a:lnTo>
                  <a:lnTo>
                    <a:pt x="557" y="584"/>
                  </a:lnTo>
                  <a:lnTo>
                    <a:pt x="523" y="544"/>
                  </a:lnTo>
                  <a:lnTo>
                    <a:pt x="557" y="520"/>
                  </a:lnTo>
                  <a:lnTo>
                    <a:pt x="599" y="512"/>
                  </a:lnTo>
                  <a:lnTo>
                    <a:pt x="641" y="488"/>
                  </a:lnTo>
                  <a:lnTo>
                    <a:pt x="683" y="472"/>
                  </a:lnTo>
                  <a:lnTo>
                    <a:pt x="691" y="440"/>
                  </a:lnTo>
                  <a:lnTo>
                    <a:pt x="725" y="440"/>
                  </a:lnTo>
                  <a:lnTo>
                    <a:pt x="750" y="456"/>
                  </a:lnTo>
                  <a:lnTo>
                    <a:pt x="750" y="392"/>
                  </a:lnTo>
                  <a:lnTo>
                    <a:pt x="725" y="360"/>
                  </a:lnTo>
                  <a:lnTo>
                    <a:pt x="742" y="320"/>
                  </a:lnTo>
                  <a:lnTo>
                    <a:pt x="717" y="280"/>
                  </a:lnTo>
                  <a:lnTo>
                    <a:pt x="717" y="248"/>
                  </a:lnTo>
                  <a:lnTo>
                    <a:pt x="666" y="216"/>
                  </a:lnTo>
                  <a:lnTo>
                    <a:pt x="691" y="168"/>
                  </a:lnTo>
                  <a:lnTo>
                    <a:pt x="683" y="136"/>
                  </a:lnTo>
                  <a:lnTo>
                    <a:pt x="675" y="88"/>
                  </a:lnTo>
                  <a:lnTo>
                    <a:pt x="641" y="80"/>
                  </a:lnTo>
                  <a:lnTo>
                    <a:pt x="607" y="64"/>
                  </a:lnTo>
                  <a:lnTo>
                    <a:pt x="616" y="32"/>
                  </a:lnTo>
                  <a:lnTo>
                    <a:pt x="590" y="16"/>
                  </a:lnTo>
                  <a:lnTo>
                    <a:pt x="582" y="32"/>
                  </a:lnTo>
                  <a:lnTo>
                    <a:pt x="573" y="48"/>
                  </a:lnTo>
                  <a:lnTo>
                    <a:pt x="557" y="40"/>
                  </a:lnTo>
                  <a:lnTo>
                    <a:pt x="548" y="40"/>
                  </a:lnTo>
                  <a:lnTo>
                    <a:pt x="540" y="40"/>
                  </a:lnTo>
                  <a:lnTo>
                    <a:pt x="514" y="64"/>
                  </a:lnTo>
                  <a:lnTo>
                    <a:pt x="481" y="72"/>
                  </a:lnTo>
                  <a:lnTo>
                    <a:pt x="464" y="96"/>
                  </a:lnTo>
                  <a:lnTo>
                    <a:pt x="439" y="96"/>
                  </a:lnTo>
                  <a:lnTo>
                    <a:pt x="413" y="88"/>
                  </a:lnTo>
                  <a:lnTo>
                    <a:pt x="430" y="64"/>
                  </a:lnTo>
                  <a:lnTo>
                    <a:pt x="422" y="32"/>
                  </a:lnTo>
                  <a:lnTo>
                    <a:pt x="396" y="56"/>
                  </a:lnTo>
                  <a:lnTo>
                    <a:pt x="346" y="40"/>
                  </a:lnTo>
                  <a:lnTo>
                    <a:pt x="346" y="16"/>
                  </a:lnTo>
                  <a:lnTo>
                    <a:pt x="337" y="8"/>
                  </a:lnTo>
                  <a:lnTo>
                    <a:pt x="253" y="0"/>
                  </a:lnTo>
                  <a:lnTo>
                    <a:pt x="270" y="24"/>
                  </a:lnTo>
                  <a:lnTo>
                    <a:pt x="245" y="40"/>
                  </a:lnTo>
                  <a:lnTo>
                    <a:pt x="245" y="64"/>
                  </a:lnTo>
                  <a:lnTo>
                    <a:pt x="278" y="112"/>
                  </a:lnTo>
                  <a:lnTo>
                    <a:pt x="253" y="112"/>
                  </a:lnTo>
                  <a:lnTo>
                    <a:pt x="236" y="112"/>
                  </a:lnTo>
                  <a:lnTo>
                    <a:pt x="228" y="128"/>
                  </a:lnTo>
                  <a:lnTo>
                    <a:pt x="220" y="136"/>
                  </a:lnTo>
                  <a:lnTo>
                    <a:pt x="211" y="136"/>
                  </a:lnTo>
                  <a:lnTo>
                    <a:pt x="186" y="128"/>
                  </a:lnTo>
                  <a:lnTo>
                    <a:pt x="135" y="128"/>
                  </a:lnTo>
                  <a:lnTo>
                    <a:pt x="110" y="144"/>
                  </a:lnTo>
                  <a:lnTo>
                    <a:pt x="110" y="168"/>
                  </a:lnTo>
                  <a:lnTo>
                    <a:pt x="118" y="208"/>
                  </a:lnTo>
                  <a:lnTo>
                    <a:pt x="102" y="248"/>
                  </a:lnTo>
                  <a:lnTo>
                    <a:pt x="76" y="256"/>
                  </a:lnTo>
                  <a:lnTo>
                    <a:pt x="102" y="280"/>
                  </a:lnTo>
                  <a:lnTo>
                    <a:pt x="93" y="312"/>
                  </a:lnTo>
                  <a:lnTo>
                    <a:pt x="68" y="320"/>
                  </a:lnTo>
                  <a:lnTo>
                    <a:pt x="68" y="344"/>
                  </a:lnTo>
                  <a:lnTo>
                    <a:pt x="17" y="352"/>
                  </a:lnTo>
                  <a:lnTo>
                    <a:pt x="17" y="384"/>
                  </a:lnTo>
                  <a:lnTo>
                    <a:pt x="17" y="432"/>
                  </a:lnTo>
                  <a:lnTo>
                    <a:pt x="0" y="448"/>
                  </a:lnTo>
                  <a:lnTo>
                    <a:pt x="0" y="472"/>
                  </a:lnTo>
                  <a:lnTo>
                    <a:pt x="9" y="480"/>
                  </a:lnTo>
                  <a:lnTo>
                    <a:pt x="34" y="504"/>
                  </a:lnTo>
                  <a:lnTo>
                    <a:pt x="34" y="536"/>
                  </a:lnTo>
                  <a:lnTo>
                    <a:pt x="17" y="552"/>
                  </a:lnTo>
                  <a:lnTo>
                    <a:pt x="9" y="552"/>
                  </a:lnTo>
                  <a:lnTo>
                    <a:pt x="9" y="576"/>
                  </a:lnTo>
                  <a:lnTo>
                    <a:pt x="43" y="600"/>
                  </a:lnTo>
                  <a:lnTo>
                    <a:pt x="26" y="632"/>
                  </a:lnTo>
                  <a:lnTo>
                    <a:pt x="51" y="664"/>
                  </a:lnTo>
                  <a:lnTo>
                    <a:pt x="76" y="672"/>
                  </a:lnTo>
                  <a:lnTo>
                    <a:pt x="135" y="688"/>
                  </a:lnTo>
                  <a:lnTo>
                    <a:pt x="186" y="704"/>
                  </a:lnTo>
                  <a:lnTo>
                    <a:pt x="152" y="736"/>
                  </a:lnTo>
                  <a:lnTo>
                    <a:pt x="144" y="776"/>
                  </a:lnTo>
                  <a:lnTo>
                    <a:pt x="127" y="864"/>
                  </a:lnTo>
                  <a:lnTo>
                    <a:pt x="118" y="864"/>
                  </a:lnTo>
                  <a:lnTo>
                    <a:pt x="144" y="872"/>
                  </a:lnTo>
                  <a:lnTo>
                    <a:pt x="194" y="8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2" name="Freeform 42"/>
            <p:cNvSpPr>
              <a:spLocks/>
            </p:cNvSpPr>
            <p:nvPr/>
          </p:nvSpPr>
          <p:spPr bwMode="auto">
            <a:xfrm>
              <a:off x="3617" y="1744"/>
              <a:ext cx="211" cy="344"/>
            </a:xfrm>
            <a:custGeom>
              <a:avLst/>
              <a:gdLst>
                <a:gd name="T0" fmla="*/ 143 w 211"/>
                <a:gd name="T1" fmla="*/ 344 h 344"/>
                <a:gd name="T2" fmla="*/ 118 w 211"/>
                <a:gd name="T3" fmla="*/ 312 h 344"/>
                <a:gd name="T4" fmla="*/ 143 w 211"/>
                <a:gd name="T5" fmla="*/ 312 h 344"/>
                <a:gd name="T6" fmla="*/ 127 w 211"/>
                <a:gd name="T7" fmla="*/ 280 h 344"/>
                <a:gd name="T8" fmla="*/ 127 w 211"/>
                <a:gd name="T9" fmla="*/ 248 h 344"/>
                <a:gd name="T10" fmla="*/ 169 w 211"/>
                <a:gd name="T11" fmla="*/ 184 h 344"/>
                <a:gd name="T12" fmla="*/ 186 w 211"/>
                <a:gd name="T13" fmla="*/ 192 h 344"/>
                <a:gd name="T14" fmla="*/ 211 w 211"/>
                <a:gd name="T15" fmla="*/ 136 h 344"/>
                <a:gd name="T16" fmla="*/ 177 w 211"/>
                <a:gd name="T17" fmla="*/ 112 h 344"/>
                <a:gd name="T18" fmla="*/ 169 w 211"/>
                <a:gd name="T19" fmla="*/ 72 h 344"/>
                <a:gd name="T20" fmla="*/ 177 w 211"/>
                <a:gd name="T21" fmla="*/ 24 h 344"/>
                <a:gd name="T22" fmla="*/ 177 w 211"/>
                <a:gd name="T23" fmla="*/ 8 h 344"/>
                <a:gd name="T24" fmla="*/ 160 w 211"/>
                <a:gd name="T25" fmla="*/ 0 h 344"/>
                <a:gd name="T26" fmla="*/ 135 w 211"/>
                <a:gd name="T27" fmla="*/ 8 h 344"/>
                <a:gd name="T28" fmla="*/ 127 w 211"/>
                <a:gd name="T29" fmla="*/ 24 h 344"/>
                <a:gd name="T30" fmla="*/ 101 w 211"/>
                <a:gd name="T31" fmla="*/ 40 h 344"/>
                <a:gd name="T32" fmla="*/ 76 w 211"/>
                <a:gd name="T33" fmla="*/ 48 h 344"/>
                <a:gd name="T34" fmla="*/ 51 w 211"/>
                <a:gd name="T35" fmla="*/ 56 h 344"/>
                <a:gd name="T36" fmla="*/ 34 w 211"/>
                <a:gd name="T37" fmla="*/ 72 h 344"/>
                <a:gd name="T38" fmla="*/ 26 w 211"/>
                <a:gd name="T39" fmla="*/ 96 h 344"/>
                <a:gd name="T40" fmla="*/ 42 w 211"/>
                <a:gd name="T41" fmla="*/ 112 h 344"/>
                <a:gd name="T42" fmla="*/ 17 w 211"/>
                <a:gd name="T43" fmla="*/ 120 h 344"/>
                <a:gd name="T44" fmla="*/ 9 w 211"/>
                <a:gd name="T45" fmla="*/ 144 h 344"/>
                <a:gd name="T46" fmla="*/ 9 w 211"/>
                <a:gd name="T47" fmla="*/ 168 h 344"/>
                <a:gd name="T48" fmla="*/ 26 w 211"/>
                <a:gd name="T49" fmla="*/ 192 h 344"/>
                <a:gd name="T50" fmla="*/ 0 w 211"/>
                <a:gd name="T51" fmla="*/ 208 h 344"/>
                <a:gd name="T52" fmla="*/ 0 w 211"/>
                <a:gd name="T53" fmla="*/ 224 h 344"/>
                <a:gd name="T54" fmla="*/ 26 w 211"/>
                <a:gd name="T55" fmla="*/ 272 h 344"/>
                <a:gd name="T56" fmla="*/ 42 w 211"/>
                <a:gd name="T57" fmla="*/ 256 h 344"/>
                <a:gd name="T58" fmla="*/ 51 w 211"/>
                <a:gd name="T59" fmla="*/ 304 h 344"/>
                <a:gd name="T60" fmla="*/ 59 w 211"/>
                <a:gd name="T61" fmla="*/ 328 h 344"/>
                <a:gd name="T62" fmla="*/ 84 w 211"/>
                <a:gd name="T63" fmla="*/ 336 h 344"/>
                <a:gd name="T64" fmla="*/ 143 w 211"/>
                <a:gd name="T65" fmla="*/ 344 h 3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1" h="344">
                  <a:moveTo>
                    <a:pt x="143" y="344"/>
                  </a:moveTo>
                  <a:lnTo>
                    <a:pt x="118" y="312"/>
                  </a:lnTo>
                  <a:lnTo>
                    <a:pt x="143" y="312"/>
                  </a:lnTo>
                  <a:lnTo>
                    <a:pt x="127" y="280"/>
                  </a:lnTo>
                  <a:lnTo>
                    <a:pt x="127" y="248"/>
                  </a:lnTo>
                  <a:lnTo>
                    <a:pt x="169" y="184"/>
                  </a:lnTo>
                  <a:lnTo>
                    <a:pt x="186" y="192"/>
                  </a:lnTo>
                  <a:lnTo>
                    <a:pt x="211" y="136"/>
                  </a:lnTo>
                  <a:lnTo>
                    <a:pt x="177" y="112"/>
                  </a:lnTo>
                  <a:lnTo>
                    <a:pt x="169" y="72"/>
                  </a:lnTo>
                  <a:lnTo>
                    <a:pt x="177" y="24"/>
                  </a:lnTo>
                  <a:lnTo>
                    <a:pt x="177" y="8"/>
                  </a:lnTo>
                  <a:lnTo>
                    <a:pt x="160" y="0"/>
                  </a:lnTo>
                  <a:lnTo>
                    <a:pt x="135" y="8"/>
                  </a:lnTo>
                  <a:lnTo>
                    <a:pt x="127" y="24"/>
                  </a:lnTo>
                  <a:lnTo>
                    <a:pt x="101" y="40"/>
                  </a:lnTo>
                  <a:lnTo>
                    <a:pt x="76" y="48"/>
                  </a:lnTo>
                  <a:lnTo>
                    <a:pt x="51" y="56"/>
                  </a:lnTo>
                  <a:lnTo>
                    <a:pt x="34" y="72"/>
                  </a:lnTo>
                  <a:lnTo>
                    <a:pt x="26" y="96"/>
                  </a:lnTo>
                  <a:lnTo>
                    <a:pt x="42" y="112"/>
                  </a:lnTo>
                  <a:lnTo>
                    <a:pt x="17" y="120"/>
                  </a:lnTo>
                  <a:lnTo>
                    <a:pt x="9" y="144"/>
                  </a:lnTo>
                  <a:lnTo>
                    <a:pt x="9" y="168"/>
                  </a:lnTo>
                  <a:lnTo>
                    <a:pt x="26" y="192"/>
                  </a:lnTo>
                  <a:lnTo>
                    <a:pt x="0" y="208"/>
                  </a:lnTo>
                  <a:lnTo>
                    <a:pt x="0" y="224"/>
                  </a:lnTo>
                  <a:lnTo>
                    <a:pt x="26" y="272"/>
                  </a:lnTo>
                  <a:lnTo>
                    <a:pt x="42" y="256"/>
                  </a:lnTo>
                  <a:lnTo>
                    <a:pt x="51" y="304"/>
                  </a:lnTo>
                  <a:lnTo>
                    <a:pt x="59" y="328"/>
                  </a:lnTo>
                  <a:lnTo>
                    <a:pt x="84" y="336"/>
                  </a:lnTo>
                  <a:lnTo>
                    <a:pt x="143" y="344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3" name="Freeform 43"/>
            <p:cNvSpPr>
              <a:spLocks/>
            </p:cNvSpPr>
            <p:nvPr/>
          </p:nvSpPr>
          <p:spPr bwMode="auto">
            <a:xfrm>
              <a:off x="3423" y="2080"/>
              <a:ext cx="750" cy="888"/>
            </a:xfrm>
            <a:custGeom>
              <a:avLst/>
              <a:gdLst>
                <a:gd name="T0" fmla="*/ 228 w 750"/>
                <a:gd name="T1" fmla="*/ 848 h 888"/>
                <a:gd name="T2" fmla="*/ 354 w 750"/>
                <a:gd name="T3" fmla="*/ 888 h 888"/>
                <a:gd name="T4" fmla="*/ 447 w 750"/>
                <a:gd name="T5" fmla="*/ 880 h 888"/>
                <a:gd name="T6" fmla="*/ 557 w 750"/>
                <a:gd name="T7" fmla="*/ 848 h 888"/>
                <a:gd name="T8" fmla="*/ 616 w 750"/>
                <a:gd name="T9" fmla="*/ 832 h 888"/>
                <a:gd name="T10" fmla="*/ 632 w 750"/>
                <a:gd name="T11" fmla="*/ 776 h 888"/>
                <a:gd name="T12" fmla="*/ 675 w 750"/>
                <a:gd name="T13" fmla="*/ 744 h 888"/>
                <a:gd name="T14" fmla="*/ 607 w 750"/>
                <a:gd name="T15" fmla="*/ 656 h 888"/>
                <a:gd name="T16" fmla="*/ 557 w 750"/>
                <a:gd name="T17" fmla="*/ 584 h 888"/>
                <a:gd name="T18" fmla="*/ 557 w 750"/>
                <a:gd name="T19" fmla="*/ 520 h 888"/>
                <a:gd name="T20" fmla="*/ 641 w 750"/>
                <a:gd name="T21" fmla="*/ 488 h 888"/>
                <a:gd name="T22" fmla="*/ 691 w 750"/>
                <a:gd name="T23" fmla="*/ 440 h 888"/>
                <a:gd name="T24" fmla="*/ 750 w 750"/>
                <a:gd name="T25" fmla="*/ 456 h 888"/>
                <a:gd name="T26" fmla="*/ 725 w 750"/>
                <a:gd name="T27" fmla="*/ 360 h 888"/>
                <a:gd name="T28" fmla="*/ 717 w 750"/>
                <a:gd name="T29" fmla="*/ 280 h 888"/>
                <a:gd name="T30" fmla="*/ 666 w 750"/>
                <a:gd name="T31" fmla="*/ 216 h 888"/>
                <a:gd name="T32" fmla="*/ 683 w 750"/>
                <a:gd name="T33" fmla="*/ 136 h 888"/>
                <a:gd name="T34" fmla="*/ 641 w 750"/>
                <a:gd name="T35" fmla="*/ 80 h 888"/>
                <a:gd name="T36" fmla="*/ 616 w 750"/>
                <a:gd name="T37" fmla="*/ 32 h 888"/>
                <a:gd name="T38" fmla="*/ 582 w 750"/>
                <a:gd name="T39" fmla="*/ 32 h 888"/>
                <a:gd name="T40" fmla="*/ 557 w 750"/>
                <a:gd name="T41" fmla="*/ 40 h 888"/>
                <a:gd name="T42" fmla="*/ 540 w 750"/>
                <a:gd name="T43" fmla="*/ 40 h 888"/>
                <a:gd name="T44" fmla="*/ 481 w 750"/>
                <a:gd name="T45" fmla="*/ 72 h 888"/>
                <a:gd name="T46" fmla="*/ 439 w 750"/>
                <a:gd name="T47" fmla="*/ 96 h 888"/>
                <a:gd name="T48" fmla="*/ 430 w 750"/>
                <a:gd name="T49" fmla="*/ 64 h 888"/>
                <a:gd name="T50" fmla="*/ 396 w 750"/>
                <a:gd name="T51" fmla="*/ 56 h 888"/>
                <a:gd name="T52" fmla="*/ 346 w 750"/>
                <a:gd name="T53" fmla="*/ 16 h 888"/>
                <a:gd name="T54" fmla="*/ 253 w 750"/>
                <a:gd name="T55" fmla="*/ 0 h 888"/>
                <a:gd name="T56" fmla="*/ 245 w 750"/>
                <a:gd name="T57" fmla="*/ 40 h 888"/>
                <a:gd name="T58" fmla="*/ 278 w 750"/>
                <a:gd name="T59" fmla="*/ 112 h 888"/>
                <a:gd name="T60" fmla="*/ 236 w 750"/>
                <a:gd name="T61" fmla="*/ 112 h 888"/>
                <a:gd name="T62" fmla="*/ 220 w 750"/>
                <a:gd name="T63" fmla="*/ 136 h 888"/>
                <a:gd name="T64" fmla="*/ 186 w 750"/>
                <a:gd name="T65" fmla="*/ 128 h 888"/>
                <a:gd name="T66" fmla="*/ 110 w 750"/>
                <a:gd name="T67" fmla="*/ 144 h 888"/>
                <a:gd name="T68" fmla="*/ 118 w 750"/>
                <a:gd name="T69" fmla="*/ 208 h 888"/>
                <a:gd name="T70" fmla="*/ 76 w 750"/>
                <a:gd name="T71" fmla="*/ 256 h 888"/>
                <a:gd name="T72" fmla="*/ 93 w 750"/>
                <a:gd name="T73" fmla="*/ 312 h 888"/>
                <a:gd name="T74" fmla="*/ 68 w 750"/>
                <a:gd name="T75" fmla="*/ 344 h 888"/>
                <a:gd name="T76" fmla="*/ 17 w 750"/>
                <a:gd name="T77" fmla="*/ 384 h 888"/>
                <a:gd name="T78" fmla="*/ 0 w 750"/>
                <a:gd name="T79" fmla="*/ 448 h 888"/>
                <a:gd name="T80" fmla="*/ 9 w 750"/>
                <a:gd name="T81" fmla="*/ 480 h 888"/>
                <a:gd name="T82" fmla="*/ 34 w 750"/>
                <a:gd name="T83" fmla="*/ 536 h 888"/>
                <a:gd name="T84" fmla="*/ 9 w 750"/>
                <a:gd name="T85" fmla="*/ 552 h 888"/>
                <a:gd name="T86" fmla="*/ 43 w 750"/>
                <a:gd name="T87" fmla="*/ 600 h 888"/>
                <a:gd name="T88" fmla="*/ 26 w 750"/>
                <a:gd name="T89" fmla="*/ 632 h 888"/>
                <a:gd name="T90" fmla="*/ 76 w 750"/>
                <a:gd name="T91" fmla="*/ 672 h 888"/>
                <a:gd name="T92" fmla="*/ 186 w 750"/>
                <a:gd name="T93" fmla="*/ 704 h 888"/>
                <a:gd name="T94" fmla="*/ 144 w 750"/>
                <a:gd name="T95" fmla="*/ 776 h 888"/>
                <a:gd name="T96" fmla="*/ 118 w 750"/>
                <a:gd name="T97" fmla="*/ 864 h 888"/>
                <a:gd name="T98" fmla="*/ 194 w 750"/>
                <a:gd name="T99" fmla="*/ 864 h 8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750" h="888">
                  <a:moveTo>
                    <a:pt x="194" y="864"/>
                  </a:moveTo>
                  <a:lnTo>
                    <a:pt x="228" y="848"/>
                  </a:lnTo>
                  <a:lnTo>
                    <a:pt x="312" y="872"/>
                  </a:lnTo>
                  <a:lnTo>
                    <a:pt x="354" y="888"/>
                  </a:lnTo>
                  <a:lnTo>
                    <a:pt x="388" y="872"/>
                  </a:lnTo>
                  <a:lnTo>
                    <a:pt x="447" y="880"/>
                  </a:lnTo>
                  <a:lnTo>
                    <a:pt x="489" y="872"/>
                  </a:lnTo>
                  <a:lnTo>
                    <a:pt x="557" y="848"/>
                  </a:lnTo>
                  <a:lnTo>
                    <a:pt x="616" y="864"/>
                  </a:lnTo>
                  <a:lnTo>
                    <a:pt x="616" y="832"/>
                  </a:lnTo>
                  <a:lnTo>
                    <a:pt x="599" y="800"/>
                  </a:lnTo>
                  <a:lnTo>
                    <a:pt x="632" y="776"/>
                  </a:lnTo>
                  <a:lnTo>
                    <a:pt x="641" y="744"/>
                  </a:lnTo>
                  <a:lnTo>
                    <a:pt x="675" y="744"/>
                  </a:lnTo>
                  <a:lnTo>
                    <a:pt x="683" y="712"/>
                  </a:lnTo>
                  <a:lnTo>
                    <a:pt x="607" y="656"/>
                  </a:lnTo>
                  <a:lnTo>
                    <a:pt x="548" y="608"/>
                  </a:lnTo>
                  <a:lnTo>
                    <a:pt x="557" y="584"/>
                  </a:lnTo>
                  <a:lnTo>
                    <a:pt x="523" y="544"/>
                  </a:lnTo>
                  <a:lnTo>
                    <a:pt x="557" y="520"/>
                  </a:lnTo>
                  <a:lnTo>
                    <a:pt x="599" y="512"/>
                  </a:lnTo>
                  <a:lnTo>
                    <a:pt x="641" y="488"/>
                  </a:lnTo>
                  <a:lnTo>
                    <a:pt x="683" y="472"/>
                  </a:lnTo>
                  <a:lnTo>
                    <a:pt x="691" y="440"/>
                  </a:lnTo>
                  <a:lnTo>
                    <a:pt x="725" y="440"/>
                  </a:lnTo>
                  <a:lnTo>
                    <a:pt x="750" y="456"/>
                  </a:lnTo>
                  <a:lnTo>
                    <a:pt x="750" y="392"/>
                  </a:lnTo>
                  <a:lnTo>
                    <a:pt x="725" y="360"/>
                  </a:lnTo>
                  <a:lnTo>
                    <a:pt x="742" y="320"/>
                  </a:lnTo>
                  <a:lnTo>
                    <a:pt x="717" y="280"/>
                  </a:lnTo>
                  <a:lnTo>
                    <a:pt x="717" y="248"/>
                  </a:lnTo>
                  <a:lnTo>
                    <a:pt x="666" y="216"/>
                  </a:lnTo>
                  <a:lnTo>
                    <a:pt x="691" y="168"/>
                  </a:lnTo>
                  <a:lnTo>
                    <a:pt x="683" y="136"/>
                  </a:lnTo>
                  <a:lnTo>
                    <a:pt x="675" y="88"/>
                  </a:lnTo>
                  <a:lnTo>
                    <a:pt x="641" y="80"/>
                  </a:lnTo>
                  <a:lnTo>
                    <a:pt x="607" y="64"/>
                  </a:lnTo>
                  <a:lnTo>
                    <a:pt x="616" y="32"/>
                  </a:lnTo>
                  <a:lnTo>
                    <a:pt x="590" y="16"/>
                  </a:lnTo>
                  <a:lnTo>
                    <a:pt x="582" y="32"/>
                  </a:lnTo>
                  <a:lnTo>
                    <a:pt x="573" y="48"/>
                  </a:lnTo>
                  <a:lnTo>
                    <a:pt x="557" y="40"/>
                  </a:lnTo>
                  <a:lnTo>
                    <a:pt x="548" y="40"/>
                  </a:lnTo>
                  <a:lnTo>
                    <a:pt x="540" y="40"/>
                  </a:lnTo>
                  <a:lnTo>
                    <a:pt x="514" y="64"/>
                  </a:lnTo>
                  <a:lnTo>
                    <a:pt x="481" y="72"/>
                  </a:lnTo>
                  <a:lnTo>
                    <a:pt x="464" y="96"/>
                  </a:lnTo>
                  <a:lnTo>
                    <a:pt x="439" y="96"/>
                  </a:lnTo>
                  <a:lnTo>
                    <a:pt x="413" y="88"/>
                  </a:lnTo>
                  <a:lnTo>
                    <a:pt x="430" y="64"/>
                  </a:lnTo>
                  <a:lnTo>
                    <a:pt x="422" y="32"/>
                  </a:lnTo>
                  <a:lnTo>
                    <a:pt x="396" y="56"/>
                  </a:lnTo>
                  <a:lnTo>
                    <a:pt x="346" y="40"/>
                  </a:lnTo>
                  <a:lnTo>
                    <a:pt x="346" y="16"/>
                  </a:lnTo>
                  <a:lnTo>
                    <a:pt x="337" y="8"/>
                  </a:lnTo>
                  <a:lnTo>
                    <a:pt x="253" y="0"/>
                  </a:lnTo>
                  <a:lnTo>
                    <a:pt x="270" y="24"/>
                  </a:lnTo>
                  <a:lnTo>
                    <a:pt x="245" y="40"/>
                  </a:lnTo>
                  <a:lnTo>
                    <a:pt x="245" y="64"/>
                  </a:lnTo>
                  <a:lnTo>
                    <a:pt x="278" y="112"/>
                  </a:lnTo>
                  <a:lnTo>
                    <a:pt x="253" y="112"/>
                  </a:lnTo>
                  <a:lnTo>
                    <a:pt x="236" y="112"/>
                  </a:lnTo>
                  <a:lnTo>
                    <a:pt x="228" y="128"/>
                  </a:lnTo>
                  <a:lnTo>
                    <a:pt x="220" y="136"/>
                  </a:lnTo>
                  <a:lnTo>
                    <a:pt x="211" y="136"/>
                  </a:lnTo>
                  <a:lnTo>
                    <a:pt x="186" y="128"/>
                  </a:lnTo>
                  <a:lnTo>
                    <a:pt x="135" y="128"/>
                  </a:lnTo>
                  <a:lnTo>
                    <a:pt x="110" y="144"/>
                  </a:lnTo>
                  <a:lnTo>
                    <a:pt x="110" y="168"/>
                  </a:lnTo>
                  <a:lnTo>
                    <a:pt x="118" y="208"/>
                  </a:lnTo>
                  <a:lnTo>
                    <a:pt x="102" y="248"/>
                  </a:lnTo>
                  <a:lnTo>
                    <a:pt x="76" y="256"/>
                  </a:lnTo>
                  <a:lnTo>
                    <a:pt x="102" y="280"/>
                  </a:lnTo>
                  <a:lnTo>
                    <a:pt x="93" y="312"/>
                  </a:lnTo>
                  <a:lnTo>
                    <a:pt x="68" y="320"/>
                  </a:lnTo>
                  <a:lnTo>
                    <a:pt x="68" y="344"/>
                  </a:lnTo>
                  <a:lnTo>
                    <a:pt x="17" y="352"/>
                  </a:lnTo>
                  <a:lnTo>
                    <a:pt x="17" y="384"/>
                  </a:lnTo>
                  <a:lnTo>
                    <a:pt x="17" y="432"/>
                  </a:lnTo>
                  <a:lnTo>
                    <a:pt x="0" y="448"/>
                  </a:lnTo>
                  <a:lnTo>
                    <a:pt x="0" y="472"/>
                  </a:lnTo>
                  <a:lnTo>
                    <a:pt x="9" y="480"/>
                  </a:lnTo>
                  <a:lnTo>
                    <a:pt x="34" y="504"/>
                  </a:lnTo>
                  <a:lnTo>
                    <a:pt x="34" y="536"/>
                  </a:lnTo>
                  <a:lnTo>
                    <a:pt x="17" y="552"/>
                  </a:lnTo>
                  <a:lnTo>
                    <a:pt x="9" y="552"/>
                  </a:lnTo>
                  <a:lnTo>
                    <a:pt x="9" y="576"/>
                  </a:lnTo>
                  <a:lnTo>
                    <a:pt x="43" y="600"/>
                  </a:lnTo>
                  <a:lnTo>
                    <a:pt x="26" y="632"/>
                  </a:lnTo>
                  <a:lnTo>
                    <a:pt x="51" y="664"/>
                  </a:lnTo>
                  <a:lnTo>
                    <a:pt x="76" y="672"/>
                  </a:lnTo>
                  <a:lnTo>
                    <a:pt x="135" y="688"/>
                  </a:lnTo>
                  <a:lnTo>
                    <a:pt x="186" y="704"/>
                  </a:lnTo>
                  <a:lnTo>
                    <a:pt x="152" y="736"/>
                  </a:lnTo>
                  <a:lnTo>
                    <a:pt x="144" y="776"/>
                  </a:lnTo>
                  <a:lnTo>
                    <a:pt x="127" y="864"/>
                  </a:lnTo>
                  <a:lnTo>
                    <a:pt x="118" y="864"/>
                  </a:lnTo>
                  <a:lnTo>
                    <a:pt x="144" y="872"/>
                  </a:lnTo>
                  <a:lnTo>
                    <a:pt x="194" y="864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4" name="Freeform 44"/>
            <p:cNvSpPr>
              <a:spLocks/>
            </p:cNvSpPr>
            <p:nvPr/>
          </p:nvSpPr>
          <p:spPr bwMode="auto">
            <a:xfrm>
              <a:off x="3398" y="2928"/>
              <a:ext cx="421" cy="232"/>
            </a:xfrm>
            <a:custGeom>
              <a:avLst/>
              <a:gdLst>
                <a:gd name="T0" fmla="*/ 371 w 421"/>
                <a:gd name="T1" fmla="*/ 104 h 232"/>
                <a:gd name="T2" fmla="*/ 354 w 421"/>
                <a:gd name="T3" fmla="*/ 88 h 232"/>
                <a:gd name="T4" fmla="*/ 329 w 421"/>
                <a:gd name="T5" fmla="*/ 72 h 232"/>
                <a:gd name="T6" fmla="*/ 337 w 421"/>
                <a:gd name="T7" fmla="*/ 32 h 232"/>
                <a:gd name="T8" fmla="*/ 337 w 421"/>
                <a:gd name="T9" fmla="*/ 24 h 232"/>
                <a:gd name="T10" fmla="*/ 253 w 421"/>
                <a:gd name="T11" fmla="*/ 0 h 232"/>
                <a:gd name="T12" fmla="*/ 219 w 421"/>
                <a:gd name="T13" fmla="*/ 16 h 232"/>
                <a:gd name="T14" fmla="*/ 169 w 421"/>
                <a:gd name="T15" fmla="*/ 24 h 232"/>
                <a:gd name="T16" fmla="*/ 143 w 421"/>
                <a:gd name="T17" fmla="*/ 16 h 232"/>
                <a:gd name="T18" fmla="*/ 118 w 421"/>
                <a:gd name="T19" fmla="*/ 32 h 232"/>
                <a:gd name="T20" fmla="*/ 84 w 421"/>
                <a:gd name="T21" fmla="*/ 40 h 232"/>
                <a:gd name="T22" fmla="*/ 76 w 421"/>
                <a:gd name="T23" fmla="*/ 72 h 232"/>
                <a:gd name="T24" fmla="*/ 51 w 421"/>
                <a:gd name="T25" fmla="*/ 88 h 232"/>
                <a:gd name="T26" fmla="*/ 42 w 421"/>
                <a:gd name="T27" fmla="*/ 112 h 232"/>
                <a:gd name="T28" fmla="*/ 9 w 421"/>
                <a:gd name="T29" fmla="*/ 152 h 232"/>
                <a:gd name="T30" fmla="*/ 0 w 421"/>
                <a:gd name="T31" fmla="*/ 184 h 232"/>
                <a:gd name="T32" fmla="*/ 34 w 421"/>
                <a:gd name="T33" fmla="*/ 168 h 232"/>
                <a:gd name="T34" fmla="*/ 76 w 421"/>
                <a:gd name="T35" fmla="*/ 184 h 232"/>
                <a:gd name="T36" fmla="*/ 84 w 421"/>
                <a:gd name="T37" fmla="*/ 200 h 232"/>
                <a:gd name="T38" fmla="*/ 101 w 421"/>
                <a:gd name="T39" fmla="*/ 224 h 232"/>
                <a:gd name="T40" fmla="*/ 177 w 421"/>
                <a:gd name="T41" fmla="*/ 216 h 232"/>
                <a:gd name="T42" fmla="*/ 219 w 421"/>
                <a:gd name="T43" fmla="*/ 152 h 232"/>
                <a:gd name="T44" fmla="*/ 287 w 421"/>
                <a:gd name="T45" fmla="*/ 232 h 232"/>
                <a:gd name="T46" fmla="*/ 312 w 421"/>
                <a:gd name="T47" fmla="*/ 152 h 232"/>
                <a:gd name="T48" fmla="*/ 354 w 421"/>
                <a:gd name="T49" fmla="*/ 160 h 232"/>
                <a:gd name="T50" fmla="*/ 379 w 421"/>
                <a:gd name="T51" fmla="*/ 144 h 232"/>
                <a:gd name="T52" fmla="*/ 413 w 421"/>
                <a:gd name="T53" fmla="*/ 144 h 232"/>
                <a:gd name="T54" fmla="*/ 421 w 421"/>
                <a:gd name="T55" fmla="*/ 136 h 232"/>
                <a:gd name="T56" fmla="*/ 413 w 421"/>
                <a:gd name="T57" fmla="*/ 96 h 232"/>
                <a:gd name="T58" fmla="*/ 371 w 421"/>
                <a:gd name="T59" fmla="*/ 104 h 23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21" h="232">
                  <a:moveTo>
                    <a:pt x="371" y="104"/>
                  </a:moveTo>
                  <a:lnTo>
                    <a:pt x="354" y="88"/>
                  </a:lnTo>
                  <a:lnTo>
                    <a:pt x="329" y="72"/>
                  </a:lnTo>
                  <a:lnTo>
                    <a:pt x="337" y="32"/>
                  </a:lnTo>
                  <a:lnTo>
                    <a:pt x="337" y="24"/>
                  </a:lnTo>
                  <a:lnTo>
                    <a:pt x="253" y="0"/>
                  </a:lnTo>
                  <a:lnTo>
                    <a:pt x="219" y="16"/>
                  </a:lnTo>
                  <a:lnTo>
                    <a:pt x="169" y="24"/>
                  </a:lnTo>
                  <a:lnTo>
                    <a:pt x="143" y="16"/>
                  </a:lnTo>
                  <a:lnTo>
                    <a:pt x="118" y="32"/>
                  </a:lnTo>
                  <a:lnTo>
                    <a:pt x="84" y="40"/>
                  </a:lnTo>
                  <a:lnTo>
                    <a:pt x="76" y="72"/>
                  </a:lnTo>
                  <a:lnTo>
                    <a:pt x="51" y="88"/>
                  </a:lnTo>
                  <a:lnTo>
                    <a:pt x="42" y="112"/>
                  </a:lnTo>
                  <a:lnTo>
                    <a:pt x="9" y="152"/>
                  </a:lnTo>
                  <a:lnTo>
                    <a:pt x="0" y="184"/>
                  </a:lnTo>
                  <a:lnTo>
                    <a:pt x="34" y="168"/>
                  </a:lnTo>
                  <a:lnTo>
                    <a:pt x="76" y="184"/>
                  </a:lnTo>
                  <a:lnTo>
                    <a:pt x="84" y="200"/>
                  </a:lnTo>
                  <a:lnTo>
                    <a:pt x="101" y="224"/>
                  </a:lnTo>
                  <a:lnTo>
                    <a:pt x="177" y="216"/>
                  </a:lnTo>
                  <a:lnTo>
                    <a:pt x="219" y="152"/>
                  </a:lnTo>
                  <a:lnTo>
                    <a:pt x="287" y="232"/>
                  </a:lnTo>
                  <a:lnTo>
                    <a:pt x="312" y="152"/>
                  </a:lnTo>
                  <a:lnTo>
                    <a:pt x="354" y="160"/>
                  </a:lnTo>
                  <a:lnTo>
                    <a:pt x="379" y="144"/>
                  </a:lnTo>
                  <a:lnTo>
                    <a:pt x="413" y="144"/>
                  </a:lnTo>
                  <a:lnTo>
                    <a:pt x="421" y="136"/>
                  </a:lnTo>
                  <a:lnTo>
                    <a:pt x="413" y="96"/>
                  </a:lnTo>
                  <a:lnTo>
                    <a:pt x="37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5" name="Freeform 45"/>
            <p:cNvSpPr>
              <a:spLocks/>
            </p:cNvSpPr>
            <p:nvPr/>
          </p:nvSpPr>
          <p:spPr bwMode="auto">
            <a:xfrm>
              <a:off x="3727" y="2760"/>
              <a:ext cx="682" cy="312"/>
            </a:xfrm>
            <a:custGeom>
              <a:avLst/>
              <a:gdLst>
                <a:gd name="T0" fmla="*/ 472 w 682"/>
                <a:gd name="T1" fmla="*/ 304 h 312"/>
                <a:gd name="T2" fmla="*/ 505 w 682"/>
                <a:gd name="T3" fmla="*/ 280 h 312"/>
                <a:gd name="T4" fmla="*/ 556 w 682"/>
                <a:gd name="T5" fmla="*/ 280 h 312"/>
                <a:gd name="T6" fmla="*/ 598 w 682"/>
                <a:gd name="T7" fmla="*/ 272 h 312"/>
                <a:gd name="T8" fmla="*/ 598 w 682"/>
                <a:gd name="T9" fmla="*/ 248 h 312"/>
                <a:gd name="T10" fmla="*/ 623 w 682"/>
                <a:gd name="T11" fmla="*/ 224 h 312"/>
                <a:gd name="T12" fmla="*/ 632 w 682"/>
                <a:gd name="T13" fmla="*/ 184 h 312"/>
                <a:gd name="T14" fmla="*/ 632 w 682"/>
                <a:gd name="T15" fmla="*/ 144 h 312"/>
                <a:gd name="T16" fmla="*/ 674 w 682"/>
                <a:gd name="T17" fmla="*/ 128 h 312"/>
                <a:gd name="T18" fmla="*/ 682 w 682"/>
                <a:gd name="T19" fmla="*/ 96 h 312"/>
                <a:gd name="T20" fmla="*/ 649 w 682"/>
                <a:gd name="T21" fmla="*/ 72 h 312"/>
                <a:gd name="T22" fmla="*/ 649 w 682"/>
                <a:gd name="T23" fmla="*/ 24 h 312"/>
                <a:gd name="T24" fmla="*/ 564 w 682"/>
                <a:gd name="T25" fmla="*/ 24 h 312"/>
                <a:gd name="T26" fmla="*/ 488 w 682"/>
                <a:gd name="T27" fmla="*/ 0 h 312"/>
                <a:gd name="T28" fmla="*/ 463 w 682"/>
                <a:gd name="T29" fmla="*/ 48 h 312"/>
                <a:gd name="T30" fmla="*/ 413 w 682"/>
                <a:gd name="T31" fmla="*/ 64 h 312"/>
                <a:gd name="T32" fmla="*/ 371 w 682"/>
                <a:gd name="T33" fmla="*/ 40 h 312"/>
                <a:gd name="T34" fmla="*/ 371 w 682"/>
                <a:gd name="T35" fmla="*/ 64 h 312"/>
                <a:gd name="T36" fmla="*/ 337 w 682"/>
                <a:gd name="T37" fmla="*/ 64 h 312"/>
                <a:gd name="T38" fmla="*/ 328 w 682"/>
                <a:gd name="T39" fmla="*/ 96 h 312"/>
                <a:gd name="T40" fmla="*/ 295 w 682"/>
                <a:gd name="T41" fmla="*/ 120 h 312"/>
                <a:gd name="T42" fmla="*/ 312 w 682"/>
                <a:gd name="T43" fmla="*/ 152 h 312"/>
                <a:gd name="T44" fmla="*/ 312 w 682"/>
                <a:gd name="T45" fmla="*/ 184 h 312"/>
                <a:gd name="T46" fmla="*/ 253 w 682"/>
                <a:gd name="T47" fmla="*/ 168 h 312"/>
                <a:gd name="T48" fmla="*/ 185 w 682"/>
                <a:gd name="T49" fmla="*/ 192 h 312"/>
                <a:gd name="T50" fmla="*/ 143 w 682"/>
                <a:gd name="T51" fmla="*/ 200 h 312"/>
                <a:gd name="T52" fmla="*/ 84 w 682"/>
                <a:gd name="T53" fmla="*/ 192 h 312"/>
                <a:gd name="T54" fmla="*/ 50 w 682"/>
                <a:gd name="T55" fmla="*/ 208 h 312"/>
                <a:gd name="T56" fmla="*/ 8 w 682"/>
                <a:gd name="T57" fmla="*/ 200 h 312"/>
                <a:gd name="T58" fmla="*/ 0 w 682"/>
                <a:gd name="T59" fmla="*/ 240 h 312"/>
                <a:gd name="T60" fmla="*/ 25 w 682"/>
                <a:gd name="T61" fmla="*/ 256 h 312"/>
                <a:gd name="T62" fmla="*/ 42 w 682"/>
                <a:gd name="T63" fmla="*/ 272 h 312"/>
                <a:gd name="T64" fmla="*/ 84 w 682"/>
                <a:gd name="T65" fmla="*/ 264 h 312"/>
                <a:gd name="T66" fmla="*/ 92 w 682"/>
                <a:gd name="T67" fmla="*/ 304 h 312"/>
                <a:gd name="T68" fmla="*/ 101 w 682"/>
                <a:gd name="T69" fmla="*/ 280 h 312"/>
                <a:gd name="T70" fmla="*/ 135 w 682"/>
                <a:gd name="T71" fmla="*/ 288 h 312"/>
                <a:gd name="T72" fmla="*/ 168 w 682"/>
                <a:gd name="T73" fmla="*/ 256 h 312"/>
                <a:gd name="T74" fmla="*/ 244 w 682"/>
                <a:gd name="T75" fmla="*/ 248 h 312"/>
                <a:gd name="T76" fmla="*/ 261 w 682"/>
                <a:gd name="T77" fmla="*/ 272 h 312"/>
                <a:gd name="T78" fmla="*/ 379 w 682"/>
                <a:gd name="T79" fmla="*/ 304 h 312"/>
                <a:gd name="T80" fmla="*/ 379 w 682"/>
                <a:gd name="T81" fmla="*/ 312 h 312"/>
                <a:gd name="T82" fmla="*/ 413 w 682"/>
                <a:gd name="T83" fmla="*/ 304 h 312"/>
                <a:gd name="T84" fmla="*/ 472 w 682"/>
                <a:gd name="T85" fmla="*/ 304 h 3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82" h="312">
                  <a:moveTo>
                    <a:pt x="472" y="304"/>
                  </a:moveTo>
                  <a:lnTo>
                    <a:pt x="505" y="280"/>
                  </a:lnTo>
                  <a:lnTo>
                    <a:pt x="556" y="280"/>
                  </a:lnTo>
                  <a:lnTo>
                    <a:pt x="598" y="272"/>
                  </a:lnTo>
                  <a:lnTo>
                    <a:pt x="598" y="248"/>
                  </a:lnTo>
                  <a:lnTo>
                    <a:pt x="623" y="224"/>
                  </a:lnTo>
                  <a:lnTo>
                    <a:pt x="632" y="184"/>
                  </a:lnTo>
                  <a:lnTo>
                    <a:pt x="632" y="144"/>
                  </a:lnTo>
                  <a:lnTo>
                    <a:pt x="674" y="128"/>
                  </a:lnTo>
                  <a:lnTo>
                    <a:pt x="682" y="96"/>
                  </a:lnTo>
                  <a:lnTo>
                    <a:pt x="649" y="72"/>
                  </a:lnTo>
                  <a:lnTo>
                    <a:pt x="649" y="24"/>
                  </a:lnTo>
                  <a:lnTo>
                    <a:pt x="564" y="24"/>
                  </a:lnTo>
                  <a:lnTo>
                    <a:pt x="488" y="0"/>
                  </a:lnTo>
                  <a:lnTo>
                    <a:pt x="463" y="48"/>
                  </a:lnTo>
                  <a:lnTo>
                    <a:pt x="413" y="64"/>
                  </a:lnTo>
                  <a:lnTo>
                    <a:pt x="371" y="40"/>
                  </a:lnTo>
                  <a:lnTo>
                    <a:pt x="371" y="64"/>
                  </a:lnTo>
                  <a:lnTo>
                    <a:pt x="337" y="64"/>
                  </a:lnTo>
                  <a:lnTo>
                    <a:pt x="328" y="96"/>
                  </a:lnTo>
                  <a:lnTo>
                    <a:pt x="295" y="120"/>
                  </a:lnTo>
                  <a:lnTo>
                    <a:pt x="312" y="152"/>
                  </a:lnTo>
                  <a:lnTo>
                    <a:pt x="312" y="184"/>
                  </a:lnTo>
                  <a:lnTo>
                    <a:pt x="253" y="168"/>
                  </a:lnTo>
                  <a:lnTo>
                    <a:pt x="185" y="192"/>
                  </a:lnTo>
                  <a:lnTo>
                    <a:pt x="143" y="200"/>
                  </a:lnTo>
                  <a:lnTo>
                    <a:pt x="84" y="192"/>
                  </a:lnTo>
                  <a:lnTo>
                    <a:pt x="50" y="208"/>
                  </a:lnTo>
                  <a:lnTo>
                    <a:pt x="8" y="200"/>
                  </a:lnTo>
                  <a:lnTo>
                    <a:pt x="0" y="240"/>
                  </a:lnTo>
                  <a:lnTo>
                    <a:pt x="25" y="256"/>
                  </a:lnTo>
                  <a:lnTo>
                    <a:pt x="42" y="272"/>
                  </a:lnTo>
                  <a:lnTo>
                    <a:pt x="84" y="264"/>
                  </a:lnTo>
                  <a:lnTo>
                    <a:pt x="92" y="304"/>
                  </a:lnTo>
                  <a:lnTo>
                    <a:pt x="101" y="280"/>
                  </a:lnTo>
                  <a:lnTo>
                    <a:pt x="135" y="288"/>
                  </a:lnTo>
                  <a:lnTo>
                    <a:pt x="168" y="256"/>
                  </a:lnTo>
                  <a:lnTo>
                    <a:pt x="244" y="248"/>
                  </a:lnTo>
                  <a:lnTo>
                    <a:pt x="261" y="272"/>
                  </a:lnTo>
                  <a:lnTo>
                    <a:pt x="379" y="304"/>
                  </a:lnTo>
                  <a:lnTo>
                    <a:pt x="379" y="312"/>
                  </a:lnTo>
                  <a:lnTo>
                    <a:pt x="413" y="304"/>
                  </a:lnTo>
                  <a:lnTo>
                    <a:pt x="472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6" name="Freeform 46"/>
            <p:cNvSpPr>
              <a:spLocks/>
            </p:cNvSpPr>
            <p:nvPr/>
          </p:nvSpPr>
          <p:spPr bwMode="auto">
            <a:xfrm>
              <a:off x="3398" y="2928"/>
              <a:ext cx="421" cy="232"/>
            </a:xfrm>
            <a:custGeom>
              <a:avLst/>
              <a:gdLst>
                <a:gd name="T0" fmla="*/ 371 w 421"/>
                <a:gd name="T1" fmla="*/ 104 h 232"/>
                <a:gd name="T2" fmla="*/ 354 w 421"/>
                <a:gd name="T3" fmla="*/ 88 h 232"/>
                <a:gd name="T4" fmla="*/ 329 w 421"/>
                <a:gd name="T5" fmla="*/ 72 h 232"/>
                <a:gd name="T6" fmla="*/ 337 w 421"/>
                <a:gd name="T7" fmla="*/ 32 h 232"/>
                <a:gd name="T8" fmla="*/ 337 w 421"/>
                <a:gd name="T9" fmla="*/ 24 h 232"/>
                <a:gd name="T10" fmla="*/ 253 w 421"/>
                <a:gd name="T11" fmla="*/ 0 h 232"/>
                <a:gd name="T12" fmla="*/ 219 w 421"/>
                <a:gd name="T13" fmla="*/ 16 h 232"/>
                <a:gd name="T14" fmla="*/ 169 w 421"/>
                <a:gd name="T15" fmla="*/ 24 h 232"/>
                <a:gd name="T16" fmla="*/ 143 w 421"/>
                <a:gd name="T17" fmla="*/ 16 h 232"/>
                <a:gd name="T18" fmla="*/ 118 w 421"/>
                <a:gd name="T19" fmla="*/ 32 h 232"/>
                <a:gd name="T20" fmla="*/ 84 w 421"/>
                <a:gd name="T21" fmla="*/ 40 h 232"/>
                <a:gd name="T22" fmla="*/ 76 w 421"/>
                <a:gd name="T23" fmla="*/ 72 h 232"/>
                <a:gd name="T24" fmla="*/ 51 w 421"/>
                <a:gd name="T25" fmla="*/ 88 h 232"/>
                <a:gd name="T26" fmla="*/ 42 w 421"/>
                <a:gd name="T27" fmla="*/ 112 h 232"/>
                <a:gd name="T28" fmla="*/ 9 w 421"/>
                <a:gd name="T29" fmla="*/ 152 h 232"/>
                <a:gd name="T30" fmla="*/ 0 w 421"/>
                <a:gd name="T31" fmla="*/ 184 h 232"/>
                <a:gd name="T32" fmla="*/ 34 w 421"/>
                <a:gd name="T33" fmla="*/ 168 h 232"/>
                <a:gd name="T34" fmla="*/ 76 w 421"/>
                <a:gd name="T35" fmla="*/ 184 h 232"/>
                <a:gd name="T36" fmla="*/ 84 w 421"/>
                <a:gd name="T37" fmla="*/ 200 h 232"/>
                <a:gd name="T38" fmla="*/ 101 w 421"/>
                <a:gd name="T39" fmla="*/ 224 h 232"/>
                <a:gd name="T40" fmla="*/ 177 w 421"/>
                <a:gd name="T41" fmla="*/ 216 h 232"/>
                <a:gd name="T42" fmla="*/ 219 w 421"/>
                <a:gd name="T43" fmla="*/ 152 h 232"/>
                <a:gd name="T44" fmla="*/ 287 w 421"/>
                <a:gd name="T45" fmla="*/ 232 h 232"/>
                <a:gd name="T46" fmla="*/ 312 w 421"/>
                <a:gd name="T47" fmla="*/ 152 h 232"/>
                <a:gd name="T48" fmla="*/ 354 w 421"/>
                <a:gd name="T49" fmla="*/ 160 h 232"/>
                <a:gd name="T50" fmla="*/ 379 w 421"/>
                <a:gd name="T51" fmla="*/ 144 h 232"/>
                <a:gd name="T52" fmla="*/ 413 w 421"/>
                <a:gd name="T53" fmla="*/ 144 h 232"/>
                <a:gd name="T54" fmla="*/ 421 w 421"/>
                <a:gd name="T55" fmla="*/ 136 h 232"/>
                <a:gd name="T56" fmla="*/ 413 w 421"/>
                <a:gd name="T57" fmla="*/ 96 h 232"/>
                <a:gd name="T58" fmla="*/ 371 w 421"/>
                <a:gd name="T59" fmla="*/ 104 h 23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21" h="232">
                  <a:moveTo>
                    <a:pt x="371" y="104"/>
                  </a:moveTo>
                  <a:lnTo>
                    <a:pt x="354" y="88"/>
                  </a:lnTo>
                  <a:lnTo>
                    <a:pt x="329" y="72"/>
                  </a:lnTo>
                  <a:lnTo>
                    <a:pt x="337" y="32"/>
                  </a:lnTo>
                  <a:lnTo>
                    <a:pt x="337" y="24"/>
                  </a:lnTo>
                  <a:lnTo>
                    <a:pt x="253" y="0"/>
                  </a:lnTo>
                  <a:lnTo>
                    <a:pt x="219" y="16"/>
                  </a:lnTo>
                  <a:lnTo>
                    <a:pt x="169" y="24"/>
                  </a:lnTo>
                  <a:lnTo>
                    <a:pt x="143" y="16"/>
                  </a:lnTo>
                  <a:lnTo>
                    <a:pt x="118" y="32"/>
                  </a:lnTo>
                  <a:lnTo>
                    <a:pt x="84" y="40"/>
                  </a:lnTo>
                  <a:lnTo>
                    <a:pt x="76" y="72"/>
                  </a:lnTo>
                  <a:lnTo>
                    <a:pt x="51" y="88"/>
                  </a:lnTo>
                  <a:lnTo>
                    <a:pt x="42" y="112"/>
                  </a:lnTo>
                  <a:lnTo>
                    <a:pt x="9" y="152"/>
                  </a:lnTo>
                  <a:lnTo>
                    <a:pt x="0" y="184"/>
                  </a:lnTo>
                  <a:lnTo>
                    <a:pt x="34" y="168"/>
                  </a:lnTo>
                  <a:lnTo>
                    <a:pt x="76" y="184"/>
                  </a:lnTo>
                  <a:lnTo>
                    <a:pt x="84" y="200"/>
                  </a:lnTo>
                  <a:lnTo>
                    <a:pt x="101" y="224"/>
                  </a:lnTo>
                  <a:lnTo>
                    <a:pt x="177" y="216"/>
                  </a:lnTo>
                  <a:lnTo>
                    <a:pt x="219" y="152"/>
                  </a:lnTo>
                  <a:lnTo>
                    <a:pt x="287" y="232"/>
                  </a:lnTo>
                  <a:lnTo>
                    <a:pt x="312" y="152"/>
                  </a:lnTo>
                  <a:lnTo>
                    <a:pt x="354" y="160"/>
                  </a:lnTo>
                  <a:lnTo>
                    <a:pt x="379" y="144"/>
                  </a:lnTo>
                  <a:lnTo>
                    <a:pt x="413" y="144"/>
                  </a:lnTo>
                  <a:lnTo>
                    <a:pt x="421" y="136"/>
                  </a:lnTo>
                  <a:lnTo>
                    <a:pt x="413" y="96"/>
                  </a:lnTo>
                  <a:lnTo>
                    <a:pt x="371" y="104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7" name="Freeform 47"/>
            <p:cNvSpPr>
              <a:spLocks/>
            </p:cNvSpPr>
            <p:nvPr/>
          </p:nvSpPr>
          <p:spPr bwMode="auto">
            <a:xfrm>
              <a:off x="3727" y="2760"/>
              <a:ext cx="682" cy="312"/>
            </a:xfrm>
            <a:custGeom>
              <a:avLst/>
              <a:gdLst>
                <a:gd name="T0" fmla="*/ 472 w 682"/>
                <a:gd name="T1" fmla="*/ 304 h 312"/>
                <a:gd name="T2" fmla="*/ 505 w 682"/>
                <a:gd name="T3" fmla="*/ 280 h 312"/>
                <a:gd name="T4" fmla="*/ 556 w 682"/>
                <a:gd name="T5" fmla="*/ 280 h 312"/>
                <a:gd name="T6" fmla="*/ 598 w 682"/>
                <a:gd name="T7" fmla="*/ 272 h 312"/>
                <a:gd name="T8" fmla="*/ 598 w 682"/>
                <a:gd name="T9" fmla="*/ 248 h 312"/>
                <a:gd name="T10" fmla="*/ 623 w 682"/>
                <a:gd name="T11" fmla="*/ 224 h 312"/>
                <a:gd name="T12" fmla="*/ 632 w 682"/>
                <a:gd name="T13" fmla="*/ 184 h 312"/>
                <a:gd name="T14" fmla="*/ 632 w 682"/>
                <a:gd name="T15" fmla="*/ 144 h 312"/>
                <a:gd name="T16" fmla="*/ 674 w 682"/>
                <a:gd name="T17" fmla="*/ 128 h 312"/>
                <a:gd name="T18" fmla="*/ 682 w 682"/>
                <a:gd name="T19" fmla="*/ 96 h 312"/>
                <a:gd name="T20" fmla="*/ 649 w 682"/>
                <a:gd name="T21" fmla="*/ 72 h 312"/>
                <a:gd name="T22" fmla="*/ 649 w 682"/>
                <a:gd name="T23" fmla="*/ 24 h 312"/>
                <a:gd name="T24" fmla="*/ 564 w 682"/>
                <a:gd name="T25" fmla="*/ 24 h 312"/>
                <a:gd name="T26" fmla="*/ 488 w 682"/>
                <a:gd name="T27" fmla="*/ 0 h 312"/>
                <a:gd name="T28" fmla="*/ 463 w 682"/>
                <a:gd name="T29" fmla="*/ 48 h 312"/>
                <a:gd name="T30" fmla="*/ 413 w 682"/>
                <a:gd name="T31" fmla="*/ 64 h 312"/>
                <a:gd name="T32" fmla="*/ 371 w 682"/>
                <a:gd name="T33" fmla="*/ 40 h 312"/>
                <a:gd name="T34" fmla="*/ 371 w 682"/>
                <a:gd name="T35" fmla="*/ 64 h 312"/>
                <a:gd name="T36" fmla="*/ 337 w 682"/>
                <a:gd name="T37" fmla="*/ 64 h 312"/>
                <a:gd name="T38" fmla="*/ 328 w 682"/>
                <a:gd name="T39" fmla="*/ 96 h 312"/>
                <a:gd name="T40" fmla="*/ 295 w 682"/>
                <a:gd name="T41" fmla="*/ 120 h 312"/>
                <a:gd name="T42" fmla="*/ 312 w 682"/>
                <a:gd name="T43" fmla="*/ 152 h 312"/>
                <a:gd name="T44" fmla="*/ 312 w 682"/>
                <a:gd name="T45" fmla="*/ 184 h 312"/>
                <a:gd name="T46" fmla="*/ 253 w 682"/>
                <a:gd name="T47" fmla="*/ 168 h 312"/>
                <a:gd name="T48" fmla="*/ 185 w 682"/>
                <a:gd name="T49" fmla="*/ 192 h 312"/>
                <a:gd name="T50" fmla="*/ 143 w 682"/>
                <a:gd name="T51" fmla="*/ 200 h 312"/>
                <a:gd name="T52" fmla="*/ 84 w 682"/>
                <a:gd name="T53" fmla="*/ 192 h 312"/>
                <a:gd name="T54" fmla="*/ 50 w 682"/>
                <a:gd name="T55" fmla="*/ 208 h 312"/>
                <a:gd name="T56" fmla="*/ 8 w 682"/>
                <a:gd name="T57" fmla="*/ 200 h 312"/>
                <a:gd name="T58" fmla="*/ 0 w 682"/>
                <a:gd name="T59" fmla="*/ 240 h 312"/>
                <a:gd name="T60" fmla="*/ 25 w 682"/>
                <a:gd name="T61" fmla="*/ 256 h 312"/>
                <a:gd name="T62" fmla="*/ 42 w 682"/>
                <a:gd name="T63" fmla="*/ 272 h 312"/>
                <a:gd name="T64" fmla="*/ 84 w 682"/>
                <a:gd name="T65" fmla="*/ 264 h 312"/>
                <a:gd name="T66" fmla="*/ 92 w 682"/>
                <a:gd name="T67" fmla="*/ 304 h 312"/>
                <a:gd name="T68" fmla="*/ 101 w 682"/>
                <a:gd name="T69" fmla="*/ 280 h 312"/>
                <a:gd name="T70" fmla="*/ 135 w 682"/>
                <a:gd name="T71" fmla="*/ 288 h 312"/>
                <a:gd name="T72" fmla="*/ 168 w 682"/>
                <a:gd name="T73" fmla="*/ 256 h 312"/>
                <a:gd name="T74" fmla="*/ 244 w 682"/>
                <a:gd name="T75" fmla="*/ 248 h 312"/>
                <a:gd name="T76" fmla="*/ 261 w 682"/>
                <a:gd name="T77" fmla="*/ 272 h 312"/>
                <a:gd name="T78" fmla="*/ 379 w 682"/>
                <a:gd name="T79" fmla="*/ 304 h 312"/>
                <a:gd name="T80" fmla="*/ 379 w 682"/>
                <a:gd name="T81" fmla="*/ 312 h 312"/>
                <a:gd name="T82" fmla="*/ 413 w 682"/>
                <a:gd name="T83" fmla="*/ 304 h 312"/>
                <a:gd name="T84" fmla="*/ 472 w 682"/>
                <a:gd name="T85" fmla="*/ 304 h 3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82" h="312">
                  <a:moveTo>
                    <a:pt x="472" y="304"/>
                  </a:moveTo>
                  <a:lnTo>
                    <a:pt x="505" y="280"/>
                  </a:lnTo>
                  <a:lnTo>
                    <a:pt x="556" y="280"/>
                  </a:lnTo>
                  <a:lnTo>
                    <a:pt x="598" y="272"/>
                  </a:lnTo>
                  <a:lnTo>
                    <a:pt x="598" y="248"/>
                  </a:lnTo>
                  <a:lnTo>
                    <a:pt x="623" y="224"/>
                  </a:lnTo>
                  <a:lnTo>
                    <a:pt x="632" y="184"/>
                  </a:lnTo>
                  <a:lnTo>
                    <a:pt x="632" y="144"/>
                  </a:lnTo>
                  <a:lnTo>
                    <a:pt x="674" y="128"/>
                  </a:lnTo>
                  <a:lnTo>
                    <a:pt x="682" y="96"/>
                  </a:lnTo>
                  <a:lnTo>
                    <a:pt x="649" y="72"/>
                  </a:lnTo>
                  <a:lnTo>
                    <a:pt x="649" y="24"/>
                  </a:lnTo>
                  <a:lnTo>
                    <a:pt x="564" y="24"/>
                  </a:lnTo>
                  <a:lnTo>
                    <a:pt x="488" y="0"/>
                  </a:lnTo>
                  <a:lnTo>
                    <a:pt x="463" y="48"/>
                  </a:lnTo>
                  <a:lnTo>
                    <a:pt x="413" y="64"/>
                  </a:lnTo>
                  <a:lnTo>
                    <a:pt x="371" y="40"/>
                  </a:lnTo>
                  <a:lnTo>
                    <a:pt x="371" y="64"/>
                  </a:lnTo>
                  <a:lnTo>
                    <a:pt x="337" y="64"/>
                  </a:lnTo>
                  <a:lnTo>
                    <a:pt x="328" y="96"/>
                  </a:lnTo>
                  <a:lnTo>
                    <a:pt x="295" y="120"/>
                  </a:lnTo>
                  <a:lnTo>
                    <a:pt x="312" y="152"/>
                  </a:lnTo>
                  <a:lnTo>
                    <a:pt x="312" y="184"/>
                  </a:lnTo>
                  <a:lnTo>
                    <a:pt x="253" y="168"/>
                  </a:lnTo>
                  <a:lnTo>
                    <a:pt x="185" y="192"/>
                  </a:lnTo>
                  <a:lnTo>
                    <a:pt x="143" y="200"/>
                  </a:lnTo>
                  <a:lnTo>
                    <a:pt x="84" y="192"/>
                  </a:lnTo>
                  <a:lnTo>
                    <a:pt x="50" y="208"/>
                  </a:lnTo>
                  <a:lnTo>
                    <a:pt x="8" y="200"/>
                  </a:lnTo>
                  <a:lnTo>
                    <a:pt x="0" y="240"/>
                  </a:lnTo>
                  <a:lnTo>
                    <a:pt x="25" y="256"/>
                  </a:lnTo>
                  <a:lnTo>
                    <a:pt x="42" y="272"/>
                  </a:lnTo>
                  <a:lnTo>
                    <a:pt x="84" y="264"/>
                  </a:lnTo>
                  <a:lnTo>
                    <a:pt x="92" y="304"/>
                  </a:lnTo>
                  <a:lnTo>
                    <a:pt x="101" y="280"/>
                  </a:lnTo>
                  <a:lnTo>
                    <a:pt x="135" y="288"/>
                  </a:lnTo>
                  <a:lnTo>
                    <a:pt x="168" y="256"/>
                  </a:lnTo>
                  <a:lnTo>
                    <a:pt x="244" y="248"/>
                  </a:lnTo>
                  <a:lnTo>
                    <a:pt x="261" y="272"/>
                  </a:lnTo>
                  <a:lnTo>
                    <a:pt x="379" y="304"/>
                  </a:lnTo>
                  <a:lnTo>
                    <a:pt x="379" y="312"/>
                  </a:lnTo>
                  <a:lnTo>
                    <a:pt x="413" y="304"/>
                  </a:lnTo>
                  <a:lnTo>
                    <a:pt x="472" y="304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8" name="Freeform 48"/>
            <p:cNvSpPr>
              <a:spLocks/>
            </p:cNvSpPr>
            <p:nvPr/>
          </p:nvSpPr>
          <p:spPr bwMode="auto">
            <a:xfrm>
              <a:off x="3946" y="2512"/>
              <a:ext cx="581" cy="312"/>
            </a:xfrm>
            <a:custGeom>
              <a:avLst/>
              <a:gdLst>
                <a:gd name="T0" fmla="*/ 497 w 581"/>
                <a:gd name="T1" fmla="*/ 248 h 312"/>
                <a:gd name="T2" fmla="*/ 531 w 581"/>
                <a:gd name="T3" fmla="*/ 200 h 312"/>
                <a:gd name="T4" fmla="*/ 556 w 581"/>
                <a:gd name="T5" fmla="*/ 176 h 312"/>
                <a:gd name="T6" fmla="*/ 581 w 581"/>
                <a:gd name="T7" fmla="*/ 152 h 312"/>
                <a:gd name="T8" fmla="*/ 564 w 581"/>
                <a:gd name="T9" fmla="*/ 120 h 312"/>
                <a:gd name="T10" fmla="*/ 522 w 581"/>
                <a:gd name="T11" fmla="*/ 112 h 312"/>
                <a:gd name="T12" fmla="*/ 480 w 581"/>
                <a:gd name="T13" fmla="*/ 104 h 312"/>
                <a:gd name="T14" fmla="*/ 463 w 581"/>
                <a:gd name="T15" fmla="*/ 80 h 312"/>
                <a:gd name="T16" fmla="*/ 413 w 581"/>
                <a:gd name="T17" fmla="*/ 64 h 312"/>
                <a:gd name="T18" fmla="*/ 413 w 581"/>
                <a:gd name="T19" fmla="*/ 88 h 312"/>
                <a:gd name="T20" fmla="*/ 387 w 581"/>
                <a:gd name="T21" fmla="*/ 104 h 312"/>
                <a:gd name="T22" fmla="*/ 345 w 581"/>
                <a:gd name="T23" fmla="*/ 72 h 312"/>
                <a:gd name="T24" fmla="*/ 354 w 581"/>
                <a:gd name="T25" fmla="*/ 40 h 312"/>
                <a:gd name="T26" fmla="*/ 312 w 581"/>
                <a:gd name="T27" fmla="*/ 40 h 312"/>
                <a:gd name="T28" fmla="*/ 269 w 581"/>
                <a:gd name="T29" fmla="*/ 24 h 312"/>
                <a:gd name="T30" fmla="*/ 227 w 581"/>
                <a:gd name="T31" fmla="*/ 0 h 312"/>
                <a:gd name="T32" fmla="*/ 227 w 581"/>
                <a:gd name="T33" fmla="*/ 24 h 312"/>
                <a:gd name="T34" fmla="*/ 202 w 581"/>
                <a:gd name="T35" fmla="*/ 8 h 312"/>
                <a:gd name="T36" fmla="*/ 168 w 581"/>
                <a:gd name="T37" fmla="*/ 8 h 312"/>
                <a:gd name="T38" fmla="*/ 160 w 581"/>
                <a:gd name="T39" fmla="*/ 40 h 312"/>
                <a:gd name="T40" fmla="*/ 118 w 581"/>
                <a:gd name="T41" fmla="*/ 56 h 312"/>
                <a:gd name="T42" fmla="*/ 76 w 581"/>
                <a:gd name="T43" fmla="*/ 80 h 312"/>
                <a:gd name="T44" fmla="*/ 34 w 581"/>
                <a:gd name="T45" fmla="*/ 88 h 312"/>
                <a:gd name="T46" fmla="*/ 0 w 581"/>
                <a:gd name="T47" fmla="*/ 112 h 312"/>
                <a:gd name="T48" fmla="*/ 34 w 581"/>
                <a:gd name="T49" fmla="*/ 152 h 312"/>
                <a:gd name="T50" fmla="*/ 25 w 581"/>
                <a:gd name="T51" fmla="*/ 176 h 312"/>
                <a:gd name="T52" fmla="*/ 84 w 581"/>
                <a:gd name="T53" fmla="*/ 224 h 312"/>
                <a:gd name="T54" fmla="*/ 160 w 581"/>
                <a:gd name="T55" fmla="*/ 280 h 312"/>
                <a:gd name="T56" fmla="*/ 152 w 581"/>
                <a:gd name="T57" fmla="*/ 288 h 312"/>
                <a:gd name="T58" fmla="*/ 194 w 581"/>
                <a:gd name="T59" fmla="*/ 312 h 312"/>
                <a:gd name="T60" fmla="*/ 244 w 581"/>
                <a:gd name="T61" fmla="*/ 296 h 312"/>
                <a:gd name="T62" fmla="*/ 269 w 581"/>
                <a:gd name="T63" fmla="*/ 248 h 312"/>
                <a:gd name="T64" fmla="*/ 345 w 581"/>
                <a:gd name="T65" fmla="*/ 272 h 312"/>
                <a:gd name="T66" fmla="*/ 430 w 581"/>
                <a:gd name="T67" fmla="*/ 272 h 312"/>
                <a:gd name="T68" fmla="*/ 430 w 581"/>
                <a:gd name="T69" fmla="*/ 280 h 312"/>
                <a:gd name="T70" fmla="*/ 455 w 581"/>
                <a:gd name="T71" fmla="*/ 248 h 312"/>
                <a:gd name="T72" fmla="*/ 497 w 581"/>
                <a:gd name="T73" fmla="*/ 248 h 31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81" h="312">
                  <a:moveTo>
                    <a:pt x="497" y="248"/>
                  </a:moveTo>
                  <a:lnTo>
                    <a:pt x="531" y="200"/>
                  </a:lnTo>
                  <a:lnTo>
                    <a:pt x="556" y="176"/>
                  </a:lnTo>
                  <a:lnTo>
                    <a:pt x="581" y="152"/>
                  </a:lnTo>
                  <a:lnTo>
                    <a:pt x="564" y="120"/>
                  </a:lnTo>
                  <a:lnTo>
                    <a:pt x="522" y="112"/>
                  </a:lnTo>
                  <a:lnTo>
                    <a:pt x="480" y="104"/>
                  </a:lnTo>
                  <a:lnTo>
                    <a:pt x="463" y="80"/>
                  </a:lnTo>
                  <a:lnTo>
                    <a:pt x="413" y="64"/>
                  </a:lnTo>
                  <a:lnTo>
                    <a:pt x="413" y="88"/>
                  </a:lnTo>
                  <a:lnTo>
                    <a:pt x="387" y="104"/>
                  </a:lnTo>
                  <a:lnTo>
                    <a:pt x="345" y="72"/>
                  </a:lnTo>
                  <a:lnTo>
                    <a:pt x="354" y="40"/>
                  </a:lnTo>
                  <a:lnTo>
                    <a:pt x="312" y="40"/>
                  </a:lnTo>
                  <a:lnTo>
                    <a:pt x="269" y="24"/>
                  </a:lnTo>
                  <a:lnTo>
                    <a:pt x="227" y="0"/>
                  </a:lnTo>
                  <a:lnTo>
                    <a:pt x="227" y="24"/>
                  </a:lnTo>
                  <a:lnTo>
                    <a:pt x="202" y="8"/>
                  </a:lnTo>
                  <a:lnTo>
                    <a:pt x="168" y="8"/>
                  </a:lnTo>
                  <a:lnTo>
                    <a:pt x="160" y="40"/>
                  </a:lnTo>
                  <a:lnTo>
                    <a:pt x="118" y="56"/>
                  </a:lnTo>
                  <a:lnTo>
                    <a:pt x="76" y="80"/>
                  </a:lnTo>
                  <a:lnTo>
                    <a:pt x="34" y="88"/>
                  </a:lnTo>
                  <a:lnTo>
                    <a:pt x="0" y="112"/>
                  </a:lnTo>
                  <a:lnTo>
                    <a:pt x="34" y="152"/>
                  </a:lnTo>
                  <a:lnTo>
                    <a:pt x="25" y="176"/>
                  </a:lnTo>
                  <a:lnTo>
                    <a:pt x="84" y="224"/>
                  </a:lnTo>
                  <a:lnTo>
                    <a:pt x="160" y="280"/>
                  </a:lnTo>
                  <a:lnTo>
                    <a:pt x="152" y="288"/>
                  </a:lnTo>
                  <a:lnTo>
                    <a:pt x="194" y="312"/>
                  </a:lnTo>
                  <a:lnTo>
                    <a:pt x="244" y="296"/>
                  </a:lnTo>
                  <a:lnTo>
                    <a:pt x="269" y="248"/>
                  </a:lnTo>
                  <a:lnTo>
                    <a:pt x="345" y="272"/>
                  </a:lnTo>
                  <a:lnTo>
                    <a:pt x="430" y="272"/>
                  </a:lnTo>
                  <a:lnTo>
                    <a:pt x="430" y="280"/>
                  </a:lnTo>
                  <a:lnTo>
                    <a:pt x="455" y="248"/>
                  </a:lnTo>
                  <a:lnTo>
                    <a:pt x="497" y="248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69" name="Freeform 49"/>
            <p:cNvSpPr>
              <a:spLocks/>
            </p:cNvSpPr>
            <p:nvPr/>
          </p:nvSpPr>
          <p:spPr bwMode="auto">
            <a:xfrm>
              <a:off x="4098" y="3000"/>
              <a:ext cx="278" cy="200"/>
            </a:xfrm>
            <a:custGeom>
              <a:avLst/>
              <a:gdLst>
                <a:gd name="T0" fmla="*/ 50 w 278"/>
                <a:gd name="T1" fmla="*/ 192 h 200"/>
                <a:gd name="T2" fmla="*/ 92 w 278"/>
                <a:gd name="T3" fmla="*/ 160 h 200"/>
                <a:gd name="T4" fmla="*/ 117 w 278"/>
                <a:gd name="T5" fmla="*/ 176 h 200"/>
                <a:gd name="T6" fmla="*/ 151 w 278"/>
                <a:gd name="T7" fmla="*/ 184 h 200"/>
                <a:gd name="T8" fmla="*/ 168 w 278"/>
                <a:gd name="T9" fmla="*/ 152 h 200"/>
                <a:gd name="T10" fmla="*/ 202 w 278"/>
                <a:gd name="T11" fmla="*/ 144 h 200"/>
                <a:gd name="T12" fmla="*/ 202 w 278"/>
                <a:gd name="T13" fmla="*/ 104 h 200"/>
                <a:gd name="T14" fmla="*/ 235 w 278"/>
                <a:gd name="T15" fmla="*/ 64 h 200"/>
                <a:gd name="T16" fmla="*/ 278 w 278"/>
                <a:gd name="T17" fmla="*/ 48 h 200"/>
                <a:gd name="T18" fmla="*/ 235 w 278"/>
                <a:gd name="T19" fmla="*/ 0 h 200"/>
                <a:gd name="T20" fmla="*/ 227 w 278"/>
                <a:gd name="T21" fmla="*/ 8 h 200"/>
                <a:gd name="T22" fmla="*/ 227 w 278"/>
                <a:gd name="T23" fmla="*/ 32 h 200"/>
                <a:gd name="T24" fmla="*/ 185 w 278"/>
                <a:gd name="T25" fmla="*/ 40 h 200"/>
                <a:gd name="T26" fmla="*/ 134 w 278"/>
                <a:gd name="T27" fmla="*/ 40 h 200"/>
                <a:gd name="T28" fmla="*/ 101 w 278"/>
                <a:gd name="T29" fmla="*/ 64 h 200"/>
                <a:gd name="T30" fmla="*/ 42 w 278"/>
                <a:gd name="T31" fmla="*/ 64 h 200"/>
                <a:gd name="T32" fmla="*/ 8 w 278"/>
                <a:gd name="T33" fmla="*/ 72 h 200"/>
                <a:gd name="T34" fmla="*/ 0 w 278"/>
                <a:gd name="T35" fmla="*/ 96 h 200"/>
                <a:gd name="T36" fmla="*/ 8 w 278"/>
                <a:gd name="T37" fmla="*/ 152 h 200"/>
                <a:gd name="T38" fmla="*/ 0 w 278"/>
                <a:gd name="T39" fmla="*/ 160 h 200"/>
                <a:gd name="T40" fmla="*/ 25 w 278"/>
                <a:gd name="T41" fmla="*/ 152 h 200"/>
                <a:gd name="T42" fmla="*/ 8 w 278"/>
                <a:gd name="T43" fmla="*/ 176 h 200"/>
                <a:gd name="T44" fmla="*/ 8 w 278"/>
                <a:gd name="T45" fmla="*/ 200 h 200"/>
                <a:gd name="T46" fmla="*/ 16 w 278"/>
                <a:gd name="T47" fmla="*/ 200 h 200"/>
                <a:gd name="T48" fmla="*/ 50 w 278"/>
                <a:gd name="T49" fmla="*/ 192 h 2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8" h="200">
                  <a:moveTo>
                    <a:pt x="50" y="192"/>
                  </a:moveTo>
                  <a:lnTo>
                    <a:pt x="92" y="160"/>
                  </a:lnTo>
                  <a:lnTo>
                    <a:pt x="117" y="176"/>
                  </a:lnTo>
                  <a:lnTo>
                    <a:pt x="151" y="184"/>
                  </a:lnTo>
                  <a:lnTo>
                    <a:pt x="168" y="152"/>
                  </a:lnTo>
                  <a:lnTo>
                    <a:pt x="202" y="144"/>
                  </a:lnTo>
                  <a:lnTo>
                    <a:pt x="202" y="104"/>
                  </a:lnTo>
                  <a:lnTo>
                    <a:pt x="235" y="64"/>
                  </a:lnTo>
                  <a:lnTo>
                    <a:pt x="278" y="48"/>
                  </a:lnTo>
                  <a:lnTo>
                    <a:pt x="235" y="0"/>
                  </a:lnTo>
                  <a:lnTo>
                    <a:pt x="227" y="8"/>
                  </a:lnTo>
                  <a:lnTo>
                    <a:pt x="227" y="32"/>
                  </a:lnTo>
                  <a:lnTo>
                    <a:pt x="185" y="40"/>
                  </a:lnTo>
                  <a:lnTo>
                    <a:pt x="134" y="40"/>
                  </a:lnTo>
                  <a:lnTo>
                    <a:pt x="101" y="64"/>
                  </a:lnTo>
                  <a:lnTo>
                    <a:pt x="42" y="64"/>
                  </a:lnTo>
                  <a:lnTo>
                    <a:pt x="8" y="72"/>
                  </a:lnTo>
                  <a:lnTo>
                    <a:pt x="0" y="96"/>
                  </a:lnTo>
                  <a:lnTo>
                    <a:pt x="8" y="152"/>
                  </a:lnTo>
                  <a:lnTo>
                    <a:pt x="0" y="160"/>
                  </a:lnTo>
                  <a:lnTo>
                    <a:pt x="25" y="152"/>
                  </a:lnTo>
                  <a:lnTo>
                    <a:pt x="8" y="176"/>
                  </a:lnTo>
                  <a:lnTo>
                    <a:pt x="8" y="200"/>
                  </a:lnTo>
                  <a:lnTo>
                    <a:pt x="16" y="200"/>
                  </a:lnTo>
                  <a:lnTo>
                    <a:pt x="50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0" name="Freeform 50"/>
            <p:cNvSpPr>
              <a:spLocks/>
            </p:cNvSpPr>
            <p:nvPr/>
          </p:nvSpPr>
          <p:spPr bwMode="auto">
            <a:xfrm>
              <a:off x="4106" y="3056"/>
              <a:ext cx="548" cy="416"/>
            </a:xfrm>
            <a:custGeom>
              <a:avLst/>
              <a:gdLst>
                <a:gd name="T0" fmla="*/ 388 w 548"/>
                <a:gd name="T1" fmla="*/ 360 h 416"/>
                <a:gd name="T2" fmla="*/ 379 w 548"/>
                <a:gd name="T3" fmla="*/ 344 h 416"/>
                <a:gd name="T4" fmla="*/ 345 w 548"/>
                <a:gd name="T5" fmla="*/ 328 h 416"/>
                <a:gd name="T6" fmla="*/ 320 w 548"/>
                <a:gd name="T7" fmla="*/ 296 h 416"/>
                <a:gd name="T8" fmla="*/ 270 w 548"/>
                <a:gd name="T9" fmla="*/ 264 h 416"/>
                <a:gd name="T10" fmla="*/ 236 w 548"/>
                <a:gd name="T11" fmla="*/ 216 h 416"/>
                <a:gd name="T12" fmla="*/ 202 w 548"/>
                <a:gd name="T13" fmla="*/ 200 h 416"/>
                <a:gd name="T14" fmla="*/ 219 w 548"/>
                <a:gd name="T15" fmla="*/ 152 h 416"/>
                <a:gd name="T16" fmla="*/ 236 w 548"/>
                <a:gd name="T17" fmla="*/ 152 h 416"/>
                <a:gd name="T18" fmla="*/ 270 w 548"/>
                <a:gd name="T19" fmla="*/ 168 h 416"/>
                <a:gd name="T20" fmla="*/ 278 w 548"/>
                <a:gd name="T21" fmla="*/ 144 h 416"/>
                <a:gd name="T22" fmla="*/ 312 w 548"/>
                <a:gd name="T23" fmla="*/ 136 h 416"/>
                <a:gd name="T24" fmla="*/ 354 w 548"/>
                <a:gd name="T25" fmla="*/ 144 h 416"/>
                <a:gd name="T26" fmla="*/ 404 w 548"/>
                <a:gd name="T27" fmla="*/ 152 h 416"/>
                <a:gd name="T28" fmla="*/ 438 w 548"/>
                <a:gd name="T29" fmla="*/ 144 h 416"/>
                <a:gd name="T30" fmla="*/ 472 w 548"/>
                <a:gd name="T31" fmla="*/ 152 h 416"/>
                <a:gd name="T32" fmla="*/ 522 w 548"/>
                <a:gd name="T33" fmla="*/ 160 h 416"/>
                <a:gd name="T34" fmla="*/ 522 w 548"/>
                <a:gd name="T35" fmla="*/ 128 h 416"/>
                <a:gd name="T36" fmla="*/ 548 w 548"/>
                <a:gd name="T37" fmla="*/ 120 h 416"/>
                <a:gd name="T38" fmla="*/ 522 w 548"/>
                <a:gd name="T39" fmla="*/ 112 h 416"/>
                <a:gd name="T40" fmla="*/ 497 w 548"/>
                <a:gd name="T41" fmla="*/ 80 h 416"/>
                <a:gd name="T42" fmla="*/ 480 w 548"/>
                <a:gd name="T43" fmla="*/ 48 h 416"/>
                <a:gd name="T44" fmla="*/ 421 w 548"/>
                <a:gd name="T45" fmla="*/ 72 h 416"/>
                <a:gd name="T46" fmla="*/ 388 w 548"/>
                <a:gd name="T47" fmla="*/ 72 h 416"/>
                <a:gd name="T48" fmla="*/ 379 w 548"/>
                <a:gd name="T49" fmla="*/ 48 h 416"/>
                <a:gd name="T50" fmla="*/ 345 w 548"/>
                <a:gd name="T51" fmla="*/ 56 h 416"/>
                <a:gd name="T52" fmla="*/ 320 w 548"/>
                <a:gd name="T53" fmla="*/ 40 h 416"/>
                <a:gd name="T54" fmla="*/ 295 w 548"/>
                <a:gd name="T55" fmla="*/ 16 h 416"/>
                <a:gd name="T56" fmla="*/ 261 w 548"/>
                <a:gd name="T57" fmla="*/ 0 h 416"/>
                <a:gd name="T58" fmla="*/ 227 w 548"/>
                <a:gd name="T59" fmla="*/ 8 h 416"/>
                <a:gd name="T60" fmla="*/ 194 w 548"/>
                <a:gd name="T61" fmla="*/ 48 h 416"/>
                <a:gd name="T62" fmla="*/ 194 w 548"/>
                <a:gd name="T63" fmla="*/ 88 h 416"/>
                <a:gd name="T64" fmla="*/ 160 w 548"/>
                <a:gd name="T65" fmla="*/ 96 h 416"/>
                <a:gd name="T66" fmla="*/ 143 w 548"/>
                <a:gd name="T67" fmla="*/ 128 h 416"/>
                <a:gd name="T68" fmla="*/ 109 w 548"/>
                <a:gd name="T69" fmla="*/ 120 h 416"/>
                <a:gd name="T70" fmla="*/ 84 w 548"/>
                <a:gd name="T71" fmla="*/ 104 h 416"/>
                <a:gd name="T72" fmla="*/ 42 w 548"/>
                <a:gd name="T73" fmla="*/ 136 h 416"/>
                <a:gd name="T74" fmla="*/ 8 w 548"/>
                <a:gd name="T75" fmla="*/ 144 h 416"/>
                <a:gd name="T76" fmla="*/ 0 w 548"/>
                <a:gd name="T77" fmla="*/ 144 h 416"/>
                <a:gd name="T78" fmla="*/ 0 w 548"/>
                <a:gd name="T79" fmla="*/ 152 h 416"/>
                <a:gd name="T80" fmla="*/ 34 w 548"/>
                <a:gd name="T81" fmla="*/ 216 h 416"/>
                <a:gd name="T82" fmla="*/ 84 w 548"/>
                <a:gd name="T83" fmla="*/ 152 h 416"/>
                <a:gd name="T84" fmla="*/ 84 w 548"/>
                <a:gd name="T85" fmla="*/ 216 h 416"/>
                <a:gd name="T86" fmla="*/ 126 w 548"/>
                <a:gd name="T87" fmla="*/ 192 h 416"/>
                <a:gd name="T88" fmla="*/ 126 w 548"/>
                <a:gd name="T89" fmla="*/ 240 h 416"/>
                <a:gd name="T90" fmla="*/ 177 w 548"/>
                <a:gd name="T91" fmla="*/ 264 h 416"/>
                <a:gd name="T92" fmla="*/ 160 w 548"/>
                <a:gd name="T93" fmla="*/ 272 h 416"/>
                <a:gd name="T94" fmla="*/ 219 w 548"/>
                <a:gd name="T95" fmla="*/ 312 h 416"/>
                <a:gd name="T96" fmla="*/ 227 w 548"/>
                <a:gd name="T97" fmla="*/ 336 h 416"/>
                <a:gd name="T98" fmla="*/ 253 w 548"/>
                <a:gd name="T99" fmla="*/ 352 h 416"/>
                <a:gd name="T100" fmla="*/ 312 w 548"/>
                <a:gd name="T101" fmla="*/ 360 h 416"/>
                <a:gd name="T102" fmla="*/ 371 w 548"/>
                <a:gd name="T103" fmla="*/ 384 h 416"/>
                <a:gd name="T104" fmla="*/ 312 w 548"/>
                <a:gd name="T105" fmla="*/ 392 h 416"/>
                <a:gd name="T106" fmla="*/ 413 w 548"/>
                <a:gd name="T107" fmla="*/ 416 h 416"/>
                <a:gd name="T108" fmla="*/ 413 w 548"/>
                <a:gd name="T109" fmla="*/ 384 h 416"/>
                <a:gd name="T110" fmla="*/ 388 w 548"/>
                <a:gd name="T111" fmla="*/ 360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48" h="416">
                  <a:moveTo>
                    <a:pt x="388" y="360"/>
                  </a:moveTo>
                  <a:lnTo>
                    <a:pt x="379" y="344"/>
                  </a:lnTo>
                  <a:lnTo>
                    <a:pt x="345" y="328"/>
                  </a:lnTo>
                  <a:lnTo>
                    <a:pt x="320" y="296"/>
                  </a:lnTo>
                  <a:lnTo>
                    <a:pt x="270" y="264"/>
                  </a:lnTo>
                  <a:lnTo>
                    <a:pt x="236" y="216"/>
                  </a:lnTo>
                  <a:lnTo>
                    <a:pt x="202" y="200"/>
                  </a:lnTo>
                  <a:lnTo>
                    <a:pt x="219" y="152"/>
                  </a:lnTo>
                  <a:lnTo>
                    <a:pt x="236" y="152"/>
                  </a:lnTo>
                  <a:lnTo>
                    <a:pt x="270" y="168"/>
                  </a:lnTo>
                  <a:lnTo>
                    <a:pt x="278" y="144"/>
                  </a:lnTo>
                  <a:lnTo>
                    <a:pt x="312" y="136"/>
                  </a:lnTo>
                  <a:lnTo>
                    <a:pt x="354" y="144"/>
                  </a:lnTo>
                  <a:lnTo>
                    <a:pt x="404" y="152"/>
                  </a:lnTo>
                  <a:lnTo>
                    <a:pt x="438" y="144"/>
                  </a:lnTo>
                  <a:lnTo>
                    <a:pt x="472" y="152"/>
                  </a:lnTo>
                  <a:lnTo>
                    <a:pt x="522" y="160"/>
                  </a:lnTo>
                  <a:lnTo>
                    <a:pt x="522" y="128"/>
                  </a:lnTo>
                  <a:lnTo>
                    <a:pt x="548" y="120"/>
                  </a:lnTo>
                  <a:lnTo>
                    <a:pt x="522" y="112"/>
                  </a:lnTo>
                  <a:lnTo>
                    <a:pt x="497" y="80"/>
                  </a:lnTo>
                  <a:lnTo>
                    <a:pt x="480" y="48"/>
                  </a:lnTo>
                  <a:lnTo>
                    <a:pt x="421" y="72"/>
                  </a:lnTo>
                  <a:lnTo>
                    <a:pt x="388" y="72"/>
                  </a:lnTo>
                  <a:lnTo>
                    <a:pt x="379" y="48"/>
                  </a:lnTo>
                  <a:lnTo>
                    <a:pt x="345" y="56"/>
                  </a:lnTo>
                  <a:lnTo>
                    <a:pt x="320" y="40"/>
                  </a:lnTo>
                  <a:lnTo>
                    <a:pt x="295" y="16"/>
                  </a:lnTo>
                  <a:lnTo>
                    <a:pt x="261" y="0"/>
                  </a:lnTo>
                  <a:lnTo>
                    <a:pt x="227" y="8"/>
                  </a:lnTo>
                  <a:lnTo>
                    <a:pt x="194" y="48"/>
                  </a:lnTo>
                  <a:lnTo>
                    <a:pt x="194" y="88"/>
                  </a:lnTo>
                  <a:lnTo>
                    <a:pt x="160" y="96"/>
                  </a:lnTo>
                  <a:lnTo>
                    <a:pt x="143" y="128"/>
                  </a:lnTo>
                  <a:lnTo>
                    <a:pt x="109" y="120"/>
                  </a:lnTo>
                  <a:lnTo>
                    <a:pt x="84" y="104"/>
                  </a:lnTo>
                  <a:lnTo>
                    <a:pt x="42" y="136"/>
                  </a:lnTo>
                  <a:lnTo>
                    <a:pt x="8" y="144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34" y="216"/>
                  </a:lnTo>
                  <a:lnTo>
                    <a:pt x="84" y="152"/>
                  </a:lnTo>
                  <a:lnTo>
                    <a:pt x="84" y="216"/>
                  </a:lnTo>
                  <a:lnTo>
                    <a:pt x="126" y="192"/>
                  </a:lnTo>
                  <a:lnTo>
                    <a:pt x="126" y="240"/>
                  </a:lnTo>
                  <a:lnTo>
                    <a:pt x="177" y="264"/>
                  </a:lnTo>
                  <a:lnTo>
                    <a:pt x="160" y="272"/>
                  </a:lnTo>
                  <a:lnTo>
                    <a:pt x="219" y="312"/>
                  </a:lnTo>
                  <a:lnTo>
                    <a:pt x="227" y="336"/>
                  </a:lnTo>
                  <a:lnTo>
                    <a:pt x="253" y="352"/>
                  </a:lnTo>
                  <a:lnTo>
                    <a:pt x="312" y="360"/>
                  </a:lnTo>
                  <a:lnTo>
                    <a:pt x="371" y="384"/>
                  </a:lnTo>
                  <a:lnTo>
                    <a:pt x="312" y="392"/>
                  </a:lnTo>
                  <a:lnTo>
                    <a:pt x="413" y="416"/>
                  </a:lnTo>
                  <a:lnTo>
                    <a:pt x="413" y="384"/>
                  </a:lnTo>
                  <a:lnTo>
                    <a:pt x="388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1" name="Freeform 51"/>
            <p:cNvSpPr>
              <a:spLocks/>
            </p:cNvSpPr>
            <p:nvPr/>
          </p:nvSpPr>
          <p:spPr bwMode="auto">
            <a:xfrm>
              <a:off x="4098" y="3000"/>
              <a:ext cx="278" cy="200"/>
            </a:xfrm>
            <a:custGeom>
              <a:avLst/>
              <a:gdLst>
                <a:gd name="T0" fmla="*/ 50 w 278"/>
                <a:gd name="T1" fmla="*/ 192 h 200"/>
                <a:gd name="T2" fmla="*/ 92 w 278"/>
                <a:gd name="T3" fmla="*/ 160 h 200"/>
                <a:gd name="T4" fmla="*/ 117 w 278"/>
                <a:gd name="T5" fmla="*/ 176 h 200"/>
                <a:gd name="T6" fmla="*/ 151 w 278"/>
                <a:gd name="T7" fmla="*/ 184 h 200"/>
                <a:gd name="T8" fmla="*/ 168 w 278"/>
                <a:gd name="T9" fmla="*/ 152 h 200"/>
                <a:gd name="T10" fmla="*/ 202 w 278"/>
                <a:gd name="T11" fmla="*/ 144 h 200"/>
                <a:gd name="T12" fmla="*/ 202 w 278"/>
                <a:gd name="T13" fmla="*/ 104 h 200"/>
                <a:gd name="T14" fmla="*/ 235 w 278"/>
                <a:gd name="T15" fmla="*/ 64 h 200"/>
                <a:gd name="T16" fmla="*/ 278 w 278"/>
                <a:gd name="T17" fmla="*/ 48 h 200"/>
                <a:gd name="T18" fmla="*/ 235 w 278"/>
                <a:gd name="T19" fmla="*/ 0 h 200"/>
                <a:gd name="T20" fmla="*/ 227 w 278"/>
                <a:gd name="T21" fmla="*/ 8 h 200"/>
                <a:gd name="T22" fmla="*/ 227 w 278"/>
                <a:gd name="T23" fmla="*/ 32 h 200"/>
                <a:gd name="T24" fmla="*/ 185 w 278"/>
                <a:gd name="T25" fmla="*/ 40 h 200"/>
                <a:gd name="T26" fmla="*/ 134 w 278"/>
                <a:gd name="T27" fmla="*/ 40 h 200"/>
                <a:gd name="T28" fmla="*/ 101 w 278"/>
                <a:gd name="T29" fmla="*/ 64 h 200"/>
                <a:gd name="T30" fmla="*/ 42 w 278"/>
                <a:gd name="T31" fmla="*/ 64 h 200"/>
                <a:gd name="T32" fmla="*/ 8 w 278"/>
                <a:gd name="T33" fmla="*/ 72 h 200"/>
                <a:gd name="T34" fmla="*/ 0 w 278"/>
                <a:gd name="T35" fmla="*/ 96 h 200"/>
                <a:gd name="T36" fmla="*/ 8 w 278"/>
                <a:gd name="T37" fmla="*/ 152 h 200"/>
                <a:gd name="T38" fmla="*/ 0 w 278"/>
                <a:gd name="T39" fmla="*/ 160 h 200"/>
                <a:gd name="T40" fmla="*/ 25 w 278"/>
                <a:gd name="T41" fmla="*/ 152 h 200"/>
                <a:gd name="T42" fmla="*/ 8 w 278"/>
                <a:gd name="T43" fmla="*/ 176 h 200"/>
                <a:gd name="T44" fmla="*/ 8 w 278"/>
                <a:gd name="T45" fmla="*/ 200 h 200"/>
                <a:gd name="T46" fmla="*/ 16 w 278"/>
                <a:gd name="T47" fmla="*/ 200 h 200"/>
                <a:gd name="T48" fmla="*/ 50 w 278"/>
                <a:gd name="T49" fmla="*/ 192 h 2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8" h="200">
                  <a:moveTo>
                    <a:pt x="50" y="192"/>
                  </a:moveTo>
                  <a:lnTo>
                    <a:pt x="92" y="160"/>
                  </a:lnTo>
                  <a:lnTo>
                    <a:pt x="117" y="176"/>
                  </a:lnTo>
                  <a:lnTo>
                    <a:pt x="151" y="184"/>
                  </a:lnTo>
                  <a:lnTo>
                    <a:pt x="168" y="152"/>
                  </a:lnTo>
                  <a:lnTo>
                    <a:pt x="202" y="144"/>
                  </a:lnTo>
                  <a:lnTo>
                    <a:pt x="202" y="104"/>
                  </a:lnTo>
                  <a:lnTo>
                    <a:pt x="235" y="64"/>
                  </a:lnTo>
                  <a:lnTo>
                    <a:pt x="278" y="48"/>
                  </a:lnTo>
                  <a:lnTo>
                    <a:pt x="235" y="0"/>
                  </a:lnTo>
                  <a:lnTo>
                    <a:pt x="227" y="8"/>
                  </a:lnTo>
                  <a:lnTo>
                    <a:pt x="227" y="32"/>
                  </a:lnTo>
                  <a:lnTo>
                    <a:pt x="185" y="40"/>
                  </a:lnTo>
                  <a:lnTo>
                    <a:pt x="134" y="40"/>
                  </a:lnTo>
                  <a:lnTo>
                    <a:pt x="101" y="64"/>
                  </a:lnTo>
                  <a:lnTo>
                    <a:pt x="42" y="64"/>
                  </a:lnTo>
                  <a:lnTo>
                    <a:pt x="8" y="72"/>
                  </a:lnTo>
                  <a:lnTo>
                    <a:pt x="0" y="96"/>
                  </a:lnTo>
                  <a:lnTo>
                    <a:pt x="8" y="152"/>
                  </a:lnTo>
                  <a:lnTo>
                    <a:pt x="0" y="160"/>
                  </a:lnTo>
                  <a:lnTo>
                    <a:pt x="25" y="152"/>
                  </a:lnTo>
                  <a:lnTo>
                    <a:pt x="8" y="176"/>
                  </a:lnTo>
                  <a:lnTo>
                    <a:pt x="8" y="200"/>
                  </a:lnTo>
                  <a:lnTo>
                    <a:pt x="16" y="200"/>
                  </a:lnTo>
                  <a:lnTo>
                    <a:pt x="50" y="192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2" name="Freeform 52"/>
            <p:cNvSpPr>
              <a:spLocks/>
            </p:cNvSpPr>
            <p:nvPr/>
          </p:nvSpPr>
          <p:spPr bwMode="auto">
            <a:xfrm>
              <a:off x="4106" y="3056"/>
              <a:ext cx="548" cy="416"/>
            </a:xfrm>
            <a:custGeom>
              <a:avLst/>
              <a:gdLst>
                <a:gd name="T0" fmla="*/ 388 w 548"/>
                <a:gd name="T1" fmla="*/ 360 h 416"/>
                <a:gd name="T2" fmla="*/ 379 w 548"/>
                <a:gd name="T3" fmla="*/ 344 h 416"/>
                <a:gd name="T4" fmla="*/ 345 w 548"/>
                <a:gd name="T5" fmla="*/ 328 h 416"/>
                <a:gd name="T6" fmla="*/ 320 w 548"/>
                <a:gd name="T7" fmla="*/ 296 h 416"/>
                <a:gd name="T8" fmla="*/ 270 w 548"/>
                <a:gd name="T9" fmla="*/ 264 h 416"/>
                <a:gd name="T10" fmla="*/ 236 w 548"/>
                <a:gd name="T11" fmla="*/ 216 h 416"/>
                <a:gd name="T12" fmla="*/ 202 w 548"/>
                <a:gd name="T13" fmla="*/ 200 h 416"/>
                <a:gd name="T14" fmla="*/ 219 w 548"/>
                <a:gd name="T15" fmla="*/ 152 h 416"/>
                <a:gd name="T16" fmla="*/ 236 w 548"/>
                <a:gd name="T17" fmla="*/ 152 h 416"/>
                <a:gd name="T18" fmla="*/ 270 w 548"/>
                <a:gd name="T19" fmla="*/ 168 h 416"/>
                <a:gd name="T20" fmla="*/ 278 w 548"/>
                <a:gd name="T21" fmla="*/ 144 h 416"/>
                <a:gd name="T22" fmla="*/ 312 w 548"/>
                <a:gd name="T23" fmla="*/ 136 h 416"/>
                <a:gd name="T24" fmla="*/ 354 w 548"/>
                <a:gd name="T25" fmla="*/ 144 h 416"/>
                <a:gd name="T26" fmla="*/ 404 w 548"/>
                <a:gd name="T27" fmla="*/ 152 h 416"/>
                <a:gd name="T28" fmla="*/ 438 w 548"/>
                <a:gd name="T29" fmla="*/ 144 h 416"/>
                <a:gd name="T30" fmla="*/ 472 w 548"/>
                <a:gd name="T31" fmla="*/ 152 h 416"/>
                <a:gd name="T32" fmla="*/ 522 w 548"/>
                <a:gd name="T33" fmla="*/ 160 h 416"/>
                <a:gd name="T34" fmla="*/ 522 w 548"/>
                <a:gd name="T35" fmla="*/ 128 h 416"/>
                <a:gd name="T36" fmla="*/ 548 w 548"/>
                <a:gd name="T37" fmla="*/ 120 h 416"/>
                <a:gd name="T38" fmla="*/ 522 w 548"/>
                <a:gd name="T39" fmla="*/ 112 h 416"/>
                <a:gd name="T40" fmla="*/ 497 w 548"/>
                <a:gd name="T41" fmla="*/ 80 h 416"/>
                <a:gd name="T42" fmla="*/ 480 w 548"/>
                <a:gd name="T43" fmla="*/ 48 h 416"/>
                <a:gd name="T44" fmla="*/ 421 w 548"/>
                <a:gd name="T45" fmla="*/ 72 h 416"/>
                <a:gd name="T46" fmla="*/ 388 w 548"/>
                <a:gd name="T47" fmla="*/ 72 h 416"/>
                <a:gd name="T48" fmla="*/ 379 w 548"/>
                <a:gd name="T49" fmla="*/ 48 h 416"/>
                <a:gd name="T50" fmla="*/ 345 w 548"/>
                <a:gd name="T51" fmla="*/ 56 h 416"/>
                <a:gd name="T52" fmla="*/ 320 w 548"/>
                <a:gd name="T53" fmla="*/ 40 h 416"/>
                <a:gd name="T54" fmla="*/ 295 w 548"/>
                <a:gd name="T55" fmla="*/ 16 h 416"/>
                <a:gd name="T56" fmla="*/ 261 w 548"/>
                <a:gd name="T57" fmla="*/ 0 h 416"/>
                <a:gd name="T58" fmla="*/ 227 w 548"/>
                <a:gd name="T59" fmla="*/ 8 h 416"/>
                <a:gd name="T60" fmla="*/ 194 w 548"/>
                <a:gd name="T61" fmla="*/ 48 h 416"/>
                <a:gd name="T62" fmla="*/ 194 w 548"/>
                <a:gd name="T63" fmla="*/ 88 h 416"/>
                <a:gd name="T64" fmla="*/ 160 w 548"/>
                <a:gd name="T65" fmla="*/ 96 h 416"/>
                <a:gd name="T66" fmla="*/ 143 w 548"/>
                <a:gd name="T67" fmla="*/ 128 h 416"/>
                <a:gd name="T68" fmla="*/ 109 w 548"/>
                <a:gd name="T69" fmla="*/ 120 h 416"/>
                <a:gd name="T70" fmla="*/ 84 w 548"/>
                <a:gd name="T71" fmla="*/ 104 h 416"/>
                <a:gd name="T72" fmla="*/ 42 w 548"/>
                <a:gd name="T73" fmla="*/ 136 h 416"/>
                <a:gd name="T74" fmla="*/ 8 w 548"/>
                <a:gd name="T75" fmla="*/ 144 h 416"/>
                <a:gd name="T76" fmla="*/ 0 w 548"/>
                <a:gd name="T77" fmla="*/ 144 h 416"/>
                <a:gd name="T78" fmla="*/ 0 w 548"/>
                <a:gd name="T79" fmla="*/ 152 h 416"/>
                <a:gd name="T80" fmla="*/ 34 w 548"/>
                <a:gd name="T81" fmla="*/ 216 h 416"/>
                <a:gd name="T82" fmla="*/ 84 w 548"/>
                <a:gd name="T83" fmla="*/ 152 h 416"/>
                <a:gd name="T84" fmla="*/ 84 w 548"/>
                <a:gd name="T85" fmla="*/ 216 h 416"/>
                <a:gd name="T86" fmla="*/ 126 w 548"/>
                <a:gd name="T87" fmla="*/ 192 h 416"/>
                <a:gd name="T88" fmla="*/ 126 w 548"/>
                <a:gd name="T89" fmla="*/ 240 h 416"/>
                <a:gd name="T90" fmla="*/ 177 w 548"/>
                <a:gd name="T91" fmla="*/ 264 h 416"/>
                <a:gd name="T92" fmla="*/ 160 w 548"/>
                <a:gd name="T93" fmla="*/ 272 h 416"/>
                <a:gd name="T94" fmla="*/ 219 w 548"/>
                <a:gd name="T95" fmla="*/ 312 h 416"/>
                <a:gd name="T96" fmla="*/ 227 w 548"/>
                <a:gd name="T97" fmla="*/ 336 h 416"/>
                <a:gd name="T98" fmla="*/ 253 w 548"/>
                <a:gd name="T99" fmla="*/ 352 h 416"/>
                <a:gd name="T100" fmla="*/ 312 w 548"/>
                <a:gd name="T101" fmla="*/ 360 h 416"/>
                <a:gd name="T102" fmla="*/ 371 w 548"/>
                <a:gd name="T103" fmla="*/ 384 h 416"/>
                <a:gd name="T104" fmla="*/ 312 w 548"/>
                <a:gd name="T105" fmla="*/ 392 h 416"/>
                <a:gd name="T106" fmla="*/ 413 w 548"/>
                <a:gd name="T107" fmla="*/ 416 h 416"/>
                <a:gd name="T108" fmla="*/ 413 w 548"/>
                <a:gd name="T109" fmla="*/ 384 h 416"/>
                <a:gd name="T110" fmla="*/ 388 w 548"/>
                <a:gd name="T111" fmla="*/ 360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48" h="416">
                  <a:moveTo>
                    <a:pt x="388" y="360"/>
                  </a:moveTo>
                  <a:lnTo>
                    <a:pt x="379" y="344"/>
                  </a:lnTo>
                  <a:lnTo>
                    <a:pt x="345" y="328"/>
                  </a:lnTo>
                  <a:lnTo>
                    <a:pt x="320" y="296"/>
                  </a:lnTo>
                  <a:lnTo>
                    <a:pt x="270" y="264"/>
                  </a:lnTo>
                  <a:lnTo>
                    <a:pt x="236" y="216"/>
                  </a:lnTo>
                  <a:lnTo>
                    <a:pt x="202" y="200"/>
                  </a:lnTo>
                  <a:lnTo>
                    <a:pt x="219" y="152"/>
                  </a:lnTo>
                  <a:lnTo>
                    <a:pt x="236" y="152"/>
                  </a:lnTo>
                  <a:lnTo>
                    <a:pt x="270" y="168"/>
                  </a:lnTo>
                  <a:lnTo>
                    <a:pt x="278" y="144"/>
                  </a:lnTo>
                  <a:lnTo>
                    <a:pt x="312" y="136"/>
                  </a:lnTo>
                  <a:lnTo>
                    <a:pt x="354" y="144"/>
                  </a:lnTo>
                  <a:lnTo>
                    <a:pt x="404" y="152"/>
                  </a:lnTo>
                  <a:lnTo>
                    <a:pt x="438" y="144"/>
                  </a:lnTo>
                  <a:lnTo>
                    <a:pt x="472" y="152"/>
                  </a:lnTo>
                  <a:lnTo>
                    <a:pt x="522" y="160"/>
                  </a:lnTo>
                  <a:lnTo>
                    <a:pt x="522" y="128"/>
                  </a:lnTo>
                  <a:lnTo>
                    <a:pt x="548" y="120"/>
                  </a:lnTo>
                  <a:lnTo>
                    <a:pt x="522" y="112"/>
                  </a:lnTo>
                  <a:lnTo>
                    <a:pt x="497" y="80"/>
                  </a:lnTo>
                  <a:lnTo>
                    <a:pt x="480" y="48"/>
                  </a:lnTo>
                  <a:lnTo>
                    <a:pt x="421" y="72"/>
                  </a:lnTo>
                  <a:lnTo>
                    <a:pt x="388" y="72"/>
                  </a:lnTo>
                  <a:lnTo>
                    <a:pt x="379" y="48"/>
                  </a:lnTo>
                  <a:lnTo>
                    <a:pt x="345" y="56"/>
                  </a:lnTo>
                  <a:lnTo>
                    <a:pt x="320" y="40"/>
                  </a:lnTo>
                  <a:lnTo>
                    <a:pt x="295" y="16"/>
                  </a:lnTo>
                  <a:lnTo>
                    <a:pt x="261" y="0"/>
                  </a:lnTo>
                  <a:lnTo>
                    <a:pt x="227" y="8"/>
                  </a:lnTo>
                  <a:lnTo>
                    <a:pt x="194" y="48"/>
                  </a:lnTo>
                  <a:lnTo>
                    <a:pt x="194" y="88"/>
                  </a:lnTo>
                  <a:lnTo>
                    <a:pt x="160" y="96"/>
                  </a:lnTo>
                  <a:lnTo>
                    <a:pt x="143" y="128"/>
                  </a:lnTo>
                  <a:lnTo>
                    <a:pt x="109" y="120"/>
                  </a:lnTo>
                  <a:lnTo>
                    <a:pt x="84" y="104"/>
                  </a:lnTo>
                  <a:lnTo>
                    <a:pt x="42" y="136"/>
                  </a:lnTo>
                  <a:lnTo>
                    <a:pt x="8" y="144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34" y="216"/>
                  </a:lnTo>
                  <a:lnTo>
                    <a:pt x="84" y="152"/>
                  </a:lnTo>
                  <a:lnTo>
                    <a:pt x="84" y="216"/>
                  </a:lnTo>
                  <a:lnTo>
                    <a:pt x="126" y="192"/>
                  </a:lnTo>
                  <a:lnTo>
                    <a:pt x="126" y="240"/>
                  </a:lnTo>
                  <a:lnTo>
                    <a:pt x="177" y="264"/>
                  </a:lnTo>
                  <a:lnTo>
                    <a:pt x="160" y="272"/>
                  </a:lnTo>
                  <a:lnTo>
                    <a:pt x="219" y="312"/>
                  </a:lnTo>
                  <a:lnTo>
                    <a:pt x="227" y="336"/>
                  </a:lnTo>
                  <a:lnTo>
                    <a:pt x="253" y="352"/>
                  </a:lnTo>
                  <a:lnTo>
                    <a:pt x="312" y="360"/>
                  </a:lnTo>
                  <a:lnTo>
                    <a:pt x="371" y="384"/>
                  </a:lnTo>
                  <a:lnTo>
                    <a:pt x="312" y="392"/>
                  </a:lnTo>
                  <a:lnTo>
                    <a:pt x="413" y="416"/>
                  </a:lnTo>
                  <a:lnTo>
                    <a:pt x="413" y="384"/>
                  </a:lnTo>
                  <a:lnTo>
                    <a:pt x="388" y="360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3" name="Freeform 53"/>
            <p:cNvSpPr>
              <a:spLocks/>
            </p:cNvSpPr>
            <p:nvPr/>
          </p:nvSpPr>
          <p:spPr bwMode="auto">
            <a:xfrm>
              <a:off x="4308" y="3192"/>
              <a:ext cx="388" cy="320"/>
            </a:xfrm>
            <a:custGeom>
              <a:avLst/>
              <a:gdLst>
                <a:gd name="T0" fmla="*/ 287 w 388"/>
                <a:gd name="T1" fmla="*/ 264 h 320"/>
                <a:gd name="T2" fmla="*/ 312 w 388"/>
                <a:gd name="T3" fmla="*/ 248 h 320"/>
                <a:gd name="T4" fmla="*/ 320 w 388"/>
                <a:gd name="T5" fmla="*/ 216 h 320"/>
                <a:gd name="T6" fmla="*/ 346 w 388"/>
                <a:gd name="T7" fmla="*/ 216 h 320"/>
                <a:gd name="T8" fmla="*/ 337 w 388"/>
                <a:gd name="T9" fmla="*/ 192 h 320"/>
                <a:gd name="T10" fmla="*/ 388 w 388"/>
                <a:gd name="T11" fmla="*/ 176 h 320"/>
                <a:gd name="T12" fmla="*/ 362 w 388"/>
                <a:gd name="T13" fmla="*/ 136 h 320"/>
                <a:gd name="T14" fmla="*/ 388 w 388"/>
                <a:gd name="T15" fmla="*/ 120 h 320"/>
                <a:gd name="T16" fmla="*/ 346 w 388"/>
                <a:gd name="T17" fmla="*/ 96 h 320"/>
                <a:gd name="T18" fmla="*/ 337 w 388"/>
                <a:gd name="T19" fmla="*/ 64 h 320"/>
                <a:gd name="T20" fmla="*/ 337 w 388"/>
                <a:gd name="T21" fmla="*/ 32 h 320"/>
                <a:gd name="T22" fmla="*/ 304 w 388"/>
                <a:gd name="T23" fmla="*/ 32 h 320"/>
                <a:gd name="T24" fmla="*/ 295 w 388"/>
                <a:gd name="T25" fmla="*/ 16 h 320"/>
                <a:gd name="T26" fmla="*/ 270 w 388"/>
                <a:gd name="T27" fmla="*/ 16 h 320"/>
                <a:gd name="T28" fmla="*/ 236 w 388"/>
                <a:gd name="T29" fmla="*/ 8 h 320"/>
                <a:gd name="T30" fmla="*/ 202 w 388"/>
                <a:gd name="T31" fmla="*/ 16 h 320"/>
                <a:gd name="T32" fmla="*/ 152 w 388"/>
                <a:gd name="T33" fmla="*/ 8 h 320"/>
                <a:gd name="T34" fmla="*/ 110 w 388"/>
                <a:gd name="T35" fmla="*/ 0 h 320"/>
                <a:gd name="T36" fmla="*/ 76 w 388"/>
                <a:gd name="T37" fmla="*/ 8 h 320"/>
                <a:gd name="T38" fmla="*/ 68 w 388"/>
                <a:gd name="T39" fmla="*/ 32 h 320"/>
                <a:gd name="T40" fmla="*/ 34 w 388"/>
                <a:gd name="T41" fmla="*/ 16 h 320"/>
                <a:gd name="T42" fmla="*/ 17 w 388"/>
                <a:gd name="T43" fmla="*/ 16 h 320"/>
                <a:gd name="T44" fmla="*/ 0 w 388"/>
                <a:gd name="T45" fmla="*/ 64 h 320"/>
                <a:gd name="T46" fmla="*/ 34 w 388"/>
                <a:gd name="T47" fmla="*/ 80 h 320"/>
                <a:gd name="T48" fmla="*/ 68 w 388"/>
                <a:gd name="T49" fmla="*/ 128 h 320"/>
                <a:gd name="T50" fmla="*/ 118 w 388"/>
                <a:gd name="T51" fmla="*/ 160 h 320"/>
                <a:gd name="T52" fmla="*/ 143 w 388"/>
                <a:gd name="T53" fmla="*/ 192 h 320"/>
                <a:gd name="T54" fmla="*/ 177 w 388"/>
                <a:gd name="T55" fmla="*/ 208 h 320"/>
                <a:gd name="T56" fmla="*/ 186 w 388"/>
                <a:gd name="T57" fmla="*/ 224 h 320"/>
                <a:gd name="T58" fmla="*/ 211 w 388"/>
                <a:gd name="T59" fmla="*/ 248 h 320"/>
                <a:gd name="T60" fmla="*/ 211 w 388"/>
                <a:gd name="T61" fmla="*/ 280 h 320"/>
                <a:gd name="T62" fmla="*/ 295 w 388"/>
                <a:gd name="T63" fmla="*/ 320 h 320"/>
                <a:gd name="T64" fmla="*/ 295 w 388"/>
                <a:gd name="T65" fmla="*/ 280 h 320"/>
                <a:gd name="T66" fmla="*/ 287 w 388"/>
                <a:gd name="T67" fmla="*/ 264 h 3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88" h="320">
                  <a:moveTo>
                    <a:pt x="287" y="264"/>
                  </a:moveTo>
                  <a:lnTo>
                    <a:pt x="312" y="248"/>
                  </a:lnTo>
                  <a:lnTo>
                    <a:pt x="320" y="216"/>
                  </a:lnTo>
                  <a:lnTo>
                    <a:pt x="346" y="216"/>
                  </a:lnTo>
                  <a:lnTo>
                    <a:pt x="337" y="192"/>
                  </a:lnTo>
                  <a:lnTo>
                    <a:pt x="388" y="176"/>
                  </a:lnTo>
                  <a:lnTo>
                    <a:pt x="362" y="136"/>
                  </a:lnTo>
                  <a:lnTo>
                    <a:pt x="388" y="120"/>
                  </a:lnTo>
                  <a:lnTo>
                    <a:pt x="346" y="96"/>
                  </a:lnTo>
                  <a:lnTo>
                    <a:pt x="337" y="64"/>
                  </a:lnTo>
                  <a:lnTo>
                    <a:pt x="337" y="32"/>
                  </a:lnTo>
                  <a:lnTo>
                    <a:pt x="304" y="32"/>
                  </a:lnTo>
                  <a:lnTo>
                    <a:pt x="295" y="16"/>
                  </a:lnTo>
                  <a:lnTo>
                    <a:pt x="270" y="16"/>
                  </a:lnTo>
                  <a:lnTo>
                    <a:pt x="236" y="8"/>
                  </a:lnTo>
                  <a:lnTo>
                    <a:pt x="202" y="16"/>
                  </a:lnTo>
                  <a:lnTo>
                    <a:pt x="152" y="8"/>
                  </a:lnTo>
                  <a:lnTo>
                    <a:pt x="110" y="0"/>
                  </a:lnTo>
                  <a:lnTo>
                    <a:pt x="76" y="8"/>
                  </a:lnTo>
                  <a:lnTo>
                    <a:pt x="68" y="32"/>
                  </a:lnTo>
                  <a:lnTo>
                    <a:pt x="34" y="16"/>
                  </a:lnTo>
                  <a:lnTo>
                    <a:pt x="17" y="16"/>
                  </a:lnTo>
                  <a:lnTo>
                    <a:pt x="0" y="64"/>
                  </a:lnTo>
                  <a:lnTo>
                    <a:pt x="34" y="80"/>
                  </a:lnTo>
                  <a:lnTo>
                    <a:pt x="68" y="128"/>
                  </a:lnTo>
                  <a:lnTo>
                    <a:pt x="118" y="160"/>
                  </a:lnTo>
                  <a:lnTo>
                    <a:pt x="143" y="192"/>
                  </a:lnTo>
                  <a:lnTo>
                    <a:pt x="177" y="208"/>
                  </a:lnTo>
                  <a:lnTo>
                    <a:pt x="186" y="224"/>
                  </a:lnTo>
                  <a:lnTo>
                    <a:pt x="211" y="248"/>
                  </a:lnTo>
                  <a:lnTo>
                    <a:pt x="211" y="280"/>
                  </a:lnTo>
                  <a:lnTo>
                    <a:pt x="295" y="320"/>
                  </a:lnTo>
                  <a:lnTo>
                    <a:pt x="295" y="280"/>
                  </a:lnTo>
                  <a:lnTo>
                    <a:pt x="287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4" name="Freeform 54"/>
            <p:cNvSpPr>
              <a:spLocks/>
            </p:cNvSpPr>
            <p:nvPr/>
          </p:nvSpPr>
          <p:spPr bwMode="auto">
            <a:xfrm>
              <a:off x="4333" y="2760"/>
              <a:ext cx="573" cy="368"/>
            </a:xfrm>
            <a:custGeom>
              <a:avLst/>
              <a:gdLst>
                <a:gd name="T0" fmla="*/ 295 w 573"/>
                <a:gd name="T1" fmla="*/ 320 h 368"/>
                <a:gd name="T2" fmla="*/ 329 w 573"/>
                <a:gd name="T3" fmla="*/ 304 h 368"/>
                <a:gd name="T4" fmla="*/ 380 w 573"/>
                <a:gd name="T5" fmla="*/ 304 h 368"/>
                <a:gd name="T6" fmla="*/ 413 w 573"/>
                <a:gd name="T7" fmla="*/ 288 h 368"/>
                <a:gd name="T8" fmla="*/ 439 w 573"/>
                <a:gd name="T9" fmla="*/ 272 h 368"/>
                <a:gd name="T10" fmla="*/ 455 w 573"/>
                <a:gd name="T11" fmla="*/ 264 h 368"/>
                <a:gd name="T12" fmla="*/ 464 w 573"/>
                <a:gd name="T13" fmla="*/ 224 h 368"/>
                <a:gd name="T14" fmla="*/ 472 w 573"/>
                <a:gd name="T15" fmla="*/ 200 h 368"/>
                <a:gd name="T16" fmla="*/ 498 w 573"/>
                <a:gd name="T17" fmla="*/ 168 h 368"/>
                <a:gd name="T18" fmla="*/ 523 w 573"/>
                <a:gd name="T19" fmla="*/ 112 h 368"/>
                <a:gd name="T20" fmla="*/ 548 w 573"/>
                <a:gd name="T21" fmla="*/ 72 h 368"/>
                <a:gd name="T22" fmla="*/ 573 w 573"/>
                <a:gd name="T23" fmla="*/ 48 h 368"/>
                <a:gd name="T24" fmla="*/ 548 w 573"/>
                <a:gd name="T25" fmla="*/ 24 h 368"/>
                <a:gd name="T26" fmla="*/ 514 w 573"/>
                <a:gd name="T27" fmla="*/ 0 h 368"/>
                <a:gd name="T28" fmla="*/ 472 w 573"/>
                <a:gd name="T29" fmla="*/ 8 h 368"/>
                <a:gd name="T30" fmla="*/ 447 w 573"/>
                <a:gd name="T31" fmla="*/ 0 h 368"/>
                <a:gd name="T32" fmla="*/ 405 w 573"/>
                <a:gd name="T33" fmla="*/ 8 h 368"/>
                <a:gd name="T34" fmla="*/ 371 w 573"/>
                <a:gd name="T35" fmla="*/ 8 h 368"/>
                <a:gd name="T36" fmla="*/ 329 w 573"/>
                <a:gd name="T37" fmla="*/ 56 h 368"/>
                <a:gd name="T38" fmla="*/ 287 w 573"/>
                <a:gd name="T39" fmla="*/ 48 h 368"/>
                <a:gd name="T40" fmla="*/ 279 w 573"/>
                <a:gd name="T41" fmla="*/ 64 h 368"/>
                <a:gd name="T42" fmla="*/ 228 w 573"/>
                <a:gd name="T43" fmla="*/ 80 h 368"/>
                <a:gd name="T44" fmla="*/ 228 w 573"/>
                <a:gd name="T45" fmla="*/ 112 h 368"/>
                <a:gd name="T46" fmla="*/ 110 w 573"/>
                <a:gd name="T47" fmla="*/ 128 h 368"/>
                <a:gd name="T48" fmla="*/ 85 w 573"/>
                <a:gd name="T49" fmla="*/ 112 h 368"/>
                <a:gd name="T50" fmla="*/ 68 w 573"/>
                <a:gd name="T51" fmla="*/ 104 h 368"/>
                <a:gd name="T52" fmla="*/ 68 w 573"/>
                <a:gd name="T53" fmla="*/ 128 h 368"/>
                <a:gd name="T54" fmla="*/ 26 w 573"/>
                <a:gd name="T55" fmla="*/ 144 h 368"/>
                <a:gd name="T56" fmla="*/ 26 w 573"/>
                <a:gd name="T57" fmla="*/ 184 h 368"/>
                <a:gd name="T58" fmla="*/ 17 w 573"/>
                <a:gd name="T59" fmla="*/ 224 h 368"/>
                <a:gd name="T60" fmla="*/ 0 w 573"/>
                <a:gd name="T61" fmla="*/ 240 h 368"/>
                <a:gd name="T62" fmla="*/ 43 w 573"/>
                <a:gd name="T63" fmla="*/ 288 h 368"/>
                <a:gd name="T64" fmla="*/ 34 w 573"/>
                <a:gd name="T65" fmla="*/ 296 h 368"/>
                <a:gd name="T66" fmla="*/ 68 w 573"/>
                <a:gd name="T67" fmla="*/ 312 h 368"/>
                <a:gd name="T68" fmla="*/ 93 w 573"/>
                <a:gd name="T69" fmla="*/ 336 h 368"/>
                <a:gd name="T70" fmla="*/ 118 w 573"/>
                <a:gd name="T71" fmla="*/ 352 h 368"/>
                <a:gd name="T72" fmla="*/ 152 w 573"/>
                <a:gd name="T73" fmla="*/ 344 h 368"/>
                <a:gd name="T74" fmla="*/ 161 w 573"/>
                <a:gd name="T75" fmla="*/ 368 h 368"/>
                <a:gd name="T76" fmla="*/ 194 w 573"/>
                <a:gd name="T77" fmla="*/ 368 h 368"/>
                <a:gd name="T78" fmla="*/ 253 w 573"/>
                <a:gd name="T79" fmla="*/ 344 h 368"/>
                <a:gd name="T80" fmla="*/ 262 w 573"/>
                <a:gd name="T81" fmla="*/ 344 h 368"/>
                <a:gd name="T82" fmla="*/ 270 w 573"/>
                <a:gd name="T83" fmla="*/ 320 h 368"/>
                <a:gd name="T84" fmla="*/ 295 w 573"/>
                <a:gd name="T85" fmla="*/ 320 h 3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73" h="368">
                  <a:moveTo>
                    <a:pt x="295" y="320"/>
                  </a:moveTo>
                  <a:lnTo>
                    <a:pt x="329" y="304"/>
                  </a:lnTo>
                  <a:lnTo>
                    <a:pt x="380" y="304"/>
                  </a:lnTo>
                  <a:lnTo>
                    <a:pt x="413" y="288"/>
                  </a:lnTo>
                  <a:lnTo>
                    <a:pt x="439" y="272"/>
                  </a:lnTo>
                  <a:lnTo>
                    <a:pt x="455" y="264"/>
                  </a:lnTo>
                  <a:lnTo>
                    <a:pt x="464" y="224"/>
                  </a:lnTo>
                  <a:lnTo>
                    <a:pt x="472" y="200"/>
                  </a:lnTo>
                  <a:lnTo>
                    <a:pt x="498" y="168"/>
                  </a:lnTo>
                  <a:lnTo>
                    <a:pt x="523" y="112"/>
                  </a:lnTo>
                  <a:lnTo>
                    <a:pt x="548" y="72"/>
                  </a:lnTo>
                  <a:lnTo>
                    <a:pt x="573" y="48"/>
                  </a:lnTo>
                  <a:lnTo>
                    <a:pt x="548" y="24"/>
                  </a:lnTo>
                  <a:lnTo>
                    <a:pt x="514" y="0"/>
                  </a:lnTo>
                  <a:lnTo>
                    <a:pt x="472" y="8"/>
                  </a:lnTo>
                  <a:lnTo>
                    <a:pt x="447" y="0"/>
                  </a:lnTo>
                  <a:lnTo>
                    <a:pt x="405" y="8"/>
                  </a:lnTo>
                  <a:lnTo>
                    <a:pt x="371" y="8"/>
                  </a:lnTo>
                  <a:lnTo>
                    <a:pt x="329" y="56"/>
                  </a:lnTo>
                  <a:lnTo>
                    <a:pt x="287" y="48"/>
                  </a:lnTo>
                  <a:lnTo>
                    <a:pt x="279" y="64"/>
                  </a:lnTo>
                  <a:lnTo>
                    <a:pt x="228" y="80"/>
                  </a:lnTo>
                  <a:lnTo>
                    <a:pt x="228" y="112"/>
                  </a:lnTo>
                  <a:lnTo>
                    <a:pt x="110" y="128"/>
                  </a:lnTo>
                  <a:lnTo>
                    <a:pt x="85" y="112"/>
                  </a:lnTo>
                  <a:lnTo>
                    <a:pt x="68" y="104"/>
                  </a:lnTo>
                  <a:lnTo>
                    <a:pt x="68" y="128"/>
                  </a:lnTo>
                  <a:lnTo>
                    <a:pt x="26" y="144"/>
                  </a:lnTo>
                  <a:lnTo>
                    <a:pt x="26" y="184"/>
                  </a:lnTo>
                  <a:lnTo>
                    <a:pt x="17" y="224"/>
                  </a:lnTo>
                  <a:lnTo>
                    <a:pt x="0" y="240"/>
                  </a:lnTo>
                  <a:lnTo>
                    <a:pt x="43" y="288"/>
                  </a:lnTo>
                  <a:lnTo>
                    <a:pt x="34" y="296"/>
                  </a:lnTo>
                  <a:lnTo>
                    <a:pt x="68" y="312"/>
                  </a:lnTo>
                  <a:lnTo>
                    <a:pt x="93" y="336"/>
                  </a:lnTo>
                  <a:lnTo>
                    <a:pt x="118" y="352"/>
                  </a:lnTo>
                  <a:lnTo>
                    <a:pt x="152" y="344"/>
                  </a:lnTo>
                  <a:lnTo>
                    <a:pt x="161" y="368"/>
                  </a:lnTo>
                  <a:lnTo>
                    <a:pt x="194" y="368"/>
                  </a:lnTo>
                  <a:lnTo>
                    <a:pt x="253" y="344"/>
                  </a:lnTo>
                  <a:lnTo>
                    <a:pt x="262" y="344"/>
                  </a:lnTo>
                  <a:lnTo>
                    <a:pt x="270" y="320"/>
                  </a:lnTo>
                  <a:lnTo>
                    <a:pt x="295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5" name="Freeform 55"/>
            <p:cNvSpPr>
              <a:spLocks/>
            </p:cNvSpPr>
            <p:nvPr/>
          </p:nvSpPr>
          <p:spPr bwMode="auto">
            <a:xfrm>
              <a:off x="4308" y="3192"/>
              <a:ext cx="388" cy="320"/>
            </a:xfrm>
            <a:custGeom>
              <a:avLst/>
              <a:gdLst>
                <a:gd name="T0" fmla="*/ 287 w 388"/>
                <a:gd name="T1" fmla="*/ 264 h 320"/>
                <a:gd name="T2" fmla="*/ 312 w 388"/>
                <a:gd name="T3" fmla="*/ 248 h 320"/>
                <a:gd name="T4" fmla="*/ 320 w 388"/>
                <a:gd name="T5" fmla="*/ 216 h 320"/>
                <a:gd name="T6" fmla="*/ 346 w 388"/>
                <a:gd name="T7" fmla="*/ 216 h 320"/>
                <a:gd name="T8" fmla="*/ 337 w 388"/>
                <a:gd name="T9" fmla="*/ 192 h 320"/>
                <a:gd name="T10" fmla="*/ 388 w 388"/>
                <a:gd name="T11" fmla="*/ 176 h 320"/>
                <a:gd name="T12" fmla="*/ 362 w 388"/>
                <a:gd name="T13" fmla="*/ 136 h 320"/>
                <a:gd name="T14" fmla="*/ 388 w 388"/>
                <a:gd name="T15" fmla="*/ 120 h 320"/>
                <a:gd name="T16" fmla="*/ 346 w 388"/>
                <a:gd name="T17" fmla="*/ 96 h 320"/>
                <a:gd name="T18" fmla="*/ 337 w 388"/>
                <a:gd name="T19" fmla="*/ 64 h 320"/>
                <a:gd name="T20" fmla="*/ 337 w 388"/>
                <a:gd name="T21" fmla="*/ 32 h 320"/>
                <a:gd name="T22" fmla="*/ 304 w 388"/>
                <a:gd name="T23" fmla="*/ 32 h 320"/>
                <a:gd name="T24" fmla="*/ 295 w 388"/>
                <a:gd name="T25" fmla="*/ 16 h 320"/>
                <a:gd name="T26" fmla="*/ 270 w 388"/>
                <a:gd name="T27" fmla="*/ 16 h 320"/>
                <a:gd name="T28" fmla="*/ 236 w 388"/>
                <a:gd name="T29" fmla="*/ 8 h 320"/>
                <a:gd name="T30" fmla="*/ 202 w 388"/>
                <a:gd name="T31" fmla="*/ 16 h 320"/>
                <a:gd name="T32" fmla="*/ 152 w 388"/>
                <a:gd name="T33" fmla="*/ 8 h 320"/>
                <a:gd name="T34" fmla="*/ 110 w 388"/>
                <a:gd name="T35" fmla="*/ 0 h 320"/>
                <a:gd name="T36" fmla="*/ 76 w 388"/>
                <a:gd name="T37" fmla="*/ 8 h 320"/>
                <a:gd name="T38" fmla="*/ 68 w 388"/>
                <a:gd name="T39" fmla="*/ 32 h 320"/>
                <a:gd name="T40" fmla="*/ 34 w 388"/>
                <a:gd name="T41" fmla="*/ 16 h 320"/>
                <a:gd name="T42" fmla="*/ 17 w 388"/>
                <a:gd name="T43" fmla="*/ 16 h 320"/>
                <a:gd name="T44" fmla="*/ 0 w 388"/>
                <a:gd name="T45" fmla="*/ 64 h 320"/>
                <a:gd name="T46" fmla="*/ 34 w 388"/>
                <a:gd name="T47" fmla="*/ 80 h 320"/>
                <a:gd name="T48" fmla="*/ 68 w 388"/>
                <a:gd name="T49" fmla="*/ 128 h 320"/>
                <a:gd name="T50" fmla="*/ 118 w 388"/>
                <a:gd name="T51" fmla="*/ 160 h 320"/>
                <a:gd name="T52" fmla="*/ 143 w 388"/>
                <a:gd name="T53" fmla="*/ 192 h 320"/>
                <a:gd name="T54" fmla="*/ 177 w 388"/>
                <a:gd name="T55" fmla="*/ 208 h 320"/>
                <a:gd name="T56" fmla="*/ 186 w 388"/>
                <a:gd name="T57" fmla="*/ 224 h 320"/>
                <a:gd name="T58" fmla="*/ 211 w 388"/>
                <a:gd name="T59" fmla="*/ 248 h 320"/>
                <a:gd name="T60" fmla="*/ 211 w 388"/>
                <a:gd name="T61" fmla="*/ 280 h 320"/>
                <a:gd name="T62" fmla="*/ 295 w 388"/>
                <a:gd name="T63" fmla="*/ 320 h 320"/>
                <a:gd name="T64" fmla="*/ 295 w 388"/>
                <a:gd name="T65" fmla="*/ 280 h 320"/>
                <a:gd name="T66" fmla="*/ 287 w 388"/>
                <a:gd name="T67" fmla="*/ 264 h 3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88" h="320">
                  <a:moveTo>
                    <a:pt x="287" y="264"/>
                  </a:moveTo>
                  <a:lnTo>
                    <a:pt x="312" y="248"/>
                  </a:lnTo>
                  <a:lnTo>
                    <a:pt x="320" y="216"/>
                  </a:lnTo>
                  <a:lnTo>
                    <a:pt x="346" y="216"/>
                  </a:lnTo>
                  <a:lnTo>
                    <a:pt x="337" y="192"/>
                  </a:lnTo>
                  <a:lnTo>
                    <a:pt x="388" y="176"/>
                  </a:lnTo>
                  <a:lnTo>
                    <a:pt x="362" y="136"/>
                  </a:lnTo>
                  <a:lnTo>
                    <a:pt x="388" y="120"/>
                  </a:lnTo>
                  <a:lnTo>
                    <a:pt x="346" y="96"/>
                  </a:lnTo>
                  <a:lnTo>
                    <a:pt x="337" y="64"/>
                  </a:lnTo>
                  <a:lnTo>
                    <a:pt x="337" y="32"/>
                  </a:lnTo>
                  <a:lnTo>
                    <a:pt x="304" y="32"/>
                  </a:lnTo>
                  <a:lnTo>
                    <a:pt x="295" y="16"/>
                  </a:lnTo>
                  <a:lnTo>
                    <a:pt x="270" y="16"/>
                  </a:lnTo>
                  <a:lnTo>
                    <a:pt x="236" y="8"/>
                  </a:lnTo>
                  <a:lnTo>
                    <a:pt x="202" y="16"/>
                  </a:lnTo>
                  <a:lnTo>
                    <a:pt x="152" y="8"/>
                  </a:lnTo>
                  <a:lnTo>
                    <a:pt x="110" y="0"/>
                  </a:lnTo>
                  <a:lnTo>
                    <a:pt x="76" y="8"/>
                  </a:lnTo>
                  <a:lnTo>
                    <a:pt x="68" y="32"/>
                  </a:lnTo>
                  <a:lnTo>
                    <a:pt x="34" y="16"/>
                  </a:lnTo>
                  <a:lnTo>
                    <a:pt x="17" y="16"/>
                  </a:lnTo>
                  <a:lnTo>
                    <a:pt x="0" y="64"/>
                  </a:lnTo>
                  <a:lnTo>
                    <a:pt x="34" y="80"/>
                  </a:lnTo>
                  <a:lnTo>
                    <a:pt x="68" y="128"/>
                  </a:lnTo>
                  <a:lnTo>
                    <a:pt x="118" y="160"/>
                  </a:lnTo>
                  <a:lnTo>
                    <a:pt x="143" y="192"/>
                  </a:lnTo>
                  <a:lnTo>
                    <a:pt x="177" y="208"/>
                  </a:lnTo>
                  <a:lnTo>
                    <a:pt x="186" y="224"/>
                  </a:lnTo>
                  <a:lnTo>
                    <a:pt x="211" y="248"/>
                  </a:lnTo>
                  <a:lnTo>
                    <a:pt x="211" y="280"/>
                  </a:lnTo>
                  <a:lnTo>
                    <a:pt x="295" y="320"/>
                  </a:lnTo>
                  <a:lnTo>
                    <a:pt x="295" y="280"/>
                  </a:lnTo>
                  <a:lnTo>
                    <a:pt x="287" y="26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6" name="Freeform 56"/>
            <p:cNvSpPr>
              <a:spLocks/>
            </p:cNvSpPr>
            <p:nvPr/>
          </p:nvSpPr>
          <p:spPr bwMode="auto">
            <a:xfrm>
              <a:off x="4333" y="2760"/>
              <a:ext cx="573" cy="368"/>
            </a:xfrm>
            <a:custGeom>
              <a:avLst/>
              <a:gdLst>
                <a:gd name="T0" fmla="*/ 295 w 573"/>
                <a:gd name="T1" fmla="*/ 320 h 368"/>
                <a:gd name="T2" fmla="*/ 329 w 573"/>
                <a:gd name="T3" fmla="*/ 304 h 368"/>
                <a:gd name="T4" fmla="*/ 380 w 573"/>
                <a:gd name="T5" fmla="*/ 304 h 368"/>
                <a:gd name="T6" fmla="*/ 413 w 573"/>
                <a:gd name="T7" fmla="*/ 288 h 368"/>
                <a:gd name="T8" fmla="*/ 439 w 573"/>
                <a:gd name="T9" fmla="*/ 272 h 368"/>
                <a:gd name="T10" fmla="*/ 455 w 573"/>
                <a:gd name="T11" fmla="*/ 264 h 368"/>
                <a:gd name="T12" fmla="*/ 464 w 573"/>
                <a:gd name="T13" fmla="*/ 224 h 368"/>
                <a:gd name="T14" fmla="*/ 472 w 573"/>
                <a:gd name="T15" fmla="*/ 200 h 368"/>
                <a:gd name="T16" fmla="*/ 498 w 573"/>
                <a:gd name="T17" fmla="*/ 168 h 368"/>
                <a:gd name="T18" fmla="*/ 523 w 573"/>
                <a:gd name="T19" fmla="*/ 112 h 368"/>
                <a:gd name="T20" fmla="*/ 548 w 573"/>
                <a:gd name="T21" fmla="*/ 72 h 368"/>
                <a:gd name="T22" fmla="*/ 573 w 573"/>
                <a:gd name="T23" fmla="*/ 48 h 368"/>
                <a:gd name="T24" fmla="*/ 548 w 573"/>
                <a:gd name="T25" fmla="*/ 24 h 368"/>
                <a:gd name="T26" fmla="*/ 514 w 573"/>
                <a:gd name="T27" fmla="*/ 0 h 368"/>
                <a:gd name="T28" fmla="*/ 472 w 573"/>
                <a:gd name="T29" fmla="*/ 8 h 368"/>
                <a:gd name="T30" fmla="*/ 447 w 573"/>
                <a:gd name="T31" fmla="*/ 0 h 368"/>
                <a:gd name="T32" fmla="*/ 405 w 573"/>
                <a:gd name="T33" fmla="*/ 8 h 368"/>
                <a:gd name="T34" fmla="*/ 371 w 573"/>
                <a:gd name="T35" fmla="*/ 8 h 368"/>
                <a:gd name="T36" fmla="*/ 329 w 573"/>
                <a:gd name="T37" fmla="*/ 56 h 368"/>
                <a:gd name="T38" fmla="*/ 287 w 573"/>
                <a:gd name="T39" fmla="*/ 48 h 368"/>
                <a:gd name="T40" fmla="*/ 279 w 573"/>
                <a:gd name="T41" fmla="*/ 64 h 368"/>
                <a:gd name="T42" fmla="*/ 228 w 573"/>
                <a:gd name="T43" fmla="*/ 80 h 368"/>
                <a:gd name="T44" fmla="*/ 228 w 573"/>
                <a:gd name="T45" fmla="*/ 112 h 368"/>
                <a:gd name="T46" fmla="*/ 110 w 573"/>
                <a:gd name="T47" fmla="*/ 128 h 368"/>
                <a:gd name="T48" fmla="*/ 85 w 573"/>
                <a:gd name="T49" fmla="*/ 112 h 368"/>
                <a:gd name="T50" fmla="*/ 68 w 573"/>
                <a:gd name="T51" fmla="*/ 104 h 368"/>
                <a:gd name="T52" fmla="*/ 68 w 573"/>
                <a:gd name="T53" fmla="*/ 128 h 368"/>
                <a:gd name="T54" fmla="*/ 26 w 573"/>
                <a:gd name="T55" fmla="*/ 144 h 368"/>
                <a:gd name="T56" fmla="*/ 26 w 573"/>
                <a:gd name="T57" fmla="*/ 184 h 368"/>
                <a:gd name="T58" fmla="*/ 17 w 573"/>
                <a:gd name="T59" fmla="*/ 224 h 368"/>
                <a:gd name="T60" fmla="*/ 0 w 573"/>
                <a:gd name="T61" fmla="*/ 240 h 368"/>
                <a:gd name="T62" fmla="*/ 43 w 573"/>
                <a:gd name="T63" fmla="*/ 288 h 368"/>
                <a:gd name="T64" fmla="*/ 34 w 573"/>
                <a:gd name="T65" fmla="*/ 296 h 368"/>
                <a:gd name="T66" fmla="*/ 68 w 573"/>
                <a:gd name="T67" fmla="*/ 312 h 368"/>
                <a:gd name="T68" fmla="*/ 93 w 573"/>
                <a:gd name="T69" fmla="*/ 336 h 368"/>
                <a:gd name="T70" fmla="*/ 118 w 573"/>
                <a:gd name="T71" fmla="*/ 352 h 368"/>
                <a:gd name="T72" fmla="*/ 152 w 573"/>
                <a:gd name="T73" fmla="*/ 344 h 368"/>
                <a:gd name="T74" fmla="*/ 161 w 573"/>
                <a:gd name="T75" fmla="*/ 368 h 368"/>
                <a:gd name="T76" fmla="*/ 194 w 573"/>
                <a:gd name="T77" fmla="*/ 368 h 368"/>
                <a:gd name="T78" fmla="*/ 253 w 573"/>
                <a:gd name="T79" fmla="*/ 344 h 368"/>
                <a:gd name="T80" fmla="*/ 262 w 573"/>
                <a:gd name="T81" fmla="*/ 344 h 368"/>
                <a:gd name="T82" fmla="*/ 270 w 573"/>
                <a:gd name="T83" fmla="*/ 320 h 368"/>
                <a:gd name="T84" fmla="*/ 295 w 573"/>
                <a:gd name="T85" fmla="*/ 320 h 3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73" h="368">
                  <a:moveTo>
                    <a:pt x="295" y="320"/>
                  </a:moveTo>
                  <a:lnTo>
                    <a:pt x="329" y="304"/>
                  </a:lnTo>
                  <a:lnTo>
                    <a:pt x="380" y="304"/>
                  </a:lnTo>
                  <a:lnTo>
                    <a:pt x="413" y="288"/>
                  </a:lnTo>
                  <a:lnTo>
                    <a:pt x="439" y="272"/>
                  </a:lnTo>
                  <a:lnTo>
                    <a:pt x="455" y="264"/>
                  </a:lnTo>
                  <a:lnTo>
                    <a:pt x="464" y="224"/>
                  </a:lnTo>
                  <a:lnTo>
                    <a:pt x="472" y="200"/>
                  </a:lnTo>
                  <a:lnTo>
                    <a:pt x="498" y="168"/>
                  </a:lnTo>
                  <a:lnTo>
                    <a:pt x="523" y="112"/>
                  </a:lnTo>
                  <a:lnTo>
                    <a:pt x="548" y="72"/>
                  </a:lnTo>
                  <a:lnTo>
                    <a:pt x="573" y="48"/>
                  </a:lnTo>
                  <a:lnTo>
                    <a:pt x="548" y="24"/>
                  </a:lnTo>
                  <a:lnTo>
                    <a:pt x="514" y="0"/>
                  </a:lnTo>
                  <a:lnTo>
                    <a:pt x="472" y="8"/>
                  </a:lnTo>
                  <a:lnTo>
                    <a:pt x="447" y="0"/>
                  </a:lnTo>
                  <a:lnTo>
                    <a:pt x="405" y="8"/>
                  </a:lnTo>
                  <a:lnTo>
                    <a:pt x="371" y="8"/>
                  </a:lnTo>
                  <a:lnTo>
                    <a:pt x="329" y="56"/>
                  </a:lnTo>
                  <a:lnTo>
                    <a:pt x="287" y="48"/>
                  </a:lnTo>
                  <a:lnTo>
                    <a:pt x="279" y="64"/>
                  </a:lnTo>
                  <a:lnTo>
                    <a:pt x="228" y="80"/>
                  </a:lnTo>
                  <a:lnTo>
                    <a:pt x="228" y="112"/>
                  </a:lnTo>
                  <a:lnTo>
                    <a:pt x="110" y="128"/>
                  </a:lnTo>
                  <a:lnTo>
                    <a:pt x="85" y="112"/>
                  </a:lnTo>
                  <a:lnTo>
                    <a:pt x="68" y="104"/>
                  </a:lnTo>
                  <a:lnTo>
                    <a:pt x="68" y="128"/>
                  </a:lnTo>
                  <a:lnTo>
                    <a:pt x="26" y="144"/>
                  </a:lnTo>
                  <a:lnTo>
                    <a:pt x="26" y="184"/>
                  </a:lnTo>
                  <a:lnTo>
                    <a:pt x="17" y="224"/>
                  </a:lnTo>
                  <a:lnTo>
                    <a:pt x="0" y="240"/>
                  </a:lnTo>
                  <a:lnTo>
                    <a:pt x="43" y="288"/>
                  </a:lnTo>
                  <a:lnTo>
                    <a:pt x="34" y="296"/>
                  </a:lnTo>
                  <a:lnTo>
                    <a:pt x="68" y="312"/>
                  </a:lnTo>
                  <a:lnTo>
                    <a:pt x="93" y="336"/>
                  </a:lnTo>
                  <a:lnTo>
                    <a:pt x="118" y="352"/>
                  </a:lnTo>
                  <a:lnTo>
                    <a:pt x="152" y="344"/>
                  </a:lnTo>
                  <a:lnTo>
                    <a:pt x="161" y="368"/>
                  </a:lnTo>
                  <a:lnTo>
                    <a:pt x="194" y="368"/>
                  </a:lnTo>
                  <a:lnTo>
                    <a:pt x="253" y="344"/>
                  </a:lnTo>
                  <a:lnTo>
                    <a:pt x="262" y="344"/>
                  </a:lnTo>
                  <a:lnTo>
                    <a:pt x="270" y="320"/>
                  </a:lnTo>
                  <a:lnTo>
                    <a:pt x="295" y="32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7" name="Freeform 57"/>
            <p:cNvSpPr>
              <a:spLocks/>
            </p:cNvSpPr>
            <p:nvPr/>
          </p:nvSpPr>
          <p:spPr bwMode="auto">
            <a:xfrm>
              <a:off x="4788" y="2760"/>
              <a:ext cx="26" cy="8"/>
            </a:xfrm>
            <a:custGeom>
              <a:avLst/>
              <a:gdLst>
                <a:gd name="T0" fmla="*/ 17 w 26"/>
                <a:gd name="T1" fmla="*/ 8 h 8"/>
                <a:gd name="T2" fmla="*/ 26 w 26"/>
                <a:gd name="T3" fmla="*/ 8 h 8"/>
                <a:gd name="T4" fmla="*/ 0 w 26"/>
                <a:gd name="T5" fmla="*/ 0 h 8"/>
                <a:gd name="T6" fmla="*/ 17 w 26"/>
                <a:gd name="T7" fmla="*/ 8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8">
                  <a:moveTo>
                    <a:pt x="17" y="8"/>
                  </a:moveTo>
                  <a:lnTo>
                    <a:pt x="26" y="8"/>
                  </a:lnTo>
                  <a:lnTo>
                    <a:pt x="0" y="0"/>
                  </a:lnTo>
                  <a:lnTo>
                    <a:pt x="17" y="8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8" name="Freeform 58"/>
            <p:cNvSpPr>
              <a:spLocks/>
            </p:cNvSpPr>
            <p:nvPr/>
          </p:nvSpPr>
          <p:spPr bwMode="auto">
            <a:xfrm>
              <a:off x="4814" y="2768"/>
              <a:ext cx="17" cy="1"/>
            </a:xfrm>
            <a:custGeom>
              <a:avLst/>
              <a:gdLst>
                <a:gd name="T0" fmla="*/ 17 w 17"/>
                <a:gd name="T1" fmla="*/ 0 h 1"/>
                <a:gd name="T2" fmla="*/ 0 w 17"/>
                <a:gd name="T3" fmla="*/ 0 h 1"/>
                <a:gd name="T4" fmla="*/ 17 w 17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">
                  <a:moveTo>
                    <a:pt x="17" y="0"/>
                  </a:move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79" name="Line 59"/>
            <p:cNvSpPr>
              <a:spLocks noChangeShapeType="1"/>
            </p:cNvSpPr>
            <p:nvPr/>
          </p:nvSpPr>
          <p:spPr bwMode="auto">
            <a:xfrm flipV="1">
              <a:off x="4805" y="2760"/>
              <a:ext cx="26" cy="8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0" name="Line 60"/>
            <p:cNvSpPr>
              <a:spLocks noChangeShapeType="1"/>
            </p:cNvSpPr>
            <p:nvPr/>
          </p:nvSpPr>
          <p:spPr bwMode="auto">
            <a:xfrm flipV="1">
              <a:off x="4805" y="2760"/>
              <a:ext cx="26" cy="8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1" name="Freeform 61"/>
            <p:cNvSpPr>
              <a:spLocks/>
            </p:cNvSpPr>
            <p:nvPr/>
          </p:nvSpPr>
          <p:spPr bwMode="auto">
            <a:xfrm>
              <a:off x="4780" y="2760"/>
              <a:ext cx="8" cy="1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0 h 1"/>
                <a:gd name="T4" fmla="*/ 0 w 8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2" name="Freeform 62"/>
            <p:cNvSpPr>
              <a:spLocks/>
            </p:cNvSpPr>
            <p:nvPr/>
          </p:nvSpPr>
          <p:spPr bwMode="auto">
            <a:xfrm>
              <a:off x="4527" y="2664"/>
              <a:ext cx="26" cy="16"/>
            </a:xfrm>
            <a:custGeom>
              <a:avLst/>
              <a:gdLst>
                <a:gd name="T0" fmla="*/ 26 w 26"/>
                <a:gd name="T1" fmla="*/ 16 h 16"/>
                <a:gd name="T2" fmla="*/ 0 w 26"/>
                <a:gd name="T3" fmla="*/ 0 h 16"/>
                <a:gd name="T4" fmla="*/ 0 w 26"/>
                <a:gd name="T5" fmla="*/ 8 h 16"/>
                <a:gd name="T6" fmla="*/ 17 w 26"/>
                <a:gd name="T7" fmla="*/ 16 h 16"/>
                <a:gd name="T8" fmla="*/ 26 w 26"/>
                <a:gd name="T9" fmla="*/ 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6">
                  <a:moveTo>
                    <a:pt x="26" y="16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7" y="16"/>
                  </a:lnTo>
                  <a:lnTo>
                    <a:pt x="2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3" name="Freeform 63"/>
            <p:cNvSpPr>
              <a:spLocks/>
            </p:cNvSpPr>
            <p:nvPr/>
          </p:nvSpPr>
          <p:spPr bwMode="auto">
            <a:xfrm>
              <a:off x="4780" y="2760"/>
              <a:ext cx="8" cy="1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0 h 1"/>
                <a:gd name="T4" fmla="*/ 0 w 8"/>
                <a:gd name="T5" fmla="*/ 0 h 1"/>
                <a:gd name="T6" fmla="*/ 0 w 8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4" name="Freeform 64"/>
            <p:cNvSpPr>
              <a:spLocks/>
            </p:cNvSpPr>
            <p:nvPr/>
          </p:nvSpPr>
          <p:spPr bwMode="auto">
            <a:xfrm>
              <a:off x="4527" y="2664"/>
              <a:ext cx="26" cy="16"/>
            </a:xfrm>
            <a:custGeom>
              <a:avLst/>
              <a:gdLst>
                <a:gd name="T0" fmla="*/ 26 w 26"/>
                <a:gd name="T1" fmla="*/ 16 h 16"/>
                <a:gd name="T2" fmla="*/ 0 w 26"/>
                <a:gd name="T3" fmla="*/ 0 h 16"/>
                <a:gd name="T4" fmla="*/ 0 w 26"/>
                <a:gd name="T5" fmla="*/ 8 h 16"/>
                <a:gd name="T6" fmla="*/ 17 w 26"/>
                <a:gd name="T7" fmla="*/ 16 h 16"/>
                <a:gd name="T8" fmla="*/ 26 w 26"/>
                <a:gd name="T9" fmla="*/ 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6">
                  <a:moveTo>
                    <a:pt x="26" y="16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7" y="16"/>
                  </a:lnTo>
                  <a:lnTo>
                    <a:pt x="26" y="16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5" name="Freeform 65"/>
            <p:cNvSpPr>
              <a:spLocks/>
            </p:cNvSpPr>
            <p:nvPr/>
          </p:nvSpPr>
          <p:spPr bwMode="auto">
            <a:xfrm>
              <a:off x="4376" y="2656"/>
              <a:ext cx="480" cy="232"/>
            </a:xfrm>
            <a:custGeom>
              <a:avLst/>
              <a:gdLst>
                <a:gd name="T0" fmla="*/ 421 w 480"/>
                <a:gd name="T1" fmla="*/ 8 h 232"/>
                <a:gd name="T2" fmla="*/ 396 w 480"/>
                <a:gd name="T3" fmla="*/ 0 h 232"/>
                <a:gd name="T4" fmla="*/ 353 w 480"/>
                <a:gd name="T5" fmla="*/ 0 h 232"/>
                <a:gd name="T6" fmla="*/ 328 w 480"/>
                <a:gd name="T7" fmla="*/ 16 h 232"/>
                <a:gd name="T8" fmla="*/ 294 w 480"/>
                <a:gd name="T9" fmla="*/ 16 h 232"/>
                <a:gd name="T10" fmla="*/ 269 w 480"/>
                <a:gd name="T11" fmla="*/ 40 h 232"/>
                <a:gd name="T12" fmla="*/ 244 w 480"/>
                <a:gd name="T13" fmla="*/ 40 h 232"/>
                <a:gd name="T14" fmla="*/ 236 w 480"/>
                <a:gd name="T15" fmla="*/ 24 h 232"/>
                <a:gd name="T16" fmla="*/ 210 w 480"/>
                <a:gd name="T17" fmla="*/ 0 h 232"/>
                <a:gd name="T18" fmla="*/ 177 w 480"/>
                <a:gd name="T19" fmla="*/ 24 h 232"/>
                <a:gd name="T20" fmla="*/ 168 w 480"/>
                <a:gd name="T21" fmla="*/ 24 h 232"/>
                <a:gd name="T22" fmla="*/ 151 w 480"/>
                <a:gd name="T23" fmla="*/ 16 h 232"/>
                <a:gd name="T24" fmla="*/ 126 w 480"/>
                <a:gd name="T25" fmla="*/ 32 h 232"/>
                <a:gd name="T26" fmla="*/ 101 w 480"/>
                <a:gd name="T27" fmla="*/ 56 h 232"/>
                <a:gd name="T28" fmla="*/ 67 w 480"/>
                <a:gd name="T29" fmla="*/ 104 h 232"/>
                <a:gd name="T30" fmla="*/ 25 w 480"/>
                <a:gd name="T31" fmla="*/ 104 h 232"/>
                <a:gd name="T32" fmla="*/ 0 w 480"/>
                <a:gd name="T33" fmla="*/ 136 h 232"/>
                <a:gd name="T34" fmla="*/ 0 w 480"/>
                <a:gd name="T35" fmla="*/ 176 h 232"/>
                <a:gd name="T36" fmla="*/ 33 w 480"/>
                <a:gd name="T37" fmla="*/ 200 h 232"/>
                <a:gd name="T38" fmla="*/ 25 w 480"/>
                <a:gd name="T39" fmla="*/ 208 h 232"/>
                <a:gd name="T40" fmla="*/ 42 w 480"/>
                <a:gd name="T41" fmla="*/ 216 h 232"/>
                <a:gd name="T42" fmla="*/ 67 w 480"/>
                <a:gd name="T43" fmla="*/ 232 h 232"/>
                <a:gd name="T44" fmla="*/ 185 w 480"/>
                <a:gd name="T45" fmla="*/ 216 h 232"/>
                <a:gd name="T46" fmla="*/ 185 w 480"/>
                <a:gd name="T47" fmla="*/ 184 h 232"/>
                <a:gd name="T48" fmla="*/ 236 w 480"/>
                <a:gd name="T49" fmla="*/ 168 h 232"/>
                <a:gd name="T50" fmla="*/ 244 w 480"/>
                <a:gd name="T51" fmla="*/ 152 h 232"/>
                <a:gd name="T52" fmla="*/ 286 w 480"/>
                <a:gd name="T53" fmla="*/ 160 h 232"/>
                <a:gd name="T54" fmla="*/ 328 w 480"/>
                <a:gd name="T55" fmla="*/ 112 h 232"/>
                <a:gd name="T56" fmla="*/ 362 w 480"/>
                <a:gd name="T57" fmla="*/ 112 h 232"/>
                <a:gd name="T58" fmla="*/ 404 w 480"/>
                <a:gd name="T59" fmla="*/ 104 h 232"/>
                <a:gd name="T60" fmla="*/ 412 w 480"/>
                <a:gd name="T61" fmla="*/ 104 h 232"/>
                <a:gd name="T62" fmla="*/ 438 w 480"/>
                <a:gd name="T63" fmla="*/ 112 h 232"/>
                <a:gd name="T64" fmla="*/ 455 w 480"/>
                <a:gd name="T65" fmla="*/ 112 h 232"/>
                <a:gd name="T66" fmla="*/ 463 w 480"/>
                <a:gd name="T67" fmla="*/ 64 h 232"/>
                <a:gd name="T68" fmla="*/ 480 w 480"/>
                <a:gd name="T69" fmla="*/ 16 h 232"/>
                <a:gd name="T70" fmla="*/ 421 w 480"/>
                <a:gd name="T71" fmla="*/ 8 h 2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80" h="232">
                  <a:moveTo>
                    <a:pt x="421" y="8"/>
                  </a:moveTo>
                  <a:lnTo>
                    <a:pt x="396" y="0"/>
                  </a:lnTo>
                  <a:lnTo>
                    <a:pt x="353" y="0"/>
                  </a:lnTo>
                  <a:lnTo>
                    <a:pt x="328" y="16"/>
                  </a:lnTo>
                  <a:lnTo>
                    <a:pt x="294" y="16"/>
                  </a:lnTo>
                  <a:lnTo>
                    <a:pt x="269" y="40"/>
                  </a:lnTo>
                  <a:lnTo>
                    <a:pt x="244" y="40"/>
                  </a:lnTo>
                  <a:lnTo>
                    <a:pt x="236" y="24"/>
                  </a:lnTo>
                  <a:lnTo>
                    <a:pt x="210" y="0"/>
                  </a:lnTo>
                  <a:lnTo>
                    <a:pt x="177" y="24"/>
                  </a:lnTo>
                  <a:lnTo>
                    <a:pt x="168" y="24"/>
                  </a:lnTo>
                  <a:lnTo>
                    <a:pt x="151" y="16"/>
                  </a:lnTo>
                  <a:lnTo>
                    <a:pt x="126" y="32"/>
                  </a:lnTo>
                  <a:lnTo>
                    <a:pt x="101" y="56"/>
                  </a:lnTo>
                  <a:lnTo>
                    <a:pt x="67" y="104"/>
                  </a:lnTo>
                  <a:lnTo>
                    <a:pt x="25" y="104"/>
                  </a:lnTo>
                  <a:lnTo>
                    <a:pt x="0" y="136"/>
                  </a:lnTo>
                  <a:lnTo>
                    <a:pt x="0" y="176"/>
                  </a:lnTo>
                  <a:lnTo>
                    <a:pt x="33" y="200"/>
                  </a:lnTo>
                  <a:lnTo>
                    <a:pt x="25" y="208"/>
                  </a:lnTo>
                  <a:lnTo>
                    <a:pt x="42" y="216"/>
                  </a:lnTo>
                  <a:lnTo>
                    <a:pt x="67" y="232"/>
                  </a:lnTo>
                  <a:lnTo>
                    <a:pt x="185" y="216"/>
                  </a:lnTo>
                  <a:lnTo>
                    <a:pt x="185" y="184"/>
                  </a:lnTo>
                  <a:lnTo>
                    <a:pt x="236" y="168"/>
                  </a:lnTo>
                  <a:lnTo>
                    <a:pt x="244" y="152"/>
                  </a:lnTo>
                  <a:lnTo>
                    <a:pt x="286" y="160"/>
                  </a:lnTo>
                  <a:lnTo>
                    <a:pt x="328" y="112"/>
                  </a:lnTo>
                  <a:lnTo>
                    <a:pt x="362" y="112"/>
                  </a:lnTo>
                  <a:lnTo>
                    <a:pt x="404" y="104"/>
                  </a:lnTo>
                  <a:lnTo>
                    <a:pt x="412" y="104"/>
                  </a:lnTo>
                  <a:lnTo>
                    <a:pt x="438" y="112"/>
                  </a:lnTo>
                  <a:lnTo>
                    <a:pt x="455" y="112"/>
                  </a:lnTo>
                  <a:lnTo>
                    <a:pt x="463" y="64"/>
                  </a:lnTo>
                  <a:lnTo>
                    <a:pt x="480" y="16"/>
                  </a:lnTo>
                  <a:lnTo>
                    <a:pt x="42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6" name="Freeform 66"/>
            <p:cNvSpPr>
              <a:spLocks/>
            </p:cNvSpPr>
            <p:nvPr/>
          </p:nvSpPr>
          <p:spPr bwMode="auto">
            <a:xfrm>
              <a:off x="4595" y="3056"/>
              <a:ext cx="438" cy="504"/>
            </a:xfrm>
            <a:custGeom>
              <a:avLst/>
              <a:gdLst>
                <a:gd name="T0" fmla="*/ 126 w 438"/>
                <a:gd name="T1" fmla="*/ 424 h 504"/>
                <a:gd name="T2" fmla="*/ 160 w 438"/>
                <a:gd name="T3" fmla="*/ 440 h 504"/>
                <a:gd name="T4" fmla="*/ 185 w 438"/>
                <a:gd name="T5" fmla="*/ 440 h 504"/>
                <a:gd name="T6" fmla="*/ 202 w 438"/>
                <a:gd name="T7" fmla="*/ 456 h 504"/>
                <a:gd name="T8" fmla="*/ 236 w 438"/>
                <a:gd name="T9" fmla="*/ 496 h 504"/>
                <a:gd name="T10" fmla="*/ 252 w 438"/>
                <a:gd name="T11" fmla="*/ 504 h 504"/>
                <a:gd name="T12" fmla="*/ 261 w 438"/>
                <a:gd name="T13" fmla="*/ 472 h 504"/>
                <a:gd name="T14" fmla="*/ 286 w 438"/>
                <a:gd name="T15" fmla="*/ 464 h 504"/>
                <a:gd name="T16" fmla="*/ 311 w 438"/>
                <a:gd name="T17" fmla="*/ 456 h 504"/>
                <a:gd name="T18" fmla="*/ 370 w 438"/>
                <a:gd name="T19" fmla="*/ 432 h 504"/>
                <a:gd name="T20" fmla="*/ 413 w 438"/>
                <a:gd name="T21" fmla="*/ 432 h 504"/>
                <a:gd name="T22" fmla="*/ 421 w 438"/>
                <a:gd name="T23" fmla="*/ 400 h 504"/>
                <a:gd name="T24" fmla="*/ 404 w 438"/>
                <a:gd name="T25" fmla="*/ 392 h 504"/>
                <a:gd name="T26" fmla="*/ 404 w 438"/>
                <a:gd name="T27" fmla="*/ 360 h 504"/>
                <a:gd name="T28" fmla="*/ 421 w 438"/>
                <a:gd name="T29" fmla="*/ 352 h 504"/>
                <a:gd name="T30" fmla="*/ 438 w 438"/>
                <a:gd name="T31" fmla="*/ 312 h 504"/>
                <a:gd name="T32" fmla="*/ 396 w 438"/>
                <a:gd name="T33" fmla="*/ 280 h 504"/>
                <a:gd name="T34" fmla="*/ 379 w 438"/>
                <a:gd name="T35" fmla="*/ 248 h 504"/>
                <a:gd name="T36" fmla="*/ 370 w 438"/>
                <a:gd name="T37" fmla="*/ 216 h 504"/>
                <a:gd name="T38" fmla="*/ 387 w 438"/>
                <a:gd name="T39" fmla="*/ 184 h 504"/>
                <a:gd name="T40" fmla="*/ 370 w 438"/>
                <a:gd name="T41" fmla="*/ 176 h 504"/>
                <a:gd name="T42" fmla="*/ 370 w 438"/>
                <a:gd name="T43" fmla="*/ 136 h 504"/>
                <a:gd name="T44" fmla="*/ 328 w 438"/>
                <a:gd name="T45" fmla="*/ 160 h 504"/>
                <a:gd name="T46" fmla="*/ 286 w 438"/>
                <a:gd name="T47" fmla="*/ 144 h 504"/>
                <a:gd name="T48" fmla="*/ 244 w 438"/>
                <a:gd name="T49" fmla="*/ 136 h 504"/>
                <a:gd name="T50" fmla="*/ 261 w 438"/>
                <a:gd name="T51" fmla="*/ 104 h 504"/>
                <a:gd name="T52" fmla="*/ 219 w 438"/>
                <a:gd name="T53" fmla="*/ 88 h 504"/>
                <a:gd name="T54" fmla="*/ 185 w 438"/>
                <a:gd name="T55" fmla="*/ 64 h 504"/>
                <a:gd name="T56" fmla="*/ 177 w 438"/>
                <a:gd name="T57" fmla="*/ 40 h 504"/>
                <a:gd name="T58" fmla="*/ 143 w 438"/>
                <a:gd name="T59" fmla="*/ 16 h 504"/>
                <a:gd name="T60" fmla="*/ 126 w 438"/>
                <a:gd name="T61" fmla="*/ 0 h 504"/>
                <a:gd name="T62" fmla="*/ 118 w 438"/>
                <a:gd name="T63" fmla="*/ 8 h 504"/>
                <a:gd name="T64" fmla="*/ 67 w 438"/>
                <a:gd name="T65" fmla="*/ 8 h 504"/>
                <a:gd name="T66" fmla="*/ 33 w 438"/>
                <a:gd name="T67" fmla="*/ 24 h 504"/>
                <a:gd name="T68" fmla="*/ 8 w 438"/>
                <a:gd name="T69" fmla="*/ 24 h 504"/>
                <a:gd name="T70" fmla="*/ 0 w 438"/>
                <a:gd name="T71" fmla="*/ 48 h 504"/>
                <a:gd name="T72" fmla="*/ 8 w 438"/>
                <a:gd name="T73" fmla="*/ 80 h 504"/>
                <a:gd name="T74" fmla="*/ 33 w 438"/>
                <a:gd name="T75" fmla="*/ 112 h 504"/>
                <a:gd name="T76" fmla="*/ 59 w 438"/>
                <a:gd name="T77" fmla="*/ 120 h 504"/>
                <a:gd name="T78" fmla="*/ 33 w 438"/>
                <a:gd name="T79" fmla="*/ 128 h 504"/>
                <a:gd name="T80" fmla="*/ 33 w 438"/>
                <a:gd name="T81" fmla="*/ 160 h 504"/>
                <a:gd name="T82" fmla="*/ 8 w 438"/>
                <a:gd name="T83" fmla="*/ 152 h 504"/>
                <a:gd name="T84" fmla="*/ 17 w 438"/>
                <a:gd name="T85" fmla="*/ 168 h 504"/>
                <a:gd name="T86" fmla="*/ 50 w 438"/>
                <a:gd name="T87" fmla="*/ 168 h 504"/>
                <a:gd name="T88" fmla="*/ 50 w 438"/>
                <a:gd name="T89" fmla="*/ 200 h 504"/>
                <a:gd name="T90" fmla="*/ 59 w 438"/>
                <a:gd name="T91" fmla="*/ 232 h 504"/>
                <a:gd name="T92" fmla="*/ 101 w 438"/>
                <a:gd name="T93" fmla="*/ 256 h 504"/>
                <a:gd name="T94" fmla="*/ 75 w 438"/>
                <a:gd name="T95" fmla="*/ 272 h 504"/>
                <a:gd name="T96" fmla="*/ 101 w 438"/>
                <a:gd name="T97" fmla="*/ 312 h 504"/>
                <a:gd name="T98" fmla="*/ 50 w 438"/>
                <a:gd name="T99" fmla="*/ 328 h 504"/>
                <a:gd name="T100" fmla="*/ 59 w 438"/>
                <a:gd name="T101" fmla="*/ 352 h 504"/>
                <a:gd name="T102" fmla="*/ 33 w 438"/>
                <a:gd name="T103" fmla="*/ 352 h 504"/>
                <a:gd name="T104" fmla="*/ 25 w 438"/>
                <a:gd name="T105" fmla="*/ 384 h 504"/>
                <a:gd name="T106" fmla="*/ 0 w 438"/>
                <a:gd name="T107" fmla="*/ 400 h 504"/>
                <a:gd name="T108" fmla="*/ 8 w 438"/>
                <a:gd name="T109" fmla="*/ 416 h 504"/>
                <a:gd name="T110" fmla="*/ 8 w 438"/>
                <a:gd name="T111" fmla="*/ 456 h 504"/>
                <a:gd name="T112" fmla="*/ 17 w 438"/>
                <a:gd name="T113" fmla="*/ 456 h 504"/>
                <a:gd name="T114" fmla="*/ 101 w 438"/>
                <a:gd name="T115" fmla="*/ 504 h 504"/>
                <a:gd name="T116" fmla="*/ 101 w 438"/>
                <a:gd name="T117" fmla="*/ 496 h 504"/>
                <a:gd name="T118" fmla="*/ 126 w 438"/>
                <a:gd name="T119" fmla="*/ 424 h 5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38" h="504">
                  <a:moveTo>
                    <a:pt x="126" y="424"/>
                  </a:moveTo>
                  <a:lnTo>
                    <a:pt x="160" y="440"/>
                  </a:lnTo>
                  <a:lnTo>
                    <a:pt x="185" y="440"/>
                  </a:lnTo>
                  <a:lnTo>
                    <a:pt x="202" y="456"/>
                  </a:lnTo>
                  <a:lnTo>
                    <a:pt x="236" y="496"/>
                  </a:lnTo>
                  <a:lnTo>
                    <a:pt x="252" y="504"/>
                  </a:lnTo>
                  <a:lnTo>
                    <a:pt x="261" y="472"/>
                  </a:lnTo>
                  <a:lnTo>
                    <a:pt x="286" y="464"/>
                  </a:lnTo>
                  <a:lnTo>
                    <a:pt x="311" y="456"/>
                  </a:lnTo>
                  <a:lnTo>
                    <a:pt x="370" y="432"/>
                  </a:lnTo>
                  <a:lnTo>
                    <a:pt x="413" y="432"/>
                  </a:lnTo>
                  <a:lnTo>
                    <a:pt x="421" y="400"/>
                  </a:lnTo>
                  <a:lnTo>
                    <a:pt x="404" y="392"/>
                  </a:lnTo>
                  <a:lnTo>
                    <a:pt x="404" y="360"/>
                  </a:lnTo>
                  <a:lnTo>
                    <a:pt x="421" y="352"/>
                  </a:lnTo>
                  <a:lnTo>
                    <a:pt x="438" y="312"/>
                  </a:lnTo>
                  <a:lnTo>
                    <a:pt x="396" y="280"/>
                  </a:lnTo>
                  <a:lnTo>
                    <a:pt x="379" y="248"/>
                  </a:lnTo>
                  <a:lnTo>
                    <a:pt x="370" y="216"/>
                  </a:lnTo>
                  <a:lnTo>
                    <a:pt x="387" y="184"/>
                  </a:lnTo>
                  <a:lnTo>
                    <a:pt x="370" y="176"/>
                  </a:lnTo>
                  <a:lnTo>
                    <a:pt x="370" y="136"/>
                  </a:lnTo>
                  <a:lnTo>
                    <a:pt x="328" y="160"/>
                  </a:lnTo>
                  <a:lnTo>
                    <a:pt x="286" y="144"/>
                  </a:lnTo>
                  <a:lnTo>
                    <a:pt x="244" y="136"/>
                  </a:lnTo>
                  <a:lnTo>
                    <a:pt x="261" y="104"/>
                  </a:lnTo>
                  <a:lnTo>
                    <a:pt x="219" y="88"/>
                  </a:lnTo>
                  <a:lnTo>
                    <a:pt x="185" y="64"/>
                  </a:lnTo>
                  <a:lnTo>
                    <a:pt x="177" y="40"/>
                  </a:lnTo>
                  <a:lnTo>
                    <a:pt x="143" y="16"/>
                  </a:lnTo>
                  <a:lnTo>
                    <a:pt x="126" y="0"/>
                  </a:lnTo>
                  <a:lnTo>
                    <a:pt x="118" y="8"/>
                  </a:lnTo>
                  <a:lnTo>
                    <a:pt x="67" y="8"/>
                  </a:lnTo>
                  <a:lnTo>
                    <a:pt x="33" y="24"/>
                  </a:lnTo>
                  <a:lnTo>
                    <a:pt x="8" y="24"/>
                  </a:lnTo>
                  <a:lnTo>
                    <a:pt x="0" y="48"/>
                  </a:lnTo>
                  <a:lnTo>
                    <a:pt x="8" y="80"/>
                  </a:lnTo>
                  <a:lnTo>
                    <a:pt x="33" y="112"/>
                  </a:lnTo>
                  <a:lnTo>
                    <a:pt x="59" y="120"/>
                  </a:lnTo>
                  <a:lnTo>
                    <a:pt x="33" y="128"/>
                  </a:lnTo>
                  <a:lnTo>
                    <a:pt x="33" y="160"/>
                  </a:lnTo>
                  <a:lnTo>
                    <a:pt x="8" y="152"/>
                  </a:lnTo>
                  <a:lnTo>
                    <a:pt x="17" y="168"/>
                  </a:lnTo>
                  <a:lnTo>
                    <a:pt x="50" y="168"/>
                  </a:lnTo>
                  <a:lnTo>
                    <a:pt x="50" y="200"/>
                  </a:lnTo>
                  <a:lnTo>
                    <a:pt x="59" y="232"/>
                  </a:lnTo>
                  <a:lnTo>
                    <a:pt x="101" y="256"/>
                  </a:lnTo>
                  <a:lnTo>
                    <a:pt x="75" y="272"/>
                  </a:lnTo>
                  <a:lnTo>
                    <a:pt x="101" y="312"/>
                  </a:lnTo>
                  <a:lnTo>
                    <a:pt x="50" y="328"/>
                  </a:lnTo>
                  <a:lnTo>
                    <a:pt x="59" y="352"/>
                  </a:lnTo>
                  <a:lnTo>
                    <a:pt x="33" y="352"/>
                  </a:lnTo>
                  <a:lnTo>
                    <a:pt x="25" y="384"/>
                  </a:lnTo>
                  <a:lnTo>
                    <a:pt x="0" y="400"/>
                  </a:lnTo>
                  <a:lnTo>
                    <a:pt x="8" y="416"/>
                  </a:lnTo>
                  <a:lnTo>
                    <a:pt x="8" y="456"/>
                  </a:lnTo>
                  <a:lnTo>
                    <a:pt x="17" y="456"/>
                  </a:lnTo>
                  <a:lnTo>
                    <a:pt x="101" y="504"/>
                  </a:lnTo>
                  <a:lnTo>
                    <a:pt x="101" y="496"/>
                  </a:lnTo>
                  <a:lnTo>
                    <a:pt x="126" y="4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7" name="Freeform 67"/>
            <p:cNvSpPr>
              <a:spLocks/>
            </p:cNvSpPr>
            <p:nvPr/>
          </p:nvSpPr>
          <p:spPr bwMode="auto">
            <a:xfrm>
              <a:off x="4376" y="2656"/>
              <a:ext cx="480" cy="232"/>
            </a:xfrm>
            <a:custGeom>
              <a:avLst/>
              <a:gdLst>
                <a:gd name="T0" fmla="*/ 421 w 480"/>
                <a:gd name="T1" fmla="*/ 8 h 232"/>
                <a:gd name="T2" fmla="*/ 396 w 480"/>
                <a:gd name="T3" fmla="*/ 0 h 232"/>
                <a:gd name="T4" fmla="*/ 353 w 480"/>
                <a:gd name="T5" fmla="*/ 0 h 232"/>
                <a:gd name="T6" fmla="*/ 328 w 480"/>
                <a:gd name="T7" fmla="*/ 16 h 232"/>
                <a:gd name="T8" fmla="*/ 294 w 480"/>
                <a:gd name="T9" fmla="*/ 16 h 232"/>
                <a:gd name="T10" fmla="*/ 269 w 480"/>
                <a:gd name="T11" fmla="*/ 40 h 232"/>
                <a:gd name="T12" fmla="*/ 244 w 480"/>
                <a:gd name="T13" fmla="*/ 40 h 232"/>
                <a:gd name="T14" fmla="*/ 236 w 480"/>
                <a:gd name="T15" fmla="*/ 24 h 232"/>
                <a:gd name="T16" fmla="*/ 210 w 480"/>
                <a:gd name="T17" fmla="*/ 0 h 232"/>
                <a:gd name="T18" fmla="*/ 177 w 480"/>
                <a:gd name="T19" fmla="*/ 24 h 232"/>
                <a:gd name="T20" fmla="*/ 168 w 480"/>
                <a:gd name="T21" fmla="*/ 24 h 232"/>
                <a:gd name="T22" fmla="*/ 151 w 480"/>
                <a:gd name="T23" fmla="*/ 16 h 232"/>
                <a:gd name="T24" fmla="*/ 126 w 480"/>
                <a:gd name="T25" fmla="*/ 32 h 232"/>
                <a:gd name="T26" fmla="*/ 101 w 480"/>
                <a:gd name="T27" fmla="*/ 56 h 232"/>
                <a:gd name="T28" fmla="*/ 67 w 480"/>
                <a:gd name="T29" fmla="*/ 104 h 232"/>
                <a:gd name="T30" fmla="*/ 25 w 480"/>
                <a:gd name="T31" fmla="*/ 104 h 232"/>
                <a:gd name="T32" fmla="*/ 0 w 480"/>
                <a:gd name="T33" fmla="*/ 136 h 232"/>
                <a:gd name="T34" fmla="*/ 0 w 480"/>
                <a:gd name="T35" fmla="*/ 176 h 232"/>
                <a:gd name="T36" fmla="*/ 33 w 480"/>
                <a:gd name="T37" fmla="*/ 200 h 232"/>
                <a:gd name="T38" fmla="*/ 25 w 480"/>
                <a:gd name="T39" fmla="*/ 208 h 232"/>
                <a:gd name="T40" fmla="*/ 42 w 480"/>
                <a:gd name="T41" fmla="*/ 216 h 232"/>
                <a:gd name="T42" fmla="*/ 67 w 480"/>
                <a:gd name="T43" fmla="*/ 232 h 232"/>
                <a:gd name="T44" fmla="*/ 185 w 480"/>
                <a:gd name="T45" fmla="*/ 216 h 232"/>
                <a:gd name="T46" fmla="*/ 185 w 480"/>
                <a:gd name="T47" fmla="*/ 184 h 232"/>
                <a:gd name="T48" fmla="*/ 236 w 480"/>
                <a:gd name="T49" fmla="*/ 168 h 232"/>
                <a:gd name="T50" fmla="*/ 244 w 480"/>
                <a:gd name="T51" fmla="*/ 152 h 232"/>
                <a:gd name="T52" fmla="*/ 286 w 480"/>
                <a:gd name="T53" fmla="*/ 160 h 232"/>
                <a:gd name="T54" fmla="*/ 328 w 480"/>
                <a:gd name="T55" fmla="*/ 112 h 232"/>
                <a:gd name="T56" fmla="*/ 362 w 480"/>
                <a:gd name="T57" fmla="*/ 112 h 232"/>
                <a:gd name="T58" fmla="*/ 404 w 480"/>
                <a:gd name="T59" fmla="*/ 104 h 232"/>
                <a:gd name="T60" fmla="*/ 404 w 480"/>
                <a:gd name="T61" fmla="*/ 104 h 232"/>
                <a:gd name="T62" fmla="*/ 412 w 480"/>
                <a:gd name="T63" fmla="*/ 104 h 232"/>
                <a:gd name="T64" fmla="*/ 438 w 480"/>
                <a:gd name="T65" fmla="*/ 112 h 232"/>
                <a:gd name="T66" fmla="*/ 455 w 480"/>
                <a:gd name="T67" fmla="*/ 112 h 232"/>
                <a:gd name="T68" fmla="*/ 463 w 480"/>
                <a:gd name="T69" fmla="*/ 64 h 232"/>
                <a:gd name="T70" fmla="*/ 480 w 480"/>
                <a:gd name="T71" fmla="*/ 16 h 232"/>
                <a:gd name="T72" fmla="*/ 421 w 480"/>
                <a:gd name="T73" fmla="*/ 8 h 2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80" h="232">
                  <a:moveTo>
                    <a:pt x="421" y="8"/>
                  </a:moveTo>
                  <a:lnTo>
                    <a:pt x="396" y="0"/>
                  </a:lnTo>
                  <a:lnTo>
                    <a:pt x="353" y="0"/>
                  </a:lnTo>
                  <a:lnTo>
                    <a:pt x="328" y="16"/>
                  </a:lnTo>
                  <a:lnTo>
                    <a:pt x="294" y="16"/>
                  </a:lnTo>
                  <a:lnTo>
                    <a:pt x="269" y="40"/>
                  </a:lnTo>
                  <a:lnTo>
                    <a:pt x="244" y="40"/>
                  </a:lnTo>
                  <a:lnTo>
                    <a:pt x="236" y="24"/>
                  </a:lnTo>
                  <a:lnTo>
                    <a:pt x="210" y="0"/>
                  </a:lnTo>
                  <a:lnTo>
                    <a:pt x="177" y="24"/>
                  </a:lnTo>
                  <a:lnTo>
                    <a:pt x="168" y="24"/>
                  </a:lnTo>
                  <a:lnTo>
                    <a:pt x="151" y="16"/>
                  </a:lnTo>
                  <a:lnTo>
                    <a:pt x="126" y="32"/>
                  </a:lnTo>
                  <a:lnTo>
                    <a:pt x="101" y="56"/>
                  </a:lnTo>
                  <a:lnTo>
                    <a:pt x="67" y="104"/>
                  </a:lnTo>
                  <a:lnTo>
                    <a:pt x="25" y="104"/>
                  </a:lnTo>
                  <a:lnTo>
                    <a:pt x="0" y="136"/>
                  </a:lnTo>
                  <a:lnTo>
                    <a:pt x="0" y="176"/>
                  </a:lnTo>
                  <a:lnTo>
                    <a:pt x="33" y="200"/>
                  </a:lnTo>
                  <a:lnTo>
                    <a:pt x="25" y="208"/>
                  </a:lnTo>
                  <a:lnTo>
                    <a:pt x="42" y="216"/>
                  </a:lnTo>
                  <a:lnTo>
                    <a:pt x="67" y="232"/>
                  </a:lnTo>
                  <a:lnTo>
                    <a:pt x="185" y="216"/>
                  </a:lnTo>
                  <a:lnTo>
                    <a:pt x="185" y="184"/>
                  </a:lnTo>
                  <a:lnTo>
                    <a:pt x="236" y="168"/>
                  </a:lnTo>
                  <a:lnTo>
                    <a:pt x="244" y="152"/>
                  </a:lnTo>
                  <a:lnTo>
                    <a:pt x="286" y="160"/>
                  </a:lnTo>
                  <a:lnTo>
                    <a:pt x="328" y="112"/>
                  </a:lnTo>
                  <a:lnTo>
                    <a:pt x="362" y="112"/>
                  </a:lnTo>
                  <a:lnTo>
                    <a:pt x="404" y="104"/>
                  </a:lnTo>
                  <a:lnTo>
                    <a:pt x="412" y="104"/>
                  </a:lnTo>
                  <a:lnTo>
                    <a:pt x="438" y="112"/>
                  </a:lnTo>
                  <a:lnTo>
                    <a:pt x="455" y="112"/>
                  </a:lnTo>
                  <a:lnTo>
                    <a:pt x="463" y="64"/>
                  </a:lnTo>
                  <a:lnTo>
                    <a:pt x="480" y="16"/>
                  </a:lnTo>
                  <a:lnTo>
                    <a:pt x="421" y="8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8" name="Freeform 68"/>
            <p:cNvSpPr>
              <a:spLocks/>
            </p:cNvSpPr>
            <p:nvPr/>
          </p:nvSpPr>
          <p:spPr bwMode="auto">
            <a:xfrm>
              <a:off x="4595" y="3056"/>
              <a:ext cx="438" cy="504"/>
            </a:xfrm>
            <a:custGeom>
              <a:avLst/>
              <a:gdLst>
                <a:gd name="T0" fmla="*/ 126 w 438"/>
                <a:gd name="T1" fmla="*/ 424 h 504"/>
                <a:gd name="T2" fmla="*/ 160 w 438"/>
                <a:gd name="T3" fmla="*/ 440 h 504"/>
                <a:gd name="T4" fmla="*/ 185 w 438"/>
                <a:gd name="T5" fmla="*/ 440 h 504"/>
                <a:gd name="T6" fmla="*/ 202 w 438"/>
                <a:gd name="T7" fmla="*/ 456 h 504"/>
                <a:gd name="T8" fmla="*/ 236 w 438"/>
                <a:gd name="T9" fmla="*/ 496 h 504"/>
                <a:gd name="T10" fmla="*/ 252 w 438"/>
                <a:gd name="T11" fmla="*/ 504 h 504"/>
                <a:gd name="T12" fmla="*/ 261 w 438"/>
                <a:gd name="T13" fmla="*/ 472 h 504"/>
                <a:gd name="T14" fmla="*/ 286 w 438"/>
                <a:gd name="T15" fmla="*/ 464 h 504"/>
                <a:gd name="T16" fmla="*/ 311 w 438"/>
                <a:gd name="T17" fmla="*/ 456 h 504"/>
                <a:gd name="T18" fmla="*/ 370 w 438"/>
                <a:gd name="T19" fmla="*/ 432 h 504"/>
                <a:gd name="T20" fmla="*/ 413 w 438"/>
                <a:gd name="T21" fmla="*/ 432 h 504"/>
                <a:gd name="T22" fmla="*/ 421 w 438"/>
                <a:gd name="T23" fmla="*/ 400 h 504"/>
                <a:gd name="T24" fmla="*/ 404 w 438"/>
                <a:gd name="T25" fmla="*/ 392 h 504"/>
                <a:gd name="T26" fmla="*/ 404 w 438"/>
                <a:gd name="T27" fmla="*/ 360 h 504"/>
                <a:gd name="T28" fmla="*/ 421 w 438"/>
                <a:gd name="T29" fmla="*/ 352 h 504"/>
                <a:gd name="T30" fmla="*/ 438 w 438"/>
                <a:gd name="T31" fmla="*/ 312 h 504"/>
                <a:gd name="T32" fmla="*/ 396 w 438"/>
                <a:gd name="T33" fmla="*/ 280 h 504"/>
                <a:gd name="T34" fmla="*/ 379 w 438"/>
                <a:gd name="T35" fmla="*/ 248 h 504"/>
                <a:gd name="T36" fmla="*/ 370 w 438"/>
                <a:gd name="T37" fmla="*/ 216 h 504"/>
                <a:gd name="T38" fmla="*/ 387 w 438"/>
                <a:gd name="T39" fmla="*/ 184 h 504"/>
                <a:gd name="T40" fmla="*/ 370 w 438"/>
                <a:gd name="T41" fmla="*/ 176 h 504"/>
                <a:gd name="T42" fmla="*/ 370 w 438"/>
                <a:gd name="T43" fmla="*/ 136 h 504"/>
                <a:gd name="T44" fmla="*/ 328 w 438"/>
                <a:gd name="T45" fmla="*/ 160 h 504"/>
                <a:gd name="T46" fmla="*/ 286 w 438"/>
                <a:gd name="T47" fmla="*/ 144 h 504"/>
                <a:gd name="T48" fmla="*/ 244 w 438"/>
                <a:gd name="T49" fmla="*/ 136 h 504"/>
                <a:gd name="T50" fmla="*/ 261 w 438"/>
                <a:gd name="T51" fmla="*/ 104 h 504"/>
                <a:gd name="T52" fmla="*/ 219 w 438"/>
                <a:gd name="T53" fmla="*/ 88 h 504"/>
                <a:gd name="T54" fmla="*/ 185 w 438"/>
                <a:gd name="T55" fmla="*/ 64 h 504"/>
                <a:gd name="T56" fmla="*/ 177 w 438"/>
                <a:gd name="T57" fmla="*/ 40 h 504"/>
                <a:gd name="T58" fmla="*/ 143 w 438"/>
                <a:gd name="T59" fmla="*/ 16 h 504"/>
                <a:gd name="T60" fmla="*/ 126 w 438"/>
                <a:gd name="T61" fmla="*/ 0 h 504"/>
                <a:gd name="T62" fmla="*/ 118 w 438"/>
                <a:gd name="T63" fmla="*/ 8 h 504"/>
                <a:gd name="T64" fmla="*/ 67 w 438"/>
                <a:gd name="T65" fmla="*/ 8 h 504"/>
                <a:gd name="T66" fmla="*/ 33 w 438"/>
                <a:gd name="T67" fmla="*/ 24 h 504"/>
                <a:gd name="T68" fmla="*/ 8 w 438"/>
                <a:gd name="T69" fmla="*/ 24 h 504"/>
                <a:gd name="T70" fmla="*/ 0 w 438"/>
                <a:gd name="T71" fmla="*/ 48 h 504"/>
                <a:gd name="T72" fmla="*/ 8 w 438"/>
                <a:gd name="T73" fmla="*/ 80 h 504"/>
                <a:gd name="T74" fmla="*/ 33 w 438"/>
                <a:gd name="T75" fmla="*/ 112 h 504"/>
                <a:gd name="T76" fmla="*/ 59 w 438"/>
                <a:gd name="T77" fmla="*/ 120 h 504"/>
                <a:gd name="T78" fmla="*/ 33 w 438"/>
                <a:gd name="T79" fmla="*/ 128 h 504"/>
                <a:gd name="T80" fmla="*/ 33 w 438"/>
                <a:gd name="T81" fmla="*/ 160 h 504"/>
                <a:gd name="T82" fmla="*/ 8 w 438"/>
                <a:gd name="T83" fmla="*/ 152 h 504"/>
                <a:gd name="T84" fmla="*/ 17 w 438"/>
                <a:gd name="T85" fmla="*/ 168 h 504"/>
                <a:gd name="T86" fmla="*/ 50 w 438"/>
                <a:gd name="T87" fmla="*/ 168 h 504"/>
                <a:gd name="T88" fmla="*/ 50 w 438"/>
                <a:gd name="T89" fmla="*/ 200 h 504"/>
                <a:gd name="T90" fmla="*/ 59 w 438"/>
                <a:gd name="T91" fmla="*/ 232 h 504"/>
                <a:gd name="T92" fmla="*/ 101 w 438"/>
                <a:gd name="T93" fmla="*/ 256 h 504"/>
                <a:gd name="T94" fmla="*/ 75 w 438"/>
                <a:gd name="T95" fmla="*/ 272 h 504"/>
                <a:gd name="T96" fmla="*/ 101 w 438"/>
                <a:gd name="T97" fmla="*/ 312 h 504"/>
                <a:gd name="T98" fmla="*/ 50 w 438"/>
                <a:gd name="T99" fmla="*/ 328 h 504"/>
                <a:gd name="T100" fmla="*/ 59 w 438"/>
                <a:gd name="T101" fmla="*/ 352 h 504"/>
                <a:gd name="T102" fmla="*/ 33 w 438"/>
                <a:gd name="T103" fmla="*/ 352 h 504"/>
                <a:gd name="T104" fmla="*/ 25 w 438"/>
                <a:gd name="T105" fmla="*/ 384 h 504"/>
                <a:gd name="T106" fmla="*/ 0 w 438"/>
                <a:gd name="T107" fmla="*/ 400 h 504"/>
                <a:gd name="T108" fmla="*/ 8 w 438"/>
                <a:gd name="T109" fmla="*/ 416 h 504"/>
                <a:gd name="T110" fmla="*/ 8 w 438"/>
                <a:gd name="T111" fmla="*/ 456 h 504"/>
                <a:gd name="T112" fmla="*/ 17 w 438"/>
                <a:gd name="T113" fmla="*/ 456 h 504"/>
                <a:gd name="T114" fmla="*/ 101 w 438"/>
                <a:gd name="T115" fmla="*/ 504 h 504"/>
                <a:gd name="T116" fmla="*/ 101 w 438"/>
                <a:gd name="T117" fmla="*/ 496 h 504"/>
                <a:gd name="T118" fmla="*/ 126 w 438"/>
                <a:gd name="T119" fmla="*/ 424 h 5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38" h="504">
                  <a:moveTo>
                    <a:pt x="126" y="424"/>
                  </a:moveTo>
                  <a:lnTo>
                    <a:pt x="160" y="440"/>
                  </a:lnTo>
                  <a:lnTo>
                    <a:pt x="185" y="440"/>
                  </a:lnTo>
                  <a:lnTo>
                    <a:pt x="202" y="456"/>
                  </a:lnTo>
                  <a:lnTo>
                    <a:pt x="236" y="496"/>
                  </a:lnTo>
                  <a:lnTo>
                    <a:pt x="252" y="504"/>
                  </a:lnTo>
                  <a:lnTo>
                    <a:pt x="261" y="472"/>
                  </a:lnTo>
                  <a:lnTo>
                    <a:pt x="286" y="464"/>
                  </a:lnTo>
                  <a:lnTo>
                    <a:pt x="311" y="456"/>
                  </a:lnTo>
                  <a:lnTo>
                    <a:pt x="370" y="432"/>
                  </a:lnTo>
                  <a:lnTo>
                    <a:pt x="413" y="432"/>
                  </a:lnTo>
                  <a:lnTo>
                    <a:pt x="421" y="400"/>
                  </a:lnTo>
                  <a:lnTo>
                    <a:pt x="404" y="392"/>
                  </a:lnTo>
                  <a:lnTo>
                    <a:pt x="404" y="360"/>
                  </a:lnTo>
                  <a:lnTo>
                    <a:pt x="421" y="352"/>
                  </a:lnTo>
                  <a:lnTo>
                    <a:pt x="438" y="312"/>
                  </a:lnTo>
                  <a:lnTo>
                    <a:pt x="396" y="280"/>
                  </a:lnTo>
                  <a:lnTo>
                    <a:pt x="379" y="248"/>
                  </a:lnTo>
                  <a:lnTo>
                    <a:pt x="370" y="216"/>
                  </a:lnTo>
                  <a:lnTo>
                    <a:pt x="387" y="184"/>
                  </a:lnTo>
                  <a:lnTo>
                    <a:pt x="370" y="176"/>
                  </a:lnTo>
                  <a:lnTo>
                    <a:pt x="370" y="136"/>
                  </a:lnTo>
                  <a:lnTo>
                    <a:pt x="328" y="160"/>
                  </a:lnTo>
                  <a:lnTo>
                    <a:pt x="286" y="144"/>
                  </a:lnTo>
                  <a:lnTo>
                    <a:pt x="244" y="136"/>
                  </a:lnTo>
                  <a:lnTo>
                    <a:pt x="261" y="104"/>
                  </a:lnTo>
                  <a:lnTo>
                    <a:pt x="219" y="88"/>
                  </a:lnTo>
                  <a:lnTo>
                    <a:pt x="185" y="64"/>
                  </a:lnTo>
                  <a:lnTo>
                    <a:pt x="177" y="40"/>
                  </a:lnTo>
                  <a:lnTo>
                    <a:pt x="143" y="16"/>
                  </a:lnTo>
                  <a:lnTo>
                    <a:pt x="126" y="0"/>
                  </a:lnTo>
                  <a:lnTo>
                    <a:pt x="118" y="8"/>
                  </a:lnTo>
                  <a:lnTo>
                    <a:pt x="67" y="8"/>
                  </a:lnTo>
                  <a:lnTo>
                    <a:pt x="33" y="24"/>
                  </a:lnTo>
                  <a:lnTo>
                    <a:pt x="8" y="24"/>
                  </a:lnTo>
                  <a:lnTo>
                    <a:pt x="0" y="48"/>
                  </a:lnTo>
                  <a:lnTo>
                    <a:pt x="8" y="80"/>
                  </a:lnTo>
                  <a:lnTo>
                    <a:pt x="33" y="112"/>
                  </a:lnTo>
                  <a:lnTo>
                    <a:pt x="59" y="120"/>
                  </a:lnTo>
                  <a:lnTo>
                    <a:pt x="33" y="128"/>
                  </a:lnTo>
                  <a:lnTo>
                    <a:pt x="33" y="160"/>
                  </a:lnTo>
                  <a:lnTo>
                    <a:pt x="8" y="152"/>
                  </a:lnTo>
                  <a:lnTo>
                    <a:pt x="17" y="168"/>
                  </a:lnTo>
                  <a:lnTo>
                    <a:pt x="50" y="168"/>
                  </a:lnTo>
                  <a:lnTo>
                    <a:pt x="50" y="200"/>
                  </a:lnTo>
                  <a:lnTo>
                    <a:pt x="59" y="232"/>
                  </a:lnTo>
                  <a:lnTo>
                    <a:pt x="101" y="256"/>
                  </a:lnTo>
                  <a:lnTo>
                    <a:pt x="75" y="272"/>
                  </a:lnTo>
                  <a:lnTo>
                    <a:pt x="101" y="312"/>
                  </a:lnTo>
                  <a:lnTo>
                    <a:pt x="50" y="328"/>
                  </a:lnTo>
                  <a:lnTo>
                    <a:pt x="59" y="352"/>
                  </a:lnTo>
                  <a:lnTo>
                    <a:pt x="33" y="352"/>
                  </a:lnTo>
                  <a:lnTo>
                    <a:pt x="25" y="384"/>
                  </a:lnTo>
                  <a:lnTo>
                    <a:pt x="0" y="400"/>
                  </a:lnTo>
                  <a:lnTo>
                    <a:pt x="8" y="416"/>
                  </a:lnTo>
                  <a:lnTo>
                    <a:pt x="8" y="456"/>
                  </a:lnTo>
                  <a:lnTo>
                    <a:pt x="17" y="456"/>
                  </a:lnTo>
                  <a:lnTo>
                    <a:pt x="101" y="504"/>
                  </a:lnTo>
                  <a:lnTo>
                    <a:pt x="101" y="496"/>
                  </a:lnTo>
                  <a:lnTo>
                    <a:pt x="126" y="42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89" name="Freeform 69"/>
            <p:cNvSpPr>
              <a:spLocks/>
            </p:cNvSpPr>
            <p:nvPr/>
          </p:nvSpPr>
          <p:spPr bwMode="auto">
            <a:xfrm>
              <a:off x="4696" y="3480"/>
              <a:ext cx="210" cy="352"/>
            </a:xfrm>
            <a:custGeom>
              <a:avLst/>
              <a:gdLst>
                <a:gd name="T0" fmla="*/ 151 w 210"/>
                <a:gd name="T1" fmla="*/ 304 h 352"/>
                <a:gd name="T2" fmla="*/ 185 w 210"/>
                <a:gd name="T3" fmla="*/ 288 h 352"/>
                <a:gd name="T4" fmla="*/ 185 w 210"/>
                <a:gd name="T5" fmla="*/ 248 h 352"/>
                <a:gd name="T6" fmla="*/ 210 w 210"/>
                <a:gd name="T7" fmla="*/ 232 h 352"/>
                <a:gd name="T8" fmla="*/ 194 w 210"/>
                <a:gd name="T9" fmla="*/ 192 h 352"/>
                <a:gd name="T10" fmla="*/ 168 w 210"/>
                <a:gd name="T11" fmla="*/ 184 h 352"/>
                <a:gd name="T12" fmla="*/ 143 w 210"/>
                <a:gd name="T13" fmla="*/ 152 h 352"/>
                <a:gd name="T14" fmla="*/ 135 w 210"/>
                <a:gd name="T15" fmla="*/ 96 h 352"/>
                <a:gd name="T16" fmla="*/ 135 w 210"/>
                <a:gd name="T17" fmla="*/ 72 h 352"/>
                <a:gd name="T18" fmla="*/ 101 w 210"/>
                <a:gd name="T19" fmla="*/ 32 h 352"/>
                <a:gd name="T20" fmla="*/ 84 w 210"/>
                <a:gd name="T21" fmla="*/ 16 h 352"/>
                <a:gd name="T22" fmla="*/ 59 w 210"/>
                <a:gd name="T23" fmla="*/ 16 h 352"/>
                <a:gd name="T24" fmla="*/ 25 w 210"/>
                <a:gd name="T25" fmla="*/ 0 h 352"/>
                <a:gd name="T26" fmla="*/ 0 w 210"/>
                <a:gd name="T27" fmla="*/ 72 h 352"/>
                <a:gd name="T28" fmla="*/ 0 w 210"/>
                <a:gd name="T29" fmla="*/ 80 h 352"/>
                <a:gd name="T30" fmla="*/ 17 w 210"/>
                <a:gd name="T31" fmla="*/ 88 h 352"/>
                <a:gd name="T32" fmla="*/ 33 w 210"/>
                <a:gd name="T33" fmla="*/ 104 h 352"/>
                <a:gd name="T34" fmla="*/ 33 w 210"/>
                <a:gd name="T35" fmla="*/ 120 h 352"/>
                <a:gd name="T36" fmla="*/ 33 w 210"/>
                <a:gd name="T37" fmla="*/ 160 h 352"/>
                <a:gd name="T38" fmla="*/ 42 w 210"/>
                <a:gd name="T39" fmla="*/ 248 h 352"/>
                <a:gd name="T40" fmla="*/ 67 w 210"/>
                <a:gd name="T41" fmla="*/ 288 h 352"/>
                <a:gd name="T42" fmla="*/ 109 w 210"/>
                <a:gd name="T43" fmla="*/ 320 h 352"/>
                <a:gd name="T44" fmla="*/ 135 w 210"/>
                <a:gd name="T45" fmla="*/ 352 h 352"/>
                <a:gd name="T46" fmla="*/ 151 w 210"/>
                <a:gd name="T47" fmla="*/ 344 h 352"/>
                <a:gd name="T48" fmla="*/ 151 w 210"/>
                <a:gd name="T49" fmla="*/ 304 h 3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0" h="352">
                  <a:moveTo>
                    <a:pt x="151" y="304"/>
                  </a:moveTo>
                  <a:lnTo>
                    <a:pt x="185" y="288"/>
                  </a:lnTo>
                  <a:lnTo>
                    <a:pt x="185" y="248"/>
                  </a:lnTo>
                  <a:lnTo>
                    <a:pt x="210" y="232"/>
                  </a:lnTo>
                  <a:lnTo>
                    <a:pt x="194" y="192"/>
                  </a:lnTo>
                  <a:lnTo>
                    <a:pt x="168" y="184"/>
                  </a:lnTo>
                  <a:lnTo>
                    <a:pt x="143" y="152"/>
                  </a:lnTo>
                  <a:lnTo>
                    <a:pt x="135" y="96"/>
                  </a:lnTo>
                  <a:lnTo>
                    <a:pt x="135" y="72"/>
                  </a:lnTo>
                  <a:lnTo>
                    <a:pt x="101" y="32"/>
                  </a:lnTo>
                  <a:lnTo>
                    <a:pt x="84" y="16"/>
                  </a:lnTo>
                  <a:lnTo>
                    <a:pt x="59" y="16"/>
                  </a:lnTo>
                  <a:lnTo>
                    <a:pt x="25" y="0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7" y="88"/>
                  </a:lnTo>
                  <a:lnTo>
                    <a:pt x="33" y="104"/>
                  </a:lnTo>
                  <a:lnTo>
                    <a:pt x="33" y="120"/>
                  </a:lnTo>
                  <a:lnTo>
                    <a:pt x="33" y="160"/>
                  </a:lnTo>
                  <a:lnTo>
                    <a:pt x="42" y="248"/>
                  </a:lnTo>
                  <a:lnTo>
                    <a:pt x="67" y="288"/>
                  </a:lnTo>
                  <a:lnTo>
                    <a:pt x="109" y="320"/>
                  </a:lnTo>
                  <a:lnTo>
                    <a:pt x="135" y="352"/>
                  </a:lnTo>
                  <a:lnTo>
                    <a:pt x="151" y="344"/>
                  </a:lnTo>
                  <a:lnTo>
                    <a:pt x="151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0" name="Freeform 70"/>
            <p:cNvSpPr>
              <a:spLocks/>
            </p:cNvSpPr>
            <p:nvPr/>
          </p:nvSpPr>
          <p:spPr bwMode="auto">
            <a:xfrm>
              <a:off x="4831" y="3480"/>
              <a:ext cx="606" cy="704"/>
            </a:xfrm>
            <a:custGeom>
              <a:avLst/>
              <a:gdLst>
                <a:gd name="T0" fmla="*/ 606 w 606"/>
                <a:gd name="T1" fmla="*/ 24 h 704"/>
                <a:gd name="T2" fmla="*/ 556 w 606"/>
                <a:gd name="T3" fmla="*/ 0 h 704"/>
                <a:gd name="T4" fmla="*/ 530 w 606"/>
                <a:gd name="T5" fmla="*/ 56 h 704"/>
                <a:gd name="T6" fmla="*/ 446 w 606"/>
                <a:gd name="T7" fmla="*/ 72 h 704"/>
                <a:gd name="T8" fmla="*/ 379 w 606"/>
                <a:gd name="T9" fmla="*/ 56 h 704"/>
                <a:gd name="T10" fmla="*/ 286 w 606"/>
                <a:gd name="T11" fmla="*/ 104 h 704"/>
                <a:gd name="T12" fmla="*/ 236 w 606"/>
                <a:gd name="T13" fmla="*/ 136 h 704"/>
                <a:gd name="T14" fmla="*/ 134 w 606"/>
                <a:gd name="T15" fmla="*/ 184 h 704"/>
                <a:gd name="T16" fmla="*/ 75 w 606"/>
                <a:gd name="T17" fmla="*/ 200 h 704"/>
                <a:gd name="T18" fmla="*/ 75 w 606"/>
                <a:gd name="T19" fmla="*/ 232 h 704"/>
                <a:gd name="T20" fmla="*/ 50 w 606"/>
                <a:gd name="T21" fmla="*/ 288 h 704"/>
                <a:gd name="T22" fmla="*/ 16 w 606"/>
                <a:gd name="T23" fmla="*/ 344 h 704"/>
                <a:gd name="T24" fmla="*/ 33 w 606"/>
                <a:gd name="T25" fmla="*/ 392 h 704"/>
                <a:gd name="T26" fmla="*/ 59 w 606"/>
                <a:gd name="T27" fmla="*/ 464 h 704"/>
                <a:gd name="T28" fmla="*/ 118 w 606"/>
                <a:gd name="T29" fmla="*/ 480 h 704"/>
                <a:gd name="T30" fmla="*/ 286 w 606"/>
                <a:gd name="T31" fmla="*/ 472 h 704"/>
                <a:gd name="T32" fmla="*/ 337 w 606"/>
                <a:gd name="T33" fmla="*/ 496 h 704"/>
                <a:gd name="T34" fmla="*/ 294 w 606"/>
                <a:gd name="T35" fmla="*/ 512 h 704"/>
                <a:gd name="T36" fmla="*/ 210 w 606"/>
                <a:gd name="T37" fmla="*/ 488 h 704"/>
                <a:gd name="T38" fmla="*/ 160 w 606"/>
                <a:gd name="T39" fmla="*/ 512 h 704"/>
                <a:gd name="T40" fmla="*/ 160 w 606"/>
                <a:gd name="T41" fmla="*/ 568 h 704"/>
                <a:gd name="T42" fmla="*/ 202 w 606"/>
                <a:gd name="T43" fmla="*/ 592 h 704"/>
                <a:gd name="T44" fmla="*/ 236 w 606"/>
                <a:gd name="T45" fmla="*/ 672 h 704"/>
                <a:gd name="T46" fmla="*/ 278 w 606"/>
                <a:gd name="T47" fmla="*/ 656 h 704"/>
                <a:gd name="T48" fmla="*/ 337 w 606"/>
                <a:gd name="T49" fmla="*/ 656 h 704"/>
                <a:gd name="T50" fmla="*/ 328 w 606"/>
                <a:gd name="T51" fmla="*/ 568 h 704"/>
                <a:gd name="T52" fmla="*/ 370 w 606"/>
                <a:gd name="T53" fmla="*/ 584 h 704"/>
                <a:gd name="T54" fmla="*/ 387 w 606"/>
                <a:gd name="T55" fmla="*/ 576 h 704"/>
                <a:gd name="T56" fmla="*/ 353 w 606"/>
                <a:gd name="T57" fmla="*/ 528 h 704"/>
                <a:gd name="T58" fmla="*/ 455 w 606"/>
                <a:gd name="T59" fmla="*/ 528 h 704"/>
                <a:gd name="T60" fmla="*/ 438 w 606"/>
                <a:gd name="T61" fmla="*/ 464 h 704"/>
                <a:gd name="T62" fmla="*/ 438 w 606"/>
                <a:gd name="T63" fmla="*/ 448 h 704"/>
                <a:gd name="T64" fmla="*/ 480 w 606"/>
                <a:gd name="T65" fmla="*/ 480 h 704"/>
                <a:gd name="T66" fmla="*/ 463 w 606"/>
                <a:gd name="T67" fmla="*/ 440 h 704"/>
                <a:gd name="T68" fmla="*/ 353 w 606"/>
                <a:gd name="T69" fmla="*/ 384 h 704"/>
                <a:gd name="T70" fmla="*/ 337 w 606"/>
                <a:gd name="T71" fmla="*/ 400 h 704"/>
                <a:gd name="T72" fmla="*/ 311 w 606"/>
                <a:gd name="T73" fmla="*/ 408 h 704"/>
                <a:gd name="T74" fmla="*/ 294 w 606"/>
                <a:gd name="T75" fmla="*/ 376 h 704"/>
                <a:gd name="T76" fmla="*/ 337 w 606"/>
                <a:gd name="T77" fmla="*/ 360 h 704"/>
                <a:gd name="T78" fmla="*/ 320 w 606"/>
                <a:gd name="T79" fmla="*/ 320 h 704"/>
                <a:gd name="T80" fmla="*/ 236 w 606"/>
                <a:gd name="T81" fmla="*/ 240 h 704"/>
                <a:gd name="T82" fmla="*/ 261 w 606"/>
                <a:gd name="T83" fmla="*/ 200 h 704"/>
                <a:gd name="T84" fmla="*/ 294 w 606"/>
                <a:gd name="T85" fmla="*/ 232 h 704"/>
                <a:gd name="T86" fmla="*/ 337 w 606"/>
                <a:gd name="T87" fmla="*/ 264 h 704"/>
                <a:gd name="T88" fmla="*/ 362 w 606"/>
                <a:gd name="T89" fmla="*/ 208 h 704"/>
                <a:gd name="T90" fmla="*/ 387 w 606"/>
                <a:gd name="T91" fmla="*/ 144 h 704"/>
                <a:gd name="T92" fmla="*/ 497 w 606"/>
                <a:gd name="T93" fmla="*/ 112 h 704"/>
                <a:gd name="T94" fmla="*/ 564 w 606"/>
                <a:gd name="T95" fmla="*/ 112 h 704"/>
                <a:gd name="T96" fmla="*/ 598 w 606"/>
                <a:gd name="T97" fmla="*/ 96 h 70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06" h="704">
                  <a:moveTo>
                    <a:pt x="589" y="72"/>
                  </a:moveTo>
                  <a:lnTo>
                    <a:pt x="606" y="24"/>
                  </a:lnTo>
                  <a:lnTo>
                    <a:pt x="581" y="0"/>
                  </a:lnTo>
                  <a:lnTo>
                    <a:pt x="556" y="0"/>
                  </a:lnTo>
                  <a:lnTo>
                    <a:pt x="564" y="40"/>
                  </a:lnTo>
                  <a:lnTo>
                    <a:pt x="530" y="56"/>
                  </a:lnTo>
                  <a:lnTo>
                    <a:pt x="471" y="72"/>
                  </a:lnTo>
                  <a:lnTo>
                    <a:pt x="446" y="72"/>
                  </a:lnTo>
                  <a:lnTo>
                    <a:pt x="412" y="72"/>
                  </a:lnTo>
                  <a:lnTo>
                    <a:pt x="379" y="56"/>
                  </a:lnTo>
                  <a:lnTo>
                    <a:pt x="328" y="88"/>
                  </a:lnTo>
                  <a:lnTo>
                    <a:pt x="286" y="104"/>
                  </a:lnTo>
                  <a:lnTo>
                    <a:pt x="244" y="104"/>
                  </a:lnTo>
                  <a:lnTo>
                    <a:pt x="236" y="136"/>
                  </a:lnTo>
                  <a:lnTo>
                    <a:pt x="168" y="144"/>
                  </a:lnTo>
                  <a:lnTo>
                    <a:pt x="134" y="184"/>
                  </a:lnTo>
                  <a:lnTo>
                    <a:pt x="109" y="184"/>
                  </a:lnTo>
                  <a:lnTo>
                    <a:pt x="75" y="200"/>
                  </a:lnTo>
                  <a:lnTo>
                    <a:pt x="67" y="200"/>
                  </a:lnTo>
                  <a:lnTo>
                    <a:pt x="75" y="232"/>
                  </a:lnTo>
                  <a:lnTo>
                    <a:pt x="50" y="248"/>
                  </a:lnTo>
                  <a:lnTo>
                    <a:pt x="50" y="288"/>
                  </a:lnTo>
                  <a:lnTo>
                    <a:pt x="16" y="304"/>
                  </a:lnTo>
                  <a:lnTo>
                    <a:pt x="16" y="344"/>
                  </a:lnTo>
                  <a:lnTo>
                    <a:pt x="0" y="352"/>
                  </a:lnTo>
                  <a:lnTo>
                    <a:pt x="33" y="392"/>
                  </a:lnTo>
                  <a:lnTo>
                    <a:pt x="75" y="424"/>
                  </a:lnTo>
                  <a:lnTo>
                    <a:pt x="59" y="464"/>
                  </a:lnTo>
                  <a:lnTo>
                    <a:pt x="92" y="464"/>
                  </a:lnTo>
                  <a:lnTo>
                    <a:pt x="118" y="480"/>
                  </a:lnTo>
                  <a:lnTo>
                    <a:pt x="202" y="480"/>
                  </a:lnTo>
                  <a:lnTo>
                    <a:pt x="286" y="472"/>
                  </a:lnTo>
                  <a:lnTo>
                    <a:pt x="362" y="480"/>
                  </a:lnTo>
                  <a:lnTo>
                    <a:pt x="337" y="496"/>
                  </a:lnTo>
                  <a:lnTo>
                    <a:pt x="328" y="512"/>
                  </a:lnTo>
                  <a:lnTo>
                    <a:pt x="294" y="512"/>
                  </a:lnTo>
                  <a:lnTo>
                    <a:pt x="261" y="504"/>
                  </a:lnTo>
                  <a:lnTo>
                    <a:pt x="210" y="488"/>
                  </a:lnTo>
                  <a:lnTo>
                    <a:pt x="185" y="504"/>
                  </a:lnTo>
                  <a:lnTo>
                    <a:pt x="160" y="512"/>
                  </a:lnTo>
                  <a:lnTo>
                    <a:pt x="134" y="552"/>
                  </a:lnTo>
                  <a:lnTo>
                    <a:pt x="160" y="568"/>
                  </a:lnTo>
                  <a:lnTo>
                    <a:pt x="185" y="584"/>
                  </a:lnTo>
                  <a:lnTo>
                    <a:pt x="202" y="592"/>
                  </a:lnTo>
                  <a:lnTo>
                    <a:pt x="210" y="624"/>
                  </a:lnTo>
                  <a:lnTo>
                    <a:pt x="236" y="672"/>
                  </a:lnTo>
                  <a:lnTo>
                    <a:pt x="252" y="648"/>
                  </a:lnTo>
                  <a:lnTo>
                    <a:pt x="278" y="656"/>
                  </a:lnTo>
                  <a:lnTo>
                    <a:pt x="311" y="704"/>
                  </a:lnTo>
                  <a:lnTo>
                    <a:pt x="337" y="656"/>
                  </a:lnTo>
                  <a:lnTo>
                    <a:pt x="396" y="688"/>
                  </a:lnTo>
                  <a:lnTo>
                    <a:pt x="328" y="568"/>
                  </a:lnTo>
                  <a:lnTo>
                    <a:pt x="353" y="576"/>
                  </a:lnTo>
                  <a:lnTo>
                    <a:pt x="370" y="584"/>
                  </a:lnTo>
                  <a:lnTo>
                    <a:pt x="370" y="600"/>
                  </a:lnTo>
                  <a:lnTo>
                    <a:pt x="387" y="576"/>
                  </a:lnTo>
                  <a:lnTo>
                    <a:pt x="412" y="560"/>
                  </a:lnTo>
                  <a:lnTo>
                    <a:pt x="353" y="528"/>
                  </a:lnTo>
                  <a:lnTo>
                    <a:pt x="404" y="512"/>
                  </a:lnTo>
                  <a:lnTo>
                    <a:pt x="455" y="528"/>
                  </a:lnTo>
                  <a:lnTo>
                    <a:pt x="446" y="488"/>
                  </a:lnTo>
                  <a:lnTo>
                    <a:pt x="438" y="464"/>
                  </a:lnTo>
                  <a:lnTo>
                    <a:pt x="412" y="448"/>
                  </a:lnTo>
                  <a:lnTo>
                    <a:pt x="438" y="448"/>
                  </a:lnTo>
                  <a:lnTo>
                    <a:pt x="455" y="464"/>
                  </a:lnTo>
                  <a:lnTo>
                    <a:pt x="480" y="480"/>
                  </a:lnTo>
                  <a:lnTo>
                    <a:pt x="514" y="472"/>
                  </a:lnTo>
                  <a:lnTo>
                    <a:pt x="463" y="440"/>
                  </a:lnTo>
                  <a:lnTo>
                    <a:pt x="421" y="408"/>
                  </a:lnTo>
                  <a:lnTo>
                    <a:pt x="353" y="384"/>
                  </a:lnTo>
                  <a:lnTo>
                    <a:pt x="337" y="384"/>
                  </a:lnTo>
                  <a:lnTo>
                    <a:pt x="337" y="400"/>
                  </a:lnTo>
                  <a:lnTo>
                    <a:pt x="345" y="416"/>
                  </a:lnTo>
                  <a:lnTo>
                    <a:pt x="311" y="408"/>
                  </a:lnTo>
                  <a:lnTo>
                    <a:pt x="294" y="400"/>
                  </a:lnTo>
                  <a:lnTo>
                    <a:pt x="294" y="376"/>
                  </a:lnTo>
                  <a:lnTo>
                    <a:pt x="294" y="352"/>
                  </a:lnTo>
                  <a:lnTo>
                    <a:pt x="337" y="360"/>
                  </a:lnTo>
                  <a:lnTo>
                    <a:pt x="337" y="336"/>
                  </a:lnTo>
                  <a:lnTo>
                    <a:pt x="320" y="320"/>
                  </a:lnTo>
                  <a:lnTo>
                    <a:pt x="269" y="288"/>
                  </a:lnTo>
                  <a:lnTo>
                    <a:pt x="236" y="240"/>
                  </a:lnTo>
                  <a:lnTo>
                    <a:pt x="244" y="224"/>
                  </a:lnTo>
                  <a:lnTo>
                    <a:pt x="261" y="200"/>
                  </a:lnTo>
                  <a:lnTo>
                    <a:pt x="269" y="224"/>
                  </a:lnTo>
                  <a:lnTo>
                    <a:pt x="294" y="232"/>
                  </a:lnTo>
                  <a:lnTo>
                    <a:pt x="320" y="240"/>
                  </a:lnTo>
                  <a:lnTo>
                    <a:pt x="337" y="264"/>
                  </a:lnTo>
                  <a:lnTo>
                    <a:pt x="337" y="232"/>
                  </a:lnTo>
                  <a:lnTo>
                    <a:pt x="362" y="208"/>
                  </a:lnTo>
                  <a:lnTo>
                    <a:pt x="370" y="160"/>
                  </a:lnTo>
                  <a:lnTo>
                    <a:pt x="387" y="144"/>
                  </a:lnTo>
                  <a:lnTo>
                    <a:pt x="412" y="136"/>
                  </a:lnTo>
                  <a:lnTo>
                    <a:pt x="497" y="112"/>
                  </a:lnTo>
                  <a:lnTo>
                    <a:pt x="539" y="112"/>
                  </a:lnTo>
                  <a:lnTo>
                    <a:pt x="564" y="112"/>
                  </a:lnTo>
                  <a:lnTo>
                    <a:pt x="573" y="128"/>
                  </a:lnTo>
                  <a:lnTo>
                    <a:pt x="598" y="96"/>
                  </a:lnTo>
                  <a:lnTo>
                    <a:pt x="589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1" name="Freeform 71"/>
            <p:cNvSpPr>
              <a:spLocks/>
            </p:cNvSpPr>
            <p:nvPr/>
          </p:nvSpPr>
          <p:spPr bwMode="auto">
            <a:xfrm>
              <a:off x="4696" y="3480"/>
              <a:ext cx="210" cy="352"/>
            </a:xfrm>
            <a:custGeom>
              <a:avLst/>
              <a:gdLst>
                <a:gd name="T0" fmla="*/ 151 w 210"/>
                <a:gd name="T1" fmla="*/ 304 h 352"/>
                <a:gd name="T2" fmla="*/ 185 w 210"/>
                <a:gd name="T3" fmla="*/ 288 h 352"/>
                <a:gd name="T4" fmla="*/ 185 w 210"/>
                <a:gd name="T5" fmla="*/ 248 h 352"/>
                <a:gd name="T6" fmla="*/ 210 w 210"/>
                <a:gd name="T7" fmla="*/ 232 h 352"/>
                <a:gd name="T8" fmla="*/ 194 w 210"/>
                <a:gd name="T9" fmla="*/ 192 h 352"/>
                <a:gd name="T10" fmla="*/ 168 w 210"/>
                <a:gd name="T11" fmla="*/ 184 h 352"/>
                <a:gd name="T12" fmla="*/ 143 w 210"/>
                <a:gd name="T13" fmla="*/ 152 h 352"/>
                <a:gd name="T14" fmla="*/ 135 w 210"/>
                <a:gd name="T15" fmla="*/ 96 h 352"/>
                <a:gd name="T16" fmla="*/ 135 w 210"/>
                <a:gd name="T17" fmla="*/ 72 h 352"/>
                <a:gd name="T18" fmla="*/ 135 w 210"/>
                <a:gd name="T19" fmla="*/ 72 h 352"/>
                <a:gd name="T20" fmla="*/ 101 w 210"/>
                <a:gd name="T21" fmla="*/ 32 h 352"/>
                <a:gd name="T22" fmla="*/ 84 w 210"/>
                <a:gd name="T23" fmla="*/ 16 h 352"/>
                <a:gd name="T24" fmla="*/ 59 w 210"/>
                <a:gd name="T25" fmla="*/ 16 h 352"/>
                <a:gd name="T26" fmla="*/ 25 w 210"/>
                <a:gd name="T27" fmla="*/ 0 h 352"/>
                <a:gd name="T28" fmla="*/ 0 w 210"/>
                <a:gd name="T29" fmla="*/ 72 h 352"/>
                <a:gd name="T30" fmla="*/ 0 w 210"/>
                <a:gd name="T31" fmla="*/ 80 h 352"/>
                <a:gd name="T32" fmla="*/ 17 w 210"/>
                <a:gd name="T33" fmla="*/ 88 h 352"/>
                <a:gd name="T34" fmla="*/ 33 w 210"/>
                <a:gd name="T35" fmla="*/ 104 h 352"/>
                <a:gd name="T36" fmla="*/ 33 w 210"/>
                <a:gd name="T37" fmla="*/ 120 h 352"/>
                <a:gd name="T38" fmla="*/ 33 w 210"/>
                <a:gd name="T39" fmla="*/ 160 h 352"/>
                <a:gd name="T40" fmla="*/ 42 w 210"/>
                <a:gd name="T41" fmla="*/ 248 h 352"/>
                <a:gd name="T42" fmla="*/ 67 w 210"/>
                <a:gd name="T43" fmla="*/ 288 h 352"/>
                <a:gd name="T44" fmla="*/ 109 w 210"/>
                <a:gd name="T45" fmla="*/ 320 h 352"/>
                <a:gd name="T46" fmla="*/ 135 w 210"/>
                <a:gd name="T47" fmla="*/ 352 h 352"/>
                <a:gd name="T48" fmla="*/ 151 w 210"/>
                <a:gd name="T49" fmla="*/ 344 h 352"/>
                <a:gd name="T50" fmla="*/ 151 w 210"/>
                <a:gd name="T51" fmla="*/ 304 h 35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0" h="352">
                  <a:moveTo>
                    <a:pt x="151" y="304"/>
                  </a:moveTo>
                  <a:lnTo>
                    <a:pt x="185" y="288"/>
                  </a:lnTo>
                  <a:lnTo>
                    <a:pt x="185" y="248"/>
                  </a:lnTo>
                  <a:lnTo>
                    <a:pt x="210" y="232"/>
                  </a:lnTo>
                  <a:lnTo>
                    <a:pt x="194" y="192"/>
                  </a:lnTo>
                  <a:lnTo>
                    <a:pt x="168" y="184"/>
                  </a:lnTo>
                  <a:lnTo>
                    <a:pt x="143" y="152"/>
                  </a:lnTo>
                  <a:lnTo>
                    <a:pt x="135" y="96"/>
                  </a:lnTo>
                  <a:lnTo>
                    <a:pt x="135" y="72"/>
                  </a:lnTo>
                  <a:lnTo>
                    <a:pt x="101" y="32"/>
                  </a:lnTo>
                  <a:lnTo>
                    <a:pt x="84" y="16"/>
                  </a:lnTo>
                  <a:lnTo>
                    <a:pt x="59" y="16"/>
                  </a:lnTo>
                  <a:lnTo>
                    <a:pt x="25" y="0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7" y="88"/>
                  </a:lnTo>
                  <a:lnTo>
                    <a:pt x="33" y="104"/>
                  </a:lnTo>
                  <a:lnTo>
                    <a:pt x="33" y="120"/>
                  </a:lnTo>
                  <a:lnTo>
                    <a:pt x="33" y="160"/>
                  </a:lnTo>
                  <a:lnTo>
                    <a:pt x="42" y="248"/>
                  </a:lnTo>
                  <a:lnTo>
                    <a:pt x="67" y="288"/>
                  </a:lnTo>
                  <a:lnTo>
                    <a:pt x="109" y="320"/>
                  </a:lnTo>
                  <a:lnTo>
                    <a:pt x="135" y="352"/>
                  </a:lnTo>
                  <a:lnTo>
                    <a:pt x="151" y="344"/>
                  </a:lnTo>
                  <a:lnTo>
                    <a:pt x="151" y="30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2" name="Freeform 72"/>
            <p:cNvSpPr>
              <a:spLocks/>
            </p:cNvSpPr>
            <p:nvPr/>
          </p:nvSpPr>
          <p:spPr bwMode="auto">
            <a:xfrm>
              <a:off x="4831" y="3480"/>
              <a:ext cx="606" cy="704"/>
            </a:xfrm>
            <a:custGeom>
              <a:avLst/>
              <a:gdLst>
                <a:gd name="T0" fmla="*/ 606 w 606"/>
                <a:gd name="T1" fmla="*/ 24 h 704"/>
                <a:gd name="T2" fmla="*/ 556 w 606"/>
                <a:gd name="T3" fmla="*/ 0 h 704"/>
                <a:gd name="T4" fmla="*/ 530 w 606"/>
                <a:gd name="T5" fmla="*/ 56 h 704"/>
                <a:gd name="T6" fmla="*/ 446 w 606"/>
                <a:gd name="T7" fmla="*/ 72 h 704"/>
                <a:gd name="T8" fmla="*/ 379 w 606"/>
                <a:gd name="T9" fmla="*/ 56 h 704"/>
                <a:gd name="T10" fmla="*/ 286 w 606"/>
                <a:gd name="T11" fmla="*/ 104 h 704"/>
                <a:gd name="T12" fmla="*/ 236 w 606"/>
                <a:gd name="T13" fmla="*/ 136 h 704"/>
                <a:gd name="T14" fmla="*/ 134 w 606"/>
                <a:gd name="T15" fmla="*/ 184 h 704"/>
                <a:gd name="T16" fmla="*/ 75 w 606"/>
                <a:gd name="T17" fmla="*/ 200 h 704"/>
                <a:gd name="T18" fmla="*/ 75 w 606"/>
                <a:gd name="T19" fmla="*/ 232 h 704"/>
                <a:gd name="T20" fmla="*/ 50 w 606"/>
                <a:gd name="T21" fmla="*/ 288 h 704"/>
                <a:gd name="T22" fmla="*/ 16 w 606"/>
                <a:gd name="T23" fmla="*/ 344 h 704"/>
                <a:gd name="T24" fmla="*/ 33 w 606"/>
                <a:gd name="T25" fmla="*/ 392 h 704"/>
                <a:gd name="T26" fmla="*/ 59 w 606"/>
                <a:gd name="T27" fmla="*/ 464 h 704"/>
                <a:gd name="T28" fmla="*/ 118 w 606"/>
                <a:gd name="T29" fmla="*/ 480 h 704"/>
                <a:gd name="T30" fmla="*/ 286 w 606"/>
                <a:gd name="T31" fmla="*/ 472 h 704"/>
                <a:gd name="T32" fmla="*/ 337 w 606"/>
                <a:gd name="T33" fmla="*/ 496 h 704"/>
                <a:gd name="T34" fmla="*/ 294 w 606"/>
                <a:gd name="T35" fmla="*/ 512 h 704"/>
                <a:gd name="T36" fmla="*/ 210 w 606"/>
                <a:gd name="T37" fmla="*/ 488 h 704"/>
                <a:gd name="T38" fmla="*/ 160 w 606"/>
                <a:gd name="T39" fmla="*/ 512 h 704"/>
                <a:gd name="T40" fmla="*/ 160 w 606"/>
                <a:gd name="T41" fmla="*/ 568 h 704"/>
                <a:gd name="T42" fmla="*/ 202 w 606"/>
                <a:gd name="T43" fmla="*/ 592 h 704"/>
                <a:gd name="T44" fmla="*/ 236 w 606"/>
                <a:gd name="T45" fmla="*/ 672 h 704"/>
                <a:gd name="T46" fmla="*/ 278 w 606"/>
                <a:gd name="T47" fmla="*/ 656 h 704"/>
                <a:gd name="T48" fmla="*/ 337 w 606"/>
                <a:gd name="T49" fmla="*/ 656 h 704"/>
                <a:gd name="T50" fmla="*/ 328 w 606"/>
                <a:gd name="T51" fmla="*/ 568 h 704"/>
                <a:gd name="T52" fmla="*/ 370 w 606"/>
                <a:gd name="T53" fmla="*/ 584 h 704"/>
                <a:gd name="T54" fmla="*/ 387 w 606"/>
                <a:gd name="T55" fmla="*/ 576 h 704"/>
                <a:gd name="T56" fmla="*/ 353 w 606"/>
                <a:gd name="T57" fmla="*/ 528 h 704"/>
                <a:gd name="T58" fmla="*/ 455 w 606"/>
                <a:gd name="T59" fmla="*/ 528 h 704"/>
                <a:gd name="T60" fmla="*/ 438 w 606"/>
                <a:gd name="T61" fmla="*/ 464 h 704"/>
                <a:gd name="T62" fmla="*/ 438 w 606"/>
                <a:gd name="T63" fmla="*/ 448 h 704"/>
                <a:gd name="T64" fmla="*/ 480 w 606"/>
                <a:gd name="T65" fmla="*/ 480 h 704"/>
                <a:gd name="T66" fmla="*/ 463 w 606"/>
                <a:gd name="T67" fmla="*/ 440 h 704"/>
                <a:gd name="T68" fmla="*/ 353 w 606"/>
                <a:gd name="T69" fmla="*/ 384 h 704"/>
                <a:gd name="T70" fmla="*/ 337 w 606"/>
                <a:gd name="T71" fmla="*/ 400 h 704"/>
                <a:gd name="T72" fmla="*/ 311 w 606"/>
                <a:gd name="T73" fmla="*/ 408 h 704"/>
                <a:gd name="T74" fmla="*/ 294 w 606"/>
                <a:gd name="T75" fmla="*/ 376 h 704"/>
                <a:gd name="T76" fmla="*/ 337 w 606"/>
                <a:gd name="T77" fmla="*/ 360 h 704"/>
                <a:gd name="T78" fmla="*/ 320 w 606"/>
                <a:gd name="T79" fmla="*/ 320 h 704"/>
                <a:gd name="T80" fmla="*/ 236 w 606"/>
                <a:gd name="T81" fmla="*/ 240 h 704"/>
                <a:gd name="T82" fmla="*/ 261 w 606"/>
                <a:gd name="T83" fmla="*/ 200 h 704"/>
                <a:gd name="T84" fmla="*/ 294 w 606"/>
                <a:gd name="T85" fmla="*/ 232 h 704"/>
                <a:gd name="T86" fmla="*/ 337 w 606"/>
                <a:gd name="T87" fmla="*/ 264 h 704"/>
                <a:gd name="T88" fmla="*/ 362 w 606"/>
                <a:gd name="T89" fmla="*/ 208 h 704"/>
                <a:gd name="T90" fmla="*/ 387 w 606"/>
                <a:gd name="T91" fmla="*/ 144 h 704"/>
                <a:gd name="T92" fmla="*/ 497 w 606"/>
                <a:gd name="T93" fmla="*/ 112 h 704"/>
                <a:gd name="T94" fmla="*/ 564 w 606"/>
                <a:gd name="T95" fmla="*/ 112 h 704"/>
                <a:gd name="T96" fmla="*/ 598 w 606"/>
                <a:gd name="T97" fmla="*/ 96 h 70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06" h="704">
                  <a:moveTo>
                    <a:pt x="589" y="72"/>
                  </a:moveTo>
                  <a:lnTo>
                    <a:pt x="606" y="24"/>
                  </a:lnTo>
                  <a:lnTo>
                    <a:pt x="581" y="0"/>
                  </a:lnTo>
                  <a:lnTo>
                    <a:pt x="556" y="0"/>
                  </a:lnTo>
                  <a:lnTo>
                    <a:pt x="564" y="40"/>
                  </a:lnTo>
                  <a:lnTo>
                    <a:pt x="530" y="56"/>
                  </a:lnTo>
                  <a:lnTo>
                    <a:pt x="471" y="72"/>
                  </a:lnTo>
                  <a:lnTo>
                    <a:pt x="446" y="72"/>
                  </a:lnTo>
                  <a:lnTo>
                    <a:pt x="412" y="72"/>
                  </a:lnTo>
                  <a:lnTo>
                    <a:pt x="379" y="56"/>
                  </a:lnTo>
                  <a:lnTo>
                    <a:pt x="328" y="88"/>
                  </a:lnTo>
                  <a:lnTo>
                    <a:pt x="286" y="104"/>
                  </a:lnTo>
                  <a:lnTo>
                    <a:pt x="244" y="104"/>
                  </a:lnTo>
                  <a:lnTo>
                    <a:pt x="236" y="136"/>
                  </a:lnTo>
                  <a:lnTo>
                    <a:pt x="168" y="144"/>
                  </a:lnTo>
                  <a:lnTo>
                    <a:pt x="134" y="184"/>
                  </a:lnTo>
                  <a:lnTo>
                    <a:pt x="109" y="184"/>
                  </a:lnTo>
                  <a:lnTo>
                    <a:pt x="75" y="200"/>
                  </a:lnTo>
                  <a:lnTo>
                    <a:pt x="67" y="200"/>
                  </a:lnTo>
                  <a:lnTo>
                    <a:pt x="75" y="232"/>
                  </a:lnTo>
                  <a:lnTo>
                    <a:pt x="50" y="248"/>
                  </a:lnTo>
                  <a:lnTo>
                    <a:pt x="50" y="288"/>
                  </a:lnTo>
                  <a:lnTo>
                    <a:pt x="16" y="304"/>
                  </a:lnTo>
                  <a:lnTo>
                    <a:pt x="16" y="344"/>
                  </a:lnTo>
                  <a:lnTo>
                    <a:pt x="0" y="352"/>
                  </a:lnTo>
                  <a:lnTo>
                    <a:pt x="33" y="392"/>
                  </a:lnTo>
                  <a:lnTo>
                    <a:pt x="75" y="424"/>
                  </a:lnTo>
                  <a:lnTo>
                    <a:pt x="59" y="464"/>
                  </a:lnTo>
                  <a:lnTo>
                    <a:pt x="92" y="464"/>
                  </a:lnTo>
                  <a:lnTo>
                    <a:pt x="118" y="480"/>
                  </a:lnTo>
                  <a:lnTo>
                    <a:pt x="202" y="480"/>
                  </a:lnTo>
                  <a:lnTo>
                    <a:pt x="286" y="472"/>
                  </a:lnTo>
                  <a:lnTo>
                    <a:pt x="362" y="480"/>
                  </a:lnTo>
                  <a:lnTo>
                    <a:pt x="337" y="496"/>
                  </a:lnTo>
                  <a:lnTo>
                    <a:pt x="328" y="512"/>
                  </a:lnTo>
                  <a:lnTo>
                    <a:pt x="294" y="512"/>
                  </a:lnTo>
                  <a:lnTo>
                    <a:pt x="261" y="504"/>
                  </a:lnTo>
                  <a:lnTo>
                    <a:pt x="210" y="488"/>
                  </a:lnTo>
                  <a:lnTo>
                    <a:pt x="185" y="504"/>
                  </a:lnTo>
                  <a:lnTo>
                    <a:pt x="160" y="512"/>
                  </a:lnTo>
                  <a:lnTo>
                    <a:pt x="134" y="552"/>
                  </a:lnTo>
                  <a:lnTo>
                    <a:pt x="160" y="568"/>
                  </a:lnTo>
                  <a:lnTo>
                    <a:pt x="185" y="584"/>
                  </a:lnTo>
                  <a:lnTo>
                    <a:pt x="202" y="592"/>
                  </a:lnTo>
                  <a:lnTo>
                    <a:pt x="210" y="624"/>
                  </a:lnTo>
                  <a:lnTo>
                    <a:pt x="236" y="672"/>
                  </a:lnTo>
                  <a:lnTo>
                    <a:pt x="252" y="648"/>
                  </a:lnTo>
                  <a:lnTo>
                    <a:pt x="278" y="656"/>
                  </a:lnTo>
                  <a:lnTo>
                    <a:pt x="311" y="704"/>
                  </a:lnTo>
                  <a:lnTo>
                    <a:pt x="337" y="656"/>
                  </a:lnTo>
                  <a:lnTo>
                    <a:pt x="396" y="688"/>
                  </a:lnTo>
                  <a:lnTo>
                    <a:pt x="328" y="568"/>
                  </a:lnTo>
                  <a:lnTo>
                    <a:pt x="353" y="576"/>
                  </a:lnTo>
                  <a:lnTo>
                    <a:pt x="370" y="584"/>
                  </a:lnTo>
                  <a:lnTo>
                    <a:pt x="370" y="600"/>
                  </a:lnTo>
                  <a:lnTo>
                    <a:pt x="387" y="576"/>
                  </a:lnTo>
                  <a:lnTo>
                    <a:pt x="412" y="560"/>
                  </a:lnTo>
                  <a:lnTo>
                    <a:pt x="353" y="528"/>
                  </a:lnTo>
                  <a:lnTo>
                    <a:pt x="404" y="512"/>
                  </a:lnTo>
                  <a:lnTo>
                    <a:pt x="455" y="528"/>
                  </a:lnTo>
                  <a:lnTo>
                    <a:pt x="446" y="488"/>
                  </a:lnTo>
                  <a:lnTo>
                    <a:pt x="438" y="464"/>
                  </a:lnTo>
                  <a:lnTo>
                    <a:pt x="412" y="448"/>
                  </a:lnTo>
                  <a:lnTo>
                    <a:pt x="438" y="448"/>
                  </a:lnTo>
                  <a:lnTo>
                    <a:pt x="455" y="464"/>
                  </a:lnTo>
                  <a:lnTo>
                    <a:pt x="480" y="480"/>
                  </a:lnTo>
                  <a:lnTo>
                    <a:pt x="514" y="472"/>
                  </a:lnTo>
                  <a:lnTo>
                    <a:pt x="463" y="440"/>
                  </a:lnTo>
                  <a:lnTo>
                    <a:pt x="421" y="408"/>
                  </a:lnTo>
                  <a:lnTo>
                    <a:pt x="353" y="384"/>
                  </a:lnTo>
                  <a:lnTo>
                    <a:pt x="337" y="384"/>
                  </a:lnTo>
                  <a:lnTo>
                    <a:pt x="337" y="400"/>
                  </a:lnTo>
                  <a:lnTo>
                    <a:pt x="345" y="416"/>
                  </a:lnTo>
                  <a:lnTo>
                    <a:pt x="311" y="408"/>
                  </a:lnTo>
                  <a:lnTo>
                    <a:pt x="294" y="400"/>
                  </a:lnTo>
                  <a:lnTo>
                    <a:pt x="294" y="376"/>
                  </a:lnTo>
                  <a:lnTo>
                    <a:pt x="294" y="352"/>
                  </a:lnTo>
                  <a:lnTo>
                    <a:pt x="337" y="360"/>
                  </a:lnTo>
                  <a:lnTo>
                    <a:pt x="337" y="336"/>
                  </a:lnTo>
                  <a:lnTo>
                    <a:pt x="320" y="320"/>
                  </a:lnTo>
                  <a:lnTo>
                    <a:pt x="269" y="288"/>
                  </a:lnTo>
                  <a:lnTo>
                    <a:pt x="236" y="240"/>
                  </a:lnTo>
                  <a:lnTo>
                    <a:pt x="244" y="224"/>
                  </a:lnTo>
                  <a:lnTo>
                    <a:pt x="261" y="200"/>
                  </a:lnTo>
                  <a:lnTo>
                    <a:pt x="269" y="224"/>
                  </a:lnTo>
                  <a:lnTo>
                    <a:pt x="294" y="232"/>
                  </a:lnTo>
                  <a:lnTo>
                    <a:pt x="320" y="240"/>
                  </a:lnTo>
                  <a:lnTo>
                    <a:pt x="337" y="264"/>
                  </a:lnTo>
                  <a:lnTo>
                    <a:pt x="337" y="232"/>
                  </a:lnTo>
                  <a:lnTo>
                    <a:pt x="362" y="208"/>
                  </a:lnTo>
                  <a:lnTo>
                    <a:pt x="370" y="160"/>
                  </a:lnTo>
                  <a:lnTo>
                    <a:pt x="387" y="144"/>
                  </a:lnTo>
                  <a:lnTo>
                    <a:pt x="412" y="136"/>
                  </a:lnTo>
                  <a:lnTo>
                    <a:pt x="497" y="112"/>
                  </a:lnTo>
                  <a:lnTo>
                    <a:pt x="539" y="112"/>
                  </a:lnTo>
                  <a:lnTo>
                    <a:pt x="564" y="112"/>
                  </a:lnTo>
                  <a:lnTo>
                    <a:pt x="573" y="128"/>
                  </a:lnTo>
                  <a:lnTo>
                    <a:pt x="598" y="96"/>
                  </a:lnTo>
                  <a:lnTo>
                    <a:pt x="589" y="72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3" name="Freeform 73"/>
            <p:cNvSpPr>
              <a:spLocks/>
            </p:cNvSpPr>
            <p:nvPr/>
          </p:nvSpPr>
          <p:spPr bwMode="auto">
            <a:xfrm>
              <a:off x="4831" y="3488"/>
              <a:ext cx="244" cy="192"/>
            </a:xfrm>
            <a:custGeom>
              <a:avLst/>
              <a:gdLst>
                <a:gd name="T0" fmla="*/ 227 w 244"/>
                <a:gd name="T1" fmla="*/ 32 h 192"/>
                <a:gd name="T2" fmla="*/ 185 w 244"/>
                <a:gd name="T3" fmla="*/ 16 h 192"/>
                <a:gd name="T4" fmla="*/ 177 w 244"/>
                <a:gd name="T5" fmla="*/ 0 h 192"/>
                <a:gd name="T6" fmla="*/ 134 w 244"/>
                <a:gd name="T7" fmla="*/ 0 h 192"/>
                <a:gd name="T8" fmla="*/ 75 w 244"/>
                <a:gd name="T9" fmla="*/ 24 h 192"/>
                <a:gd name="T10" fmla="*/ 50 w 244"/>
                <a:gd name="T11" fmla="*/ 32 h 192"/>
                <a:gd name="T12" fmla="*/ 25 w 244"/>
                <a:gd name="T13" fmla="*/ 40 h 192"/>
                <a:gd name="T14" fmla="*/ 16 w 244"/>
                <a:gd name="T15" fmla="*/ 72 h 192"/>
                <a:gd name="T16" fmla="*/ 0 w 244"/>
                <a:gd name="T17" fmla="*/ 64 h 192"/>
                <a:gd name="T18" fmla="*/ 0 w 244"/>
                <a:gd name="T19" fmla="*/ 88 h 192"/>
                <a:gd name="T20" fmla="*/ 8 w 244"/>
                <a:gd name="T21" fmla="*/ 144 h 192"/>
                <a:gd name="T22" fmla="*/ 33 w 244"/>
                <a:gd name="T23" fmla="*/ 176 h 192"/>
                <a:gd name="T24" fmla="*/ 59 w 244"/>
                <a:gd name="T25" fmla="*/ 184 h 192"/>
                <a:gd name="T26" fmla="*/ 67 w 244"/>
                <a:gd name="T27" fmla="*/ 192 h 192"/>
                <a:gd name="T28" fmla="*/ 75 w 244"/>
                <a:gd name="T29" fmla="*/ 192 h 192"/>
                <a:gd name="T30" fmla="*/ 109 w 244"/>
                <a:gd name="T31" fmla="*/ 176 h 192"/>
                <a:gd name="T32" fmla="*/ 134 w 244"/>
                <a:gd name="T33" fmla="*/ 176 h 192"/>
                <a:gd name="T34" fmla="*/ 168 w 244"/>
                <a:gd name="T35" fmla="*/ 136 h 192"/>
                <a:gd name="T36" fmla="*/ 236 w 244"/>
                <a:gd name="T37" fmla="*/ 128 h 192"/>
                <a:gd name="T38" fmla="*/ 244 w 244"/>
                <a:gd name="T39" fmla="*/ 104 h 192"/>
                <a:gd name="T40" fmla="*/ 244 w 244"/>
                <a:gd name="T41" fmla="*/ 64 h 192"/>
                <a:gd name="T42" fmla="*/ 227 w 244"/>
                <a:gd name="T43" fmla="*/ 32 h 1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44" h="192">
                  <a:moveTo>
                    <a:pt x="227" y="32"/>
                  </a:moveTo>
                  <a:lnTo>
                    <a:pt x="185" y="16"/>
                  </a:lnTo>
                  <a:lnTo>
                    <a:pt x="177" y="0"/>
                  </a:lnTo>
                  <a:lnTo>
                    <a:pt x="134" y="0"/>
                  </a:lnTo>
                  <a:lnTo>
                    <a:pt x="75" y="24"/>
                  </a:lnTo>
                  <a:lnTo>
                    <a:pt x="50" y="32"/>
                  </a:lnTo>
                  <a:lnTo>
                    <a:pt x="25" y="40"/>
                  </a:lnTo>
                  <a:lnTo>
                    <a:pt x="16" y="72"/>
                  </a:lnTo>
                  <a:lnTo>
                    <a:pt x="0" y="64"/>
                  </a:lnTo>
                  <a:lnTo>
                    <a:pt x="0" y="88"/>
                  </a:lnTo>
                  <a:lnTo>
                    <a:pt x="8" y="144"/>
                  </a:lnTo>
                  <a:lnTo>
                    <a:pt x="33" y="176"/>
                  </a:lnTo>
                  <a:lnTo>
                    <a:pt x="59" y="184"/>
                  </a:lnTo>
                  <a:lnTo>
                    <a:pt x="67" y="192"/>
                  </a:lnTo>
                  <a:lnTo>
                    <a:pt x="75" y="192"/>
                  </a:lnTo>
                  <a:lnTo>
                    <a:pt x="109" y="176"/>
                  </a:lnTo>
                  <a:lnTo>
                    <a:pt x="134" y="176"/>
                  </a:lnTo>
                  <a:lnTo>
                    <a:pt x="168" y="136"/>
                  </a:lnTo>
                  <a:lnTo>
                    <a:pt x="236" y="128"/>
                  </a:lnTo>
                  <a:lnTo>
                    <a:pt x="244" y="104"/>
                  </a:lnTo>
                  <a:lnTo>
                    <a:pt x="244" y="64"/>
                  </a:lnTo>
                  <a:lnTo>
                    <a:pt x="22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4" name="Freeform 74"/>
            <p:cNvSpPr>
              <a:spLocks/>
            </p:cNvSpPr>
            <p:nvPr/>
          </p:nvSpPr>
          <p:spPr bwMode="auto">
            <a:xfrm>
              <a:off x="4965" y="3184"/>
              <a:ext cx="590" cy="408"/>
            </a:xfrm>
            <a:custGeom>
              <a:avLst/>
              <a:gdLst>
                <a:gd name="T0" fmla="*/ 455 w 590"/>
                <a:gd name="T1" fmla="*/ 256 h 408"/>
                <a:gd name="T2" fmla="*/ 489 w 590"/>
                <a:gd name="T3" fmla="*/ 248 h 408"/>
                <a:gd name="T4" fmla="*/ 514 w 590"/>
                <a:gd name="T5" fmla="*/ 232 h 408"/>
                <a:gd name="T6" fmla="*/ 565 w 590"/>
                <a:gd name="T7" fmla="*/ 240 h 408"/>
                <a:gd name="T8" fmla="*/ 590 w 590"/>
                <a:gd name="T9" fmla="*/ 232 h 408"/>
                <a:gd name="T10" fmla="*/ 565 w 590"/>
                <a:gd name="T11" fmla="*/ 200 h 408"/>
                <a:gd name="T12" fmla="*/ 523 w 590"/>
                <a:gd name="T13" fmla="*/ 176 h 408"/>
                <a:gd name="T14" fmla="*/ 548 w 590"/>
                <a:gd name="T15" fmla="*/ 144 h 408"/>
                <a:gd name="T16" fmla="*/ 548 w 590"/>
                <a:gd name="T17" fmla="*/ 104 h 408"/>
                <a:gd name="T18" fmla="*/ 548 w 590"/>
                <a:gd name="T19" fmla="*/ 72 h 408"/>
                <a:gd name="T20" fmla="*/ 573 w 590"/>
                <a:gd name="T21" fmla="*/ 64 h 408"/>
                <a:gd name="T22" fmla="*/ 582 w 590"/>
                <a:gd name="T23" fmla="*/ 48 h 408"/>
                <a:gd name="T24" fmla="*/ 582 w 590"/>
                <a:gd name="T25" fmla="*/ 32 h 408"/>
                <a:gd name="T26" fmla="*/ 582 w 590"/>
                <a:gd name="T27" fmla="*/ 16 h 408"/>
                <a:gd name="T28" fmla="*/ 531 w 590"/>
                <a:gd name="T29" fmla="*/ 16 h 408"/>
                <a:gd name="T30" fmla="*/ 523 w 590"/>
                <a:gd name="T31" fmla="*/ 0 h 408"/>
                <a:gd name="T32" fmla="*/ 481 w 590"/>
                <a:gd name="T33" fmla="*/ 8 h 408"/>
                <a:gd name="T34" fmla="*/ 455 w 590"/>
                <a:gd name="T35" fmla="*/ 0 h 408"/>
                <a:gd name="T36" fmla="*/ 413 w 590"/>
                <a:gd name="T37" fmla="*/ 8 h 408"/>
                <a:gd name="T38" fmla="*/ 363 w 590"/>
                <a:gd name="T39" fmla="*/ 24 h 408"/>
                <a:gd name="T40" fmla="*/ 321 w 590"/>
                <a:gd name="T41" fmla="*/ 80 h 408"/>
                <a:gd name="T42" fmla="*/ 270 w 590"/>
                <a:gd name="T43" fmla="*/ 88 h 408"/>
                <a:gd name="T44" fmla="*/ 219 w 590"/>
                <a:gd name="T45" fmla="*/ 88 h 408"/>
                <a:gd name="T46" fmla="*/ 194 w 590"/>
                <a:gd name="T47" fmla="*/ 88 h 408"/>
                <a:gd name="T48" fmla="*/ 169 w 590"/>
                <a:gd name="T49" fmla="*/ 112 h 408"/>
                <a:gd name="T50" fmla="*/ 76 w 590"/>
                <a:gd name="T51" fmla="*/ 112 h 408"/>
                <a:gd name="T52" fmla="*/ 43 w 590"/>
                <a:gd name="T53" fmla="*/ 104 h 408"/>
                <a:gd name="T54" fmla="*/ 43 w 590"/>
                <a:gd name="T55" fmla="*/ 80 h 408"/>
                <a:gd name="T56" fmla="*/ 9 w 590"/>
                <a:gd name="T57" fmla="*/ 64 h 408"/>
                <a:gd name="T58" fmla="*/ 0 w 590"/>
                <a:gd name="T59" fmla="*/ 88 h 408"/>
                <a:gd name="T60" fmla="*/ 9 w 590"/>
                <a:gd name="T61" fmla="*/ 120 h 408"/>
                <a:gd name="T62" fmla="*/ 26 w 590"/>
                <a:gd name="T63" fmla="*/ 152 h 408"/>
                <a:gd name="T64" fmla="*/ 68 w 590"/>
                <a:gd name="T65" fmla="*/ 184 h 408"/>
                <a:gd name="T66" fmla="*/ 51 w 590"/>
                <a:gd name="T67" fmla="*/ 224 h 408"/>
                <a:gd name="T68" fmla="*/ 34 w 590"/>
                <a:gd name="T69" fmla="*/ 232 h 408"/>
                <a:gd name="T70" fmla="*/ 34 w 590"/>
                <a:gd name="T71" fmla="*/ 264 h 408"/>
                <a:gd name="T72" fmla="*/ 51 w 590"/>
                <a:gd name="T73" fmla="*/ 272 h 408"/>
                <a:gd name="T74" fmla="*/ 43 w 590"/>
                <a:gd name="T75" fmla="*/ 304 h 408"/>
                <a:gd name="T76" fmla="*/ 51 w 590"/>
                <a:gd name="T77" fmla="*/ 320 h 408"/>
                <a:gd name="T78" fmla="*/ 93 w 590"/>
                <a:gd name="T79" fmla="*/ 336 h 408"/>
                <a:gd name="T80" fmla="*/ 110 w 590"/>
                <a:gd name="T81" fmla="*/ 368 h 408"/>
                <a:gd name="T82" fmla="*/ 110 w 590"/>
                <a:gd name="T83" fmla="*/ 408 h 408"/>
                <a:gd name="T84" fmla="*/ 110 w 590"/>
                <a:gd name="T85" fmla="*/ 400 h 408"/>
                <a:gd name="T86" fmla="*/ 152 w 590"/>
                <a:gd name="T87" fmla="*/ 400 h 408"/>
                <a:gd name="T88" fmla="*/ 194 w 590"/>
                <a:gd name="T89" fmla="*/ 384 h 408"/>
                <a:gd name="T90" fmla="*/ 245 w 590"/>
                <a:gd name="T91" fmla="*/ 352 h 408"/>
                <a:gd name="T92" fmla="*/ 278 w 590"/>
                <a:gd name="T93" fmla="*/ 368 h 408"/>
                <a:gd name="T94" fmla="*/ 312 w 590"/>
                <a:gd name="T95" fmla="*/ 368 h 408"/>
                <a:gd name="T96" fmla="*/ 337 w 590"/>
                <a:gd name="T97" fmla="*/ 368 h 408"/>
                <a:gd name="T98" fmla="*/ 396 w 590"/>
                <a:gd name="T99" fmla="*/ 352 h 408"/>
                <a:gd name="T100" fmla="*/ 430 w 590"/>
                <a:gd name="T101" fmla="*/ 336 h 408"/>
                <a:gd name="T102" fmla="*/ 422 w 590"/>
                <a:gd name="T103" fmla="*/ 296 h 408"/>
                <a:gd name="T104" fmla="*/ 447 w 590"/>
                <a:gd name="T105" fmla="*/ 296 h 408"/>
                <a:gd name="T106" fmla="*/ 455 w 590"/>
                <a:gd name="T107" fmla="*/ 280 h 408"/>
                <a:gd name="T108" fmla="*/ 455 w 590"/>
                <a:gd name="T109" fmla="*/ 256 h 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90" h="408">
                  <a:moveTo>
                    <a:pt x="455" y="256"/>
                  </a:moveTo>
                  <a:lnTo>
                    <a:pt x="489" y="248"/>
                  </a:lnTo>
                  <a:lnTo>
                    <a:pt x="514" y="232"/>
                  </a:lnTo>
                  <a:lnTo>
                    <a:pt x="565" y="240"/>
                  </a:lnTo>
                  <a:lnTo>
                    <a:pt x="590" y="232"/>
                  </a:lnTo>
                  <a:lnTo>
                    <a:pt x="565" y="200"/>
                  </a:lnTo>
                  <a:lnTo>
                    <a:pt x="523" y="176"/>
                  </a:lnTo>
                  <a:lnTo>
                    <a:pt x="548" y="144"/>
                  </a:lnTo>
                  <a:lnTo>
                    <a:pt x="548" y="104"/>
                  </a:lnTo>
                  <a:lnTo>
                    <a:pt x="548" y="72"/>
                  </a:lnTo>
                  <a:lnTo>
                    <a:pt x="573" y="64"/>
                  </a:lnTo>
                  <a:lnTo>
                    <a:pt x="582" y="48"/>
                  </a:lnTo>
                  <a:lnTo>
                    <a:pt x="582" y="32"/>
                  </a:lnTo>
                  <a:lnTo>
                    <a:pt x="582" y="16"/>
                  </a:lnTo>
                  <a:lnTo>
                    <a:pt x="531" y="16"/>
                  </a:lnTo>
                  <a:lnTo>
                    <a:pt x="523" y="0"/>
                  </a:lnTo>
                  <a:lnTo>
                    <a:pt x="481" y="8"/>
                  </a:lnTo>
                  <a:lnTo>
                    <a:pt x="455" y="0"/>
                  </a:lnTo>
                  <a:lnTo>
                    <a:pt x="413" y="8"/>
                  </a:lnTo>
                  <a:lnTo>
                    <a:pt x="363" y="24"/>
                  </a:lnTo>
                  <a:lnTo>
                    <a:pt x="321" y="80"/>
                  </a:lnTo>
                  <a:lnTo>
                    <a:pt x="270" y="88"/>
                  </a:lnTo>
                  <a:lnTo>
                    <a:pt x="219" y="88"/>
                  </a:lnTo>
                  <a:lnTo>
                    <a:pt x="194" y="88"/>
                  </a:lnTo>
                  <a:lnTo>
                    <a:pt x="169" y="112"/>
                  </a:lnTo>
                  <a:lnTo>
                    <a:pt x="76" y="112"/>
                  </a:lnTo>
                  <a:lnTo>
                    <a:pt x="43" y="104"/>
                  </a:lnTo>
                  <a:lnTo>
                    <a:pt x="43" y="80"/>
                  </a:lnTo>
                  <a:lnTo>
                    <a:pt x="9" y="64"/>
                  </a:lnTo>
                  <a:lnTo>
                    <a:pt x="0" y="88"/>
                  </a:lnTo>
                  <a:lnTo>
                    <a:pt x="9" y="120"/>
                  </a:lnTo>
                  <a:lnTo>
                    <a:pt x="26" y="152"/>
                  </a:lnTo>
                  <a:lnTo>
                    <a:pt x="68" y="184"/>
                  </a:lnTo>
                  <a:lnTo>
                    <a:pt x="51" y="224"/>
                  </a:lnTo>
                  <a:lnTo>
                    <a:pt x="34" y="232"/>
                  </a:lnTo>
                  <a:lnTo>
                    <a:pt x="34" y="264"/>
                  </a:lnTo>
                  <a:lnTo>
                    <a:pt x="51" y="272"/>
                  </a:lnTo>
                  <a:lnTo>
                    <a:pt x="43" y="304"/>
                  </a:lnTo>
                  <a:lnTo>
                    <a:pt x="51" y="320"/>
                  </a:lnTo>
                  <a:lnTo>
                    <a:pt x="93" y="336"/>
                  </a:lnTo>
                  <a:lnTo>
                    <a:pt x="110" y="368"/>
                  </a:lnTo>
                  <a:lnTo>
                    <a:pt x="110" y="408"/>
                  </a:lnTo>
                  <a:lnTo>
                    <a:pt x="110" y="400"/>
                  </a:lnTo>
                  <a:lnTo>
                    <a:pt x="152" y="400"/>
                  </a:lnTo>
                  <a:lnTo>
                    <a:pt x="194" y="384"/>
                  </a:lnTo>
                  <a:lnTo>
                    <a:pt x="245" y="352"/>
                  </a:lnTo>
                  <a:lnTo>
                    <a:pt x="278" y="368"/>
                  </a:lnTo>
                  <a:lnTo>
                    <a:pt x="312" y="368"/>
                  </a:lnTo>
                  <a:lnTo>
                    <a:pt x="337" y="368"/>
                  </a:lnTo>
                  <a:lnTo>
                    <a:pt x="396" y="352"/>
                  </a:lnTo>
                  <a:lnTo>
                    <a:pt x="430" y="336"/>
                  </a:lnTo>
                  <a:lnTo>
                    <a:pt x="422" y="296"/>
                  </a:lnTo>
                  <a:lnTo>
                    <a:pt x="447" y="296"/>
                  </a:lnTo>
                  <a:lnTo>
                    <a:pt x="455" y="280"/>
                  </a:lnTo>
                  <a:lnTo>
                    <a:pt x="455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5" name="Freeform 75"/>
            <p:cNvSpPr>
              <a:spLocks/>
            </p:cNvSpPr>
            <p:nvPr/>
          </p:nvSpPr>
          <p:spPr bwMode="auto">
            <a:xfrm>
              <a:off x="4831" y="3488"/>
              <a:ext cx="244" cy="192"/>
            </a:xfrm>
            <a:custGeom>
              <a:avLst/>
              <a:gdLst>
                <a:gd name="T0" fmla="*/ 227 w 244"/>
                <a:gd name="T1" fmla="*/ 32 h 192"/>
                <a:gd name="T2" fmla="*/ 185 w 244"/>
                <a:gd name="T3" fmla="*/ 16 h 192"/>
                <a:gd name="T4" fmla="*/ 177 w 244"/>
                <a:gd name="T5" fmla="*/ 0 h 192"/>
                <a:gd name="T6" fmla="*/ 177 w 244"/>
                <a:gd name="T7" fmla="*/ 0 h 192"/>
                <a:gd name="T8" fmla="*/ 134 w 244"/>
                <a:gd name="T9" fmla="*/ 0 h 192"/>
                <a:gd name="T10" fmla="*/ 75 w 244"/>
                <a:gd name="T11" fmla="*/ 24 h 192"/>
                <a:gd name="T12" fmla="*/ 50 w 244"/>
                <a:gd name="T13" fmla="*/ 32 h 192"/>
                <a:gd name="T14" fmla="*/ 25 w 244"/>
                <a:gd name="T15" fmla="*/ 40 h 192"/>
                <a:gd name="T16" fmla="*/ 16 w 244"/>
                <a:gd name="T17" fmla="*/ 72 h 192"/>
                <a:gd name="T18" fmla="*/ 0 w 244"/>
                <a:gd name="T19" fmla="*/ 64 h 192"/>
                <a:gd name="T20" fmla="*/ 0 w 244"/>
                <a:gd name="T21" fmla="*/ 88 h 192"/>
                <a:gd name="T22" fmla="*/ 8 w 244"/>
                <a:gd name="T23" fmla="*/ 144 h 192"/>
                <a:gd name="T24" fmla="*/ 33 w 244"/>
                <a:gd name="T25" fmla="*/ 176 h 192"/>
                <a:gd name="T26" fmla="*/ 59 w 244"/>
                <a:gd name="T27" fmla="*/ 184 h 192"/>
                <a:gd name="T28" fmla="*/ 67 w 244"/>
                <a:gd name="T29" fmla="*/ 192 h 192"/>
                <a:gd name="T30" fmla="*/ 75 w 244"/>
                <a:gd name="T31" fmla="*/ 192 h 192"/>
                <a:gd name="T32" fmla="*/ 109 w 244"/>
                <a:gd name="T33" fmla="*/ 176 h 192"/>
                <a:gd name="T34" fmla="*/ 134 w 244"/>
                <a:gd name="T35" fmla="*/ 176 h 192"/>
                <a:gd name="T36" fmla="*/ 168 w 244"/>
                <a:gd name="T37" fmla="*/ 136 h 192"/>
                <a:gd name="T38" fmla="*/ 236 w 244"/>
                <a:gd name="T39" fmla="*/ 128 h 192"/>
                <a:gd name="T40" fmla="*/ 244 w 244"/>
                <a:gd name="T41" fmla="*/ 104 h 192"/>
                <a:gd name="T42" fmla="*/ 244 w 244"/>
                <a:gd name="T43" fmla="*/ 64 h 192"/>
                <a:gd name="T44" fmla="*/ 227 w 244"/>
                <a:gd name="T45" fmla="*/ 32 h 1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44" h="192">
                  <a:moveTo>
                    <a:pt x="227" y="32"/>
                  </a:moveTo>
                  <a:lnTo>
                    <a:pt x="185" y="16"/>
                  </a:lnTo>
                  <a:lnTo>
                    <a:pt x="177" y="0"/>
                  </a:lnTo>
                  <a:lnTo>
                    <a:pt x="134" y="0"/>
                  </a:lnTo>
                  <a:lnTo>
                    <a:pt x="75" y="24"/>
                  </a:lnTo>
                  <a:lnTo>
                    <a:pt x="50" y="32"/>
                  </a:lnTo>
                  <a:lnTo>
                    <a:pt x="25" y="40"/>
                  </a:lnTo>
                  <a:lnTo>
                    <a:pt x="16" y="72"/>
                  </a:lnTo>
                  <a:lnTo>
                    <a:pt x="0" y="64"/>
                  </a:lnTo>
                  <a:lnTo>
                    <a:pt x="0" y="88"/>
                  </a:lnTo>
                  <a:lnTo>
                    <a:pt x="8" y="144"/>
                  </a:lnTo>
                  <a:lnTo>
                    <a:pt x="33" y="176"/>
                  </a:lnTo>
                  <a:lnTo>
                    <a:pt x="59" y="184"/>
                  </a:lnTo>
                  <a:lnTo>
                    <a:pt x="67" y="192"/>
                  </a:lnTo>
                  <a:lnTo>
                    <a:pt x="75" y="192"/>
                  </a:lnTo>
                  <a:lnTo>
                    <a:pt x="109" y="176"/>
                  </a:lnTo>
                  <a:lnTo>
                    <a:pt x="134" y="176"/>
                  </a:lnTo>
                  <a:lnTo>
                    <a:pt x="168" y="136"/>
                  </a:lnTo>
                  <a:lnTo>
                    <a:pt x="236" y="128"/>
                  </a:lnTo>
                  <a:lnTo>
                    <a:pt x="244" y="104"/>
                  </a:lnTo>
                  <a:lnTo>
                    <a:pt x="244" y="64"/>
                  </a:lnTo>
                  <a:lnTo>
                    <a:pt x="227" y="32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6" name="Freeform 76"/>
            <p:cNvSpPr>
              <a:spLocks/>
            </p:cNvSpPr>
            <p:nvPr/>
          </p:nvSpPr>
          <p:spPr bwMode="auto">
            <a:xfrm>
              <a:off x="4965" y="3184"/>
              <a:ext cx="590" cy="408"/>
            </a:xfrm>
            <a:custGeom>
              <a:avLst/>
              <a:gdLst>
                <a:gd name="T0" fmla="*/ 455 w 590"/>
                <a:gd name="T1" fmla="*/ 256 h 408"/>
                <a:gd name="T2" fmla="*/ 489 w 590"/>
                <a:gd name="T3" fmla="*/ 248 h 408"/>
                <a:gd name="T4" fmla="*/ 514 w 590"/>
                <a:gd name="T5" fmla="*/ 232 h 408"/>
                <a:gd name="T6" fmla="*/ 565 w 590"/>
                <a:gd name="T7" fmla="*/ 240 h 408"/>
                <a:gd name="T8" fmla="*/ 590 w 590"/>
                <a:gd name="T9" fmla="*/ 232 h 408"/>
                <a:gd name="T10" fmla="*/ 565 w 590"/>
                <a:gd name="T11" fmla="*/ 200 h 408"/>
                <a:gd name="T12" fmla="*/ 523 w 590"/>
                <a:gd name="T13" fmla="*/ 176 h 408"/>
                <a:gd name="T14" fmla="*/ 548 w 590"/>
                <a:gd name="T15" fmla="*/ 144 h 408"/>
                <a:gd name="T16" fmla="*/ 548 w 590"/>
                <a:gd name="T17" fmla="*/ 104 h 408"/>
                <a:gd name="T18" fmla="*/ 548 w 590"/>
                <a:gd name="T19" fmla="*/ 72 h 408"/>
                <a:gd name="T20" fmla="*/ 573 w 590"/>
                <a:gd name="T21" fmla="*/ 64 h 408"/>
                <a:gd name="T22" fmla="*/ 582 w 590"/>
                <a:gd name="T23" fmla="*/ 48 h 408"/>
                <a:gd name="T24" fmla="*/ 582 w 590"/>
                <a:gd name="T25" fmla="*/ 32 h 408"/>
                <a:gd name="T26" fmla="*/ 582 w 590"/>
                <a:gd name="T27" fmla="*/ 16 h 408"/>
                <a:gd name="T28" fmla="*/ 531 w 590"/>
                <a:gd name="T29" fmla="*/ 16 h 408"/>
                <a:gd name="T30" fmla="*/ 523 w 590"/>
                <a:gd name="T31" fmla="*/ 0 h 408"/>
                <a:gd name="T32" fmla="*/ 481 w 590"/>
                <a:gd name="T33" fmla="*/ 8 h 408"/>
                <a:gd name="T34" fmla="*/ 455 w 590"/>
                <a:gd name="T35" fmla="*/ 0 h 408"/>
                <a:gd name="T36" fmla="*/ 413 w 590"/>
                <a:gd name="T37" fmla="*/ 8 h 408"/>
                <a:gd name="T38" fmla="*/ 363 w 590"/>
                <a:gd name="T39" fmla="*/ 24 h 408"/>
                <a:gd name="T40" fmla="*/ 321 w 590"/>
                <a:gd name="T41" fmla="*/ 80 h 408"/>
                <a:gd name="T42" fmla="*/ 270 w 590"/>
                <a:gd name="T43" fmla="*/ 88 h 408"/>
                <a:gd name="T44" fmla="*/ 219 w 590"/>
                <a:gd name="T45" fmla="*/ 88 h 408"/>
                <a:gd name="T46" fmla="*/ 194 w 590"/>
                <a:gd name="T47" fmla="*/ 88 h 408"/>
                <a:gd name="T48" fmla="*/ 169 w 590"/>
                <a:gd name="T49" fmla="*/ 112 h 408"/>
                <a:gd name="T50" fmla="*/ 76 w 590"/>
                <a:gd name="T51" fmla="*/ 112 h 408"/>
                <a:gd name="T52" fmla="*/ 43 w 590"/>
                <a:gd name="T53" fmla="*/ 104 h 408"/>
                <a:gd name="T54" fmla="*/ 43 w 590"/>
                <a:gd name="T55" fmla="*/ 80 h 408"/>
                <a:gd name="T56" fmla="*/ 9 w 590"/>
                <a:gd name="T57" fmla="*/ 64 h 408"/>
                <a:gd name="T58" fmla="*/ 0 w 590"/>
                <a:gd name="T59" fmla="*/ 88 h 408"/>
                <a:gd name="T60" fmla="*/ 9 w 590"/>
                <a:gd name="T61" fmla="*/ 120 h 408"/>
                <a:gd name="T62" fmla="*/ 26 w 590"/>
                <a:gd name="T63" fmla="*/ 152 h 408"/>
                <a:gd name="T64" fmla="*/ 68 w 590"/>
                <a:gd name="T65" fmla="*/ 184 h 408"/>
                <a:gd name="T66" fmla="*/ 51 w 590"/>
                <a:gd name="T67" fmla="*/ 224 h 408"/>
                <a:gd name="T68" fmla="*/ 34 w 590"/>
                <a:gd name="T69" fmla="*/ 232 h 408"/>
                <a:gd name="T70" fmla="*/ 34 w 590"/>
                <a:gd name="T71" fmla="*/ 264 h 408"/>
                <a:gd name="T72" fmla="*/ 51 w 590"/>
                <a:gd name="T73" fmla="*/ 272 h 408"/>
                <a:gd name="T74" fmla="*/ 43 w 590"/>
                <a:gd name="T75" fmla="*/ 304 h 408"/>
                <a:gd name="T76" fmla="*/ 51 w 590"/>
                <a:gd name="T77" fmla="*/ 320 h 408"/>
                <a:gd name="T78" fmla="*/ 93 w 590"/>
                <a:gd name="T79" fmla="*/ 336 h 408"/>
                <a:gd name="T80" fmla="*/ 110 w 590"/>
                <a:gd name="T81" fmla="*/ 368 h 408"/>
                <a:gd name="T82" fmla="*/ 110 w 590"/>
                <a:gd name="T83" fmla="*/ 408 h 408"/>
                <a:gd name="T84" fmla="*/ 110 w 590"/>
                <a:gd name="T85" fmla="*/ 400 h 408"/>
                <a:gd name="T86" fmla="*/ 152 w 590"/>
                <a:gd name="T87" fmla="*/ 400 h 408"/>
                <a:gd name="T88" fmla="*/ 194 w 590"/>
                <a:gd name="T89" fmla="*/ 384 h 408"/>
                <a:gd name="T90" fmla="*/ 245 w 590"/>
                <a:gd name="T91" fmla="*/ 352 h 408"/>
                <a:gd name="T92" fmla="*/ 278 w 590"/>
                <a:gd name="T93" fmla="*/ 368 h 408"/>
                <a:gd name="T94" fmla="*/ 312 w 590"/>
                <a:gd name="T95" fmla="*/ 368 h 408"/>
                <a:gd name="T96" fmla="*/ 337 w 590"/>
                <a:gd name="T97" fmla="*/ 368 h 408"/>
                <a:gd name="T98" fmla="*/ 396 w 590"/>
                <a:gd name="T99" fmla="*/ 352 h 408"/>
                <a:gd name="T100" fmla="*/ 430 w 590"/>
                <a:gd name="T101" fmla="*/ 336 h 408"/>
                <a:gd name="T102" fmla="*/ 422 w 590"/>
                <a:gd name="T103" fmla="*/ 296 h 408"/>
                <a:gd name="T104" fmla="*/ 447 w 590"/>
                <a:gd name="T105" fmla="*/ 296 h 408"/>
                <a:gd name="T106" fmla="*/ 447 w 590"/>
                <a:gd name="T107" fmla="*/ 296 h 408"/>
                <a:gd name="T108" fmla="*/ 455 w 590"/>
                <a:gd name="T109" fmla="*/ 280 h 408"/>
                <a:gd name="T110" fmla="*/ 455 w 590"/>
                <a:gd name="T111" fmla="*/ 256 h 40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90" h="408">
                  <a:moveTo>
                    <a:pt x="455" y="256"/>
                  </a:moveTo>
                  <a:lnTo>
                    <a:pt x="489" y="248"/>
                  </a:lnTo>
                  <a:lnTo>
                    <a:pt x="514" y="232"/>
                  </a:lnTo>
                  <a:lnTo>
                    <a:pt x="565" y="240"/>
                  </a:lnTo>
                  <a:lnTo>
                    <a:pt x="590" y="232"/>
                  </a:lnTo>
                  <a:lnTo>
                    <a:pt x="565" y="200"/>
                  </a:lnTo>
                  <a:lnTo>
                    <a:pt x="523" y="176"/>
                  </a:lnTo>
                  <a:lnTo>
                    <a:pt x="548" y="144"/>
                  </a:lnTo>
                  <a:lnTo>
                    <a:pt x="548" y="104"/>
                  </a:lnTo>
                  <a:lnTo>
                    <a:pt x="548" y="72"/>
                  </a:lnTo>
                  <a:lnTo>
                    <a:pt x="573" y="64"/>
                  </a:lnTo>
                  <a:lnTo>
                    <a:pt x="582" y="48"/>
                  </a:lnTo>
                  <a:lnTo>
                    <a:pt x="582" y="32"/>
                  </a:lnTo>
                  <a:lnTo>
                    <a:pt x="582" y="16"/>
                  </a:lnTo>
                  <a:lnTo>
                    <a:pt x="531" y="16"/>
                  </a:lnTo>
                  <a:lnTo>
                    <a:pt x="523" y="0"/>
                  </a:lnTo>
                  <a:lnTo>
                    <a:pt x="481" y="8"/>
                  </a:lnTo>
                  <a:lnTo>
                    <a:pt x="455" y="0"/>
                  </a:lnTo>
                  <a:lnTo>
                    <a:pt x="413" y="8"/>
                  </a:lnTo>
                  <a:lnTo>
                    <a:pt x="363" y="24"/>
                  </a:lnTo>
                  <a:lnTo>
                    <a:pt x="321" y="80"/>
                  </a:lnTo>
                  <a:lnTo>
                    <a:pt x="270" y="88"/>
                  </a:lnTo>
                  <a:lnTo>
                    <a:pt x="219" y="88"/>
                  </a:lnTo>
                  <a:lnTo>
                    <a:pt x="194" y="88"/>
                  </a:lnTo>
                  <a:lnTo>
                    <a:pt x="169" y="112"/>
                  </a:lnTo>
                  <a:lnTo>
                    <a:pt x="76" y="112"/>
                  </a:lnTo>
                  <a:lnTo>
                    <a:pt x="43" y="104"/>
                  </a:lnTo>
                  <a:lnTo>
                    <a:pt x="43" y="80"/>
                  </a:lnTo>
                  <a:lnTo>
                    <a:pt x="9" y="64"/>
                  </a:lnTo>
                  <a:lnTo>
                    <a:pt x="0" y="88"/>
                  </a:lnTo>
                  <a:lnTo>
                    <a:pt x="9" y="120"/>
                  </a:lnTo>
                  <a:lnTo>
                    <a:pt x="26" y="152"/>
                  </a:lnTo>
                  <a:lnTo>
                    <a:pt x="68" y="184"/>
                  </a:lnTo>
                  <a:lnTo>
                    <a:pt x="51" y="224"/>
                  </a:lnTo>
                  <a:lnTo>
                    <a:pt x="34" y="232"/>
                  </a:lnTo>
                  <a:lnTo>
                    <a:pt x="34" y="264"/>
                  </a:lnTo>
                  <a:lnTo>
                    <a:pt x="51" y="272"/>
                  </a:lnTo>
                  <a:lnTo>
                    <a:pt x="43" y="304"/>
                  </a:lnTo>
                  <a:lnTo>
                    <a:pt x="51" y="320"/>
                  </a:lnTo>
                  <a:lnTo>
                    <a:pt x="93" y="336"/>
                  </a:lnTo>
                  <a:lnTo>
                    <a:pt x="110" y="368"/>
                  </a:lnTo>
                  <a:lnTo>
                    <a:pt x="110" y="408"/>
                  </a:lnTo>
                  <a:lnTo>
                    <a:pt x="110" y="400"/>
                  </a:lnTo>
                  <a:lnTo>
                    <a:pt x="152" y="400"/>
                  </a:lnTo>
                  <a:lnTo>
                    <a:pt x="194" y="384"/>
                  </a:lnTo>
                  <a:lnTo>
                    <a:pt x="245" y="352"/>
                  </a:lnTo>
                  <a:lnTo>
                    <a:pt x="278" y="368"/>
                  </a:lnTo>
                  <a:lnTo>
                    <a:pt x="312" y="368"/>
                  </a:lnTo>
                  <a:lnTo>
                    <a:pt x="337" y="368"/>
                  </a:lnTo>
                  <a:lnTo>
                    <a:pt x="396" y="352"/>
                  </a:lnTo>
                  <a:lnTo>
                    <a:pt x="430" y="336"/>
                  </a:lnTo>
                  <a:lnTo>
                    <a:pt x="422" y="296"/>
                  </a:lnTo>
                  <a:lnTo>
                    <a:pt x="447" y="296"/>
                  </a:lnTo>
                  <a:lnTo>
                    <a:pt x="455" y="280"/>
                  </a:lnTo>
                  <a:lnTo>
                    <a:pt x="455" y="256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7" name="Freeform 77"/>
            <p:cNvSpPr>
              <a:spLocks/>
            </p:cNvSpPr>
            <p:nvPr/>
          </p:nvSpPr>
          <p:spPr bwMode="auto">
            <a:xfrm>
              <a:off x="5404" y="3416"/>
              <a:ext cx="364" cy="616"/>
            </a:xfrm>
            <a:custGeom>
              <a:avLst/>
              <a:gdLst>
                <a:gd name="T0" fmla="*/ 219 w 364"/>
                <a:gd name="T1" fmla="*/ 40 h 616"/>
                <a:gd name="T2" fmla="*/ 151 w 364"/>
                <a:gd name="T3" fmla="*/ 0 h 616"/>
                <a:gd name="T4" fmla="*/ 75 w 364"/>
                <a:gd name="T5" fmla="*/ 0 h 616"/>
                <a:gd name="T6" fmla="*/ 16 w 364"/>
                <a:gd name="T7" fmla="*/ 24 h 616"/>
                <a:gd name="T8" fmla="*/ 8 w 364"/>
                <a:gd name="T9" fmla="*/ 64 h 616"/>
                <a:gd name="T10" fmla="*/ 16 w 364"/>
                <a:gd name="T11" fmla="*/ 136 h 616"/>
                <a:gd name="T12" fmla="*/ 0 w 364"/>
                <a:gd name="T13" fmla="*/ 192 h 616"/>
                <a:gd name="T14" fmla="*/ 67 w 364"/>
                <a:gd name="T15" fmla="*/ 184 h 616"/>
                <a:gd name="T16" fmla="*/ 33 w 364"/>
                <a:gd name="T17" fmla="*/ 256 h 616"/>
                <a:gd name="T18" fmla="*/ 118 w 364"/>
                <a:gd name="T19" fmla="*/ 312 h 616"/>
                <a:gd name="T20" fmla="*/ 160 w 364"/>
                <a:gd name="T21" fmla="*/ 384 h 616"/>
                <a:gd name="T22" fmla="*/ 168 w 364"/>
                <a:gd name="T23" fmla="*/ 432 h 616"/>
                <a:gd name="T24" fmla="*/ 101 w 364"/>
                <a:gd name="T25" fmla="*/ 440 h 616"/>
                <a:gd name="T26" fmla="*/ 126 w 364"/>
                <a:gd name="T27" fmla="*/ 496 h 616"/>
                <a:gd name="T28" fmla="*/ 168 w 364"/>
                <a:gd name="T29" fmla="*/ 480 h 616"/>
                <a:gd name="T30" fmla="*/ 219 w 364"/>
                <a:gd name="T31" fmla="*/ 504 h 616"/>
                <a:gd name="T32" fmla="*/ 235 w 364"/>
                <a:gd name="T33" fmla="*/ 560 h 616"/>
                <a:gd name="T34" fmla="*/ 244 w 364"/>
                <a:gd name="T35" fmla="*/ 592 h 616"/>
                <a:gd name="T36" fmla="*/ 261 w 364"/>
                <a:gd name="T37" fmla="*/ 600 h 616"/>
                <a:gd name="T38" fmla="*/ 337 w 364"/>
                <a:gd name="T39" fmla="*/ 616 h 616"/>
                <a:gd name="T40" fmla="*/ 360 w 364"/>
                <a:gd name="T41" fmla="*/ 578 h 616"/>
                <a:gd name="T42" fmla="*/ 303 w 364"/>
                <a:gd name="T43" fmla="*/ 56 h 616"/>
                <a:gd name="T44" fmla="*/ 320 w 364"/>
                <a:gd name="T45" fmla="*/ 152 h 616"/>
                <a:gd name="T46" fmla="*/ 244 w 364"/>
                <a:gd name="T47" fmla="*/ 168 h 616"/>
                <a:gd name="T48" fmla="*/ 151 w 364"/>
                <a:gd name="T49" fmla="*/ 200 h 616"/>
                <a:gd name="T50" fmla="*/ 92 w 364"/>
                <a:gd name="T51" fmla="*/ 208 h 616"/>
                <a:gd name="T52" fmla="*/ 42 w 364"/>
                <a:gd name="T53" fmla="*/ 264 h 616"/>
                <a:gd name="T54" fmla="*/ 59 w 364"/>
                <a:gd name="T55" fmla="*/ 232 h 616"/>
                <a:gd name="T56" fmla="*/ 126 w 364"/>
                <a:gd name="T57" fmla="*/ 168 h 616"/>
                <a:gd name="T58" fmla="*/ 185 w 364"/>
                <a:gd name="T59" fmla="*/ 104 h 616"/>
                <a:gd name="T60" fmla="*/ 286 w 364"/>
                <a:gd name="T61" fmla="*/ 80 h 616"/>
                <a:gd name="T62" fmla="*/ 303 w 364"/>
                <a:gd name="T63" fmla="*/ 96 h 616"/>
                <a:gd name="T64" fmla="*/ 328 w 364"/>
                <a:gd name="T65" fmla="*/ 112 h 616"/>
                <a:gd name="T66" fmla="*/ 303 w 364"/>
                <a:gd name="T67" fmla="*/ 56 h 6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4" h="616">
                  <a:moveTo>
                    <a:pt x="303" y="56"/>
                  </a:moveTo>
                  <a:lnTo>
                    <a:pt x="219" y="40"/>
                  </a:lnTo>
                  <a:lnTo>
                    <a:pt x="185" y="24"/>
                  </a:lnTo>
                  <a:lnTo>
                    <a:pt x="151" y="0"/>
                  </a:lnTo>
                  <a:lnTo>
                    <a:pt x="126" y="8"/>
                  </a:lnTo>
                  <a:lnTo>
                    <a:pt x="75" y="0"/>
                  </a:lnTo>
                  <a:lnTo>
                    <a:pt x="50" y="16"/>
                  </a:lnTo>
                  <a:lnTo>
                    <a:pt x="16" y="24"/>
                  </a:lnTo>
                  <a:lnTo>
                    <a:pt x="16" y="48"/>
                  </a:lnTo>
                  <a:lnTo>
                    <a:pt x="8" y="64"/>
                  </a:lnTo>
                  <a:lnTo>
                    <a:pt x="33" y="88"/>
                  </a:lnTo>
                  <a:lnTo>
                    <a:pt x="16" y="136"/>
                  </a:lnTo>
                  <a:lnTo>
                    <a:pt x="25" y="160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67" y="184"/>
                  </a:lnTo>
                  <a:lnTo>
                    <a:pt x="42" y="216"/>
                  </a:lnTo>
                  <a:lnTo>
                    <a:pt x="33" y="256"/>
                  </a:lnTo>
                  <a:lnTo>
                    <a:pt x="50" y="328"/>
                  </a:lnTo>
                  <a:lnTo>
                    <a:pt x="118" y="312"/>
                  </a:lnTo>
                  <a:lnTo>
                    <a:pt x="118" y="352"/>
                  </a:lnTo>
                  <a:lnTo>
                    <a:pt x="160" y="384"/>
                  </a:lnTo>
                  <a:lnTo>
                    <a:pt x="151" y="408"/>
                  </a:lnTo>
                  <a:lnTo>
                    <a:pt x="168" y="432"/>
                  </a:lnTo>
                  <a:lnTo>
                    <a:pt x="134" y="448"/>
                  </a:lnTo>
                  <a:lnTo>
                    <a:pt x="101" y="440"/>
                  </a:lnTo>
                  <a:lnTo>
                    <a:pt x="101" y="472"/>
                  </a:lnTo>
                  <a:lnTo>
                    <a:pt x="126" y="496"/>
                  </a:lnTo>
                  <a:lnTo>
                    <a:pt x="151" y="480"/>
                  </a:lnTo>
                  <a:lnTo>
                    <a:pt x="168" y="480"/>
                  </a:lnTo>
                  <a:lnTo>
                    <a:pt x="185" y="488"/>
                  </a:lnTo>
                  <a:lnTo>
                    <a:pt x="219" y="504"/>
                  </a:lnTo>
                  <a:lnTo>
                    <a:pt x="227" y="528"/>
                  </a:lnTo>
                  <a:lnTo>
                    <a:pt x="235" y="560"/>
                  </a:lnTo>
                  <a:lnTo>
                    <a:pt x="269" y="576"/>
                  </a:lnTo>
                  <a:lnTo>
                    <a:pt x="244" y="592"/>
                  </a:lnTo>
                  <a:lnTo>
                    <a:pt x="244" y="600"/>
                  </a:lnTo>
                  <a:lnTo>
                    <a:pt x="261" y="600"/>
                  </a:lnTo>
                  <a:lnTo>
                    <a:pt x="345" y="584"/>
                  </a:lnTo>
                  <a:lnTo>
                    <a:pt x="337" y="616"/>
                  </a:lnTo>
                  <a:lnTo>
                    <a:pt x="364" y="602"/>
                  </a:lnTo>
                  <a:lnTo>
                    <a:pt x="360" y="578"/>
                  </a:lnTo>
                  <a:lnTo>
                    <a:pt x="354" y="56"/>
                  </a:lnTo>
                  <a:lnTo>
                    <a:pt x="303" y="56"/>
                  </a:lnTo>
                  <a:lnTo>
                    <a:pt x="286" y="136"/>
                  </a:lnTo>
                  <a:lnTo>
                    <a:pt x="320" y="152"/>
                  </a:lnTo>
                  <a:lnTo>
                    <a:pt x="286" y="168"/>
                  </a:lnTo>
                  <a:lnTo>
                    <a:pt x="244" y="168"/>
                  </a:lnTo>
                  <a:lnTo>
                    <a:pt x="176" y="200"/>
                  </a:lnTo>
                  <a:lnTo>
                    <a:pt x="151" y="200"/>
                  </a:lnTo>
                  <a:lnTo>
                    <a:pt x="134" y="200"/>
                  </a:lnTo>
                  <a:lnTo>
                    <a:pt x="92" y="208"/>
                  </a:lnTo>
                  <a:lnTo>
                    <a:pt x="67" y="232"/>
                  </a:lnTo>
                  <a:lnTo>
                    <a:pt x="42" y="264"/>
                  </a:lnTo>
                  <a:lnTo>
                    <a:pt x="42" y="248"/>
                  </a:lnTo>
                  <a:lnTo>
                    <a:pt x="59" y="232"/>
                  </a:lnTo>
                  <a:lnTo>
                    <a:pt x="84" y="200"/>
                  </a:lnTo>
                  <a:lnTo>
                    <a:pt x="126" y="168"/>
                  </a:lnTo>
                  <a:lnTo>
                    <a:pt x="134" y="120"/>
                  </a:lnTo>
                  <a:lnTo>
                    <a:pt x="185" y="104"/>
                  </a:lnTo>
                  <a:lnTo>
                    <a:pt x="235" y="96"/>
                  </a:lnTo>
                  <a:lnTo>
                    <a:pt x="286" y="80"/>
                  </a:lnTo>
                  <a:lnTo>
                    <a:pt x="294" y="80"/>
                  </a:lnTo>
                  <a:lnTo>
                    <a:pt x="303" y="96"/>
                  </a:lnTo>
                  <a:lnTo>
                    <a:pt x="345" y="104"/>
                  </a:lnTo>
                  <a:lnTo>
                    <a:pt x="328" y="112"/>
                  </a:lnTo>
                  <a:lnTo>
                    <a:pt x="286" y="136"/>
                  </a:lnTo>
                  <a:lnTo>
                    <a:pt x="30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8" name="Freeform 78"/>
            <p:cNvSpPr>
              <a:spLocks/>
            </p:cNvSpPr>
            <p:nvPr/>
          </p:nvSpPr>
          <p:spPr bwMode="auto">
            <a:xfrm>
              <a:off x="5404" y="3416"/>
              <a:ext cx="362" cy="616"/>
            </a:xfrm>
            <a:custGeom>
              <a:avLst/>
              <a:gdLst>
                <a:gd name="T0" fmla="*/ 303 w 362"/>
                <a:gd name="T1" fmla="*/ 56 h 616"/>
                <a:gd name="T2" fmla="*/ 219 w 362"/>
                <a:gd name="T3" fmla="*/ 40 h 616"/>
                <a:gd name="T4" fmla="*/ 185 w 362"/>
                <a:gd name="T5" fmla="*/ 24 h 616"/>
                <a:gd name="T6" fmla="*/ 151 w 362"/>
                <a:gd name="T7" fmla="*/ 0 h 616"/>
                <a:gd name="T8" fmla="*/ 126 w 362"/>
                <a:gd name="T9" fmla="*/ 8 h 616"/>
                <a:gd name="T10" fmla="*/ 75 w 362"/>
                <a:gd name="T11" fmla="*/ 0 h 616"/>
                <a:gd name="T12" fmla="*/ 50 w 362"/>
                <a:gd name="T13" fmla="*/ 16 h 616"/>
                <a:gd name="T14" fmla="*/ 16 w 362"/>
                <a:gd name="T15" fmla="*/ 24 h 616"/>
                <a:gd name="T16" fmla="*/ 16 w 362"/>
                <a:gd name="T17" fmla="*/ 48 h 616"/>
                <a:gd name="T18" fmla="*/ 8 w 362"/>
                <a:gd name="T19" fmla="*/ 64 h 616"/>
                <a:gd name="T20" fmla="*/ 33 w 362"/>
                <a:gd name="T21" fmla="*/ 88 h 616"/>
                <a:gd name="T22" fmla="*/ 16 w 362"/>
                <a:gd name="T23" fmla="*/ 136 h 616"/>
                <a:gd name="T24" fmla="*/ 25 w 362"/>
                <a:gd name="T25" fmla="*/ 160 h 616"/>
                <a:gd name="T26" fmla="*/ 0 w 362"/>
                <a:gd name="T27" fmla="*/ 192 h 616"/>
                <a:gd name="T28" fmla="*/ 0 w 362"/>
                <a:gd name="T29" fmla="*/ 200 h 616"/>
                <a:gd name="T30" fmla="*/ 67 w 362"/>
                <a:gd name="T31" fmla="*/ 184 h 616"/>
                <a:gd name="T32" fmla="*/ 42 w 362"/>
                <a:gd name="T33" fmla="*/ 216 h 616"/>
                <a:gd name="T34" fmla="*/ 33 w 362"/>
                <a:gd name="T35" fmla="*/ 256 h 616"/>
                <a:gd name="T36" fmla="*/ 50 w 362"/>
                <a:gd name="T37" fmla="*/ 328 h 616"/>
                <a:gd name="T38" fmla="*/ 118 w 362"/>
                <a:gd name="T39" fmla="*/ 312 h 616"/>
                <a:gd name="T40" fmla="*/ 118 w 362"/>
                <a:gd name="T41" fmla="*/ 352 h 616"/>
                <a:gd name="T42" fmla="*/ 160 w 362"/>
                <a:gd name="T43" fmla="*/ 384 h 616"/>
                <a:gd name="T44" fmla="*/ 151 w 362"/>
                <a:gd name="T45" fmla="*/ 408 h 616"/>
                <a:gd name="T46" fmla="*/ 168 w 362"/>
                <a:gd name="T47" fmla="*/ 432 h 616"/>
                <a:gd name="T48" fmla="*/ 134 w 362"/>
                <a:gd name="T49" fmla="*/ 448 h 616"/>
                <a:gd name="T50" fmla="*/ 101 w 362"/>
                <a:gd name="T51" fmla="*/ 440 h 616"/>
                <a:gd name="T52" fmla="*/ 101 w 362"/>
                <a:gd name="T53" fmla="*/ 472 h 616"/>
                <a:gd name="T54" fmla="*/ 126 w 362"/>
                <a:gd name="T55" fmla="*/ 496 h 616"/>
                <a:gd name="T56" fmla="*/ 151 w 362"/>
                <a:gd name="T57" fmla="*/ 480 h 616"/>
                <a:gd name="T58" fmla="*/ 168 w 362"/>
                <a:gd name="T59" fmla="*/ 480 h 616"/>
                <a:gd name="T60" fmla="*/ 185 w 362"/>
                <a:gd name="T61" fmla="*/ 488 h 616"/>
                <a:gd name="T62" fmla="*/ 219 w 362"/>
                <a:gd name="T63" fmla="*/ 504 h 616"/>
                <a:gd name="T64" fmla="*/ 227 w 362"/>
                <a:gd name="T65" fmla="*/ 528 h 616"/>
                <a:gd name="T66" fmla="*/ 235 w 362"/>
                <a:gd name="T67" fmla="*/ 560 h 616"/>
                <a:gd name="T68" fmla="*/ 269 w 362"/>
                <a:gd name="T69" fmla="*/ 576 h 616"/>
                <a:gd name="T70" fmla="*/ 244 w 362"/>
                <a:gd name="T71" fmla="*/ 592 h 616"/>
                <a:gd name="T72" fmla="*/ 244 w 362"/>
                <a:gd name="T73" fmla="*/ 600 h 616"/>
                <a:gd name="T74" fmla="*/ 261 w 362"/>
                <a:gd name="T75" fmla="*/ 600 h 616"/>
                <a:gd name="T76" fmla="*/ 345 w 362"/>
                <a:gd name="T77" fmla="*/ 584 h 616"/>
                <a:gd name="T78" fmla="*/ 337 w 362"/>
                <a:gd name="T79" fmla="*/ 616 h 616"/>
                <a:gd name="T80" fmla="*/ 362 w 362"/>
                <a:gd name="T81" fmla="*/ 600 h 616"/>
                <a:gd name="T82" fmla="*/ 354 w 362"/>
                <a:gd name="T83" fmla="*/ 50 h 616"/>
                <a:gd name="T84" fmla="*/ 303 w 362"/>
                <a:gd name="T85" fmla="*/ 56 h 616"/>
                <a:gd name="T86" fmla="*/ 303 w 362"/>
                <a:gd name="T87" fmla="*/ 56 h 6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2" h="616">
                  <a:moveTo>
                    <a:pt x="303" y="56"/>
                  </a:moveTo>
                  <a:lnTo>
                    <a:pt x="219" y="40"/>
                  </a:lnTo>
                  <a:lnTo>
                    <a:pt x="185" y="24"/>
                  </a:lnTo>
                  <a:lnTo>
                    <a:pt x="151" y="0"/>
                  </a:lnTo>
                  <a:lnTo>
                    <a:pt x="126" y="8"/>
                  </a:lnTo>
                  <a:lnTo>
                    <a:pt x="75" y="0"/>
                  </a:lnTo>
                  <a:lnTo>
                    <a:pt x="50" y="16"/>
                  </a:lnTo>
                  <a:lnTo>
                    <a:pt x="16" y="24"/>
                  </a:lnTo>
                  <a:lnTo>
                    <a:pt x="16" y="48"/>
                  </a:lnTo>
                  <a:lnTo>
                    <a:pt x="8" y="64"/>
                  </a:lnTo>
                  <a:lnTo>
                    <a:pt x="33" y="88"/>
                  </a:lnTo>
                  <a:lnTo>
                    <a:pt x="16" y="136"/>
                  </a:lnTo>
                  <a:lnTo>
                    <a:pt x="25" y="160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67" y="184"/>
                  </a:lnTo>
                  <a:lnTo>
                    <a:pt x="42" y="216"/>
                  </a:lnTo>
                  <a:lnTo>
                    <a:pt x="33" y="256"/>
                  </a:lnTo>
                  <a:lnTo>
                    <a:pt x="50" y="328"/>
                  </a:lnTo>
                  <a:lnTo>
                    <a:pt x="118" y="312"/>
                  </a:lnTo>
                  <a:lnTo>
                    <a:pt x="118" y="352"/>
                  </a:lnTo>
                  <a:lnTo>
                    <a:pt x="160" y="384"/>
                  </a:lnTo>
                  <a:lnTo>
                    <a:pt x="151" y="408"/>
                  </a:lnTo>
                  <a:lnTo>
                    <a:pt x="168" y="432"/>
                  </a:lnTo>
                  <a:lnTo>
                    <a:pt x="134" y="448"/>
                  </a:lnTo>
                  <a:lnTo>
                    <a:pt x="101" y="440"/>
                  </a:lnTo>
                  <a:lnTo>
                    <a:pt x="101" y="472"/>
                  </a:lnTo>
                  <a:lnTo>
                    <a:pt x="126" y="496"/>
                  </a:lnTo>
                  <a:lnTo>
                    <a:pt x="151" y="480"/>
                  </a:lnTo>
                  <a:lnTo>
                    <a:pt x="168" y="480"/>
                  </a:lnTo>
                  <a:lnTo>
                    <a:pt x="185" y="488"/>
                  </a:lnTo>
                  <a:lnTo>
                    <a:pt x="219" y="504"/>
                  </a:lnTo>
                  <a:lnTo>
                    <a:pt x="227" y="528"/>
                  </a:lnTo>
                  <a:lnTo>
                    <a:pt x="235" y="560"/>
                  </a:lnTo>
                  <a:lnTo>
                    <a:pt x="269" y="576"/>
                  </a:lnTo>
                  <a:lnTo>
                    <a:pt x="244" y="592"/>
                  </a:lnTo>
                  <a:lnTo>
                    <a:pt x="244" y="600"/>
                  </a:lnTo>
                  <a:lnTo>
                    <a:pt x="261" y="600"/>
                  </a:lnTo>
                  <a:lnTo>
                    <a:pt x="345" y="584"/>
                  </a:lnTo>
                  <a:lnTo>
                    <a:pt x="337" y="616"/>
                  </a:lnTo>
                  <a:lnTo>
                    <a:pt x="362" y="600"/>
                  </a:lnTo>
                  <a:lnTo>
                    <a:pt x="354" y="50"/>
                  </a:lnTo>
                  <a:lnTo>
                    <a:pt x="303" y="56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399" name="Freeform 79"/>
            <p:cNvSpPr>
              <a:spLocks/>
            </p:cNvSpPr>
            <p:nvPr/>
          </p:nvSpPr>
          <p:spPr bwMode="auto">
            <a:xfrm>
              <a:off x="5446" y="3496"/>
              <a:ext cx="308" cy="184"/>
            </a:xfrm>
            <a:custGeom>
              <a:avLst/>
              <a:gdLst>
                <a:gd name="T0" fmla="*/ 244 w 308"/>
                <a:gd name="T1" fmla="*/ 56 h 184"/>
                <a:gd name="T2" fmla="*/ 278 w 308"/>
                <a:gd name="T3" fmla="*/ 72 h 184"/>
                <a:gd name="T4" fmla="*/ 244 w 308"/>
                <a:gd name="T5" fmla="*/ 88 h 184"/>
                <a:gd name="T6" fmla="*/ 202 w 308"/>
                <a:gd name="T7" fmla="*/ 88 h 184"/>
                <a:gd name="T8" fmla="*/ 134 w 308"/>
                <a:gd name="T9" fmla="*/ 120 h 184"/>
                <a:gd name="T10" fmla="*/ 109 w 308"/>
                <a:gd name="T11" fmla="*/ 120 h 184"/>
                <a:gd name="T12" fmla="*/ 92 w 308"/>
                <a:gd name="T13" fmla="*/ 120 h 184"/>
                <a:gd name="T14" fmla="*/ 50 w 308"/>
                <a:gd name="T15" fmla="*/ 128 h 184"/>
                <a:gd name="T16" fmla="*/ 25 w 308"/>
                <a:gd name="T17" fmla="*/ 152 h 184"/>
                <a:gd name="T18" fmla="*/ 0 w 308"/>
                <a:gd name="T19" fmla="*/ 184 h 184"/>
                <a:gd name="T20" fmla="*/ 0 w 308"/>
                <a:gd name="T21" fmla="*/ 168 h 184"/>
                <a:gd name="T22" fmla="*/ 17 w 308"/>
                <a:gd name="T23" fmla="*/ 152 h 184"/>
                <a:gd name="T24" fmla="*/ 42 w 308"/>
                <a:gd name="T25" fmla="*/ 120 h 184"/>
                <a:gd name="T26" fmla="*/ 84 w 308"/>
                <a:gd name="T27" fmla="*/ 88 h 184"/>
                <a:gd name="T28" fmla="*/ 92 w 308"/>
                <a:gd name="T29" fmla="*/ 40 h 184"/>
                <a:gd name="T30" fmla="*/ 143 w 308"/>
                <a:gd name="T31" fmla="*/ 24 h 184"/>
                <a:gd name="T32" fmla="*/ 193 w 308"/>
                <a:gd name="T33" fmla="*/ 16 h 184"/>
                <a:gd name="T34" fmla="*/ 244 w 308"/>
                <a:gd name="T35" fmla="*/ 0 h 184"/>
                <a:gd name="T36" fmla="*/ 252 w 308"/>
                <a:gd name="T37" fmla="*/ 0 h 184"/>
                <a:gd name="T38" fmla="*/ 261 w 308"/>
                <a:gd name="T39" fmla="*/ 16 h 184"/>
                <a:gd name="T40" fmla="*/ 303 w 308"/>
                <a:gd name="T41" fmla="*/ 24 h 184"/>
                <a:gd name="T42" fmla="*/ 308 w 308"/>
                <a:gd name="T43" fmla="*/ 24 h 184"/>
                <a:gd name="T44" fmla="*/ 286 w 308"/>
                <a:gd name="T45" fmla="*/ 32 h 184"/>
                <a:gd name="T46" fmla="*/ 244 w 308"/>
                <a:gd name="T47" fmla="*/ 56 h 184"/>
                <a:gd name="T48" fmla="*/ 244 w 308"/>
                <a:gd name="T49" fmla="*/ 56 h 1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08" h="184">
                  <a:moveTo>
                    <a:pt x="244" y="56"/>
                  </a:moveTo>
                  <a:lnTo>
                    <a:pt x="278" y="72"/>
                  </a:lnTo>
                  <a:lnTo>
                    <a:pt x="244" y="88"/>
                  </a:lnTo>
                  <a:lnTo>
                    <a:pt x="202" y="88"/>
                  </a:lnTo>
                  <a:lnTo>
                    <a:pt x="134" y="120"/>
                  </a:lnTo>
                  <a:lnTo>
                    <a:pt x="109" y="120"/>
                  </a:lnTo>
                  <a:lnTo>
                    <a:pt x="92" y="120"/>
                  </a:lnTo>
                  <a:lnTo>
                    <a:pt x="50" y="128"/>
                  </a:lnTo>
                  <a:lnTo>
                    <a:pt x="25" y="152"/>
                  </a:lnTo>
                  <a:lnTo>
                    <a:pt x="0" y="184"/>
                  </a:lnTo>
                  <a:lnTo>
                    <a:pt x="0" y="168"/>
                  </a:lnTo>
                  <a:lnTo>
                    <a:pt x="17" y="152"/>
                  </a:lnTo>
                  <a:lnTo>
                    <a:pt x="42" y="120"/>
                  </a:lnTo>
                  <a:lnTo>
                    <a:pt x="84" y="88"/>
                  </a:lnTo>
                  <a:lnTo>
                    <a:pt x="92" y="40"/>
                  </a:lnTo>
                  <a:lnTo>
                    <a:pt x="143" y="24"/>
                  </a:lnTo>
                  <a:lnTo>
                    <a:pt x="193" y="16"/>
                  </a:lnTo>
                  <a:lnTo>
                    <a:pt x="244" y="0"/>
                  </a:lnTo>
                  <a:lnTo>
                    <a:pt x="252" y="0"/>
                  </a:lnTo>
                  <a:lnTo>
                    <a:pt x="261" y="16"/>
                  </a:lnTo>
                  <a:lnTo>
                    <a:pt x="303" y="24"/>
                  </a:lnTo>
                  <a:lnTo>
                    <a:pt x="308" y="24"/>
                  </a:lnTo>
                  <a:lnTo>
                    <a:pt x="286" y="32"/>
                  </a:lnTo>
                  <a:lnTo>
                    <a:pt x="244" y="56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0" name="Freeform 80"/>
            <p:cNvSpPr>
              <a:spLocks/>
            </p:cNvSpPr>
            <p:nvPr/>
          </p:nvSpPr>
          <p:spPr bwMode="auto">
            <a:xfrm>
              <a:off x="4721" y="2704"/>
              <a:ext cx="893" cy="592"/>
            </a:xfrm>
            <a:custGeom>
              <a:avLst/>
              <a:gdLst>
                <a:gd name="T0" fmla="*/ 784 w 893"/>
                <a:gd name="T1" fmla="*/ 312 h 592"/>
                <a:gd name="T2" fmla="*/ 725 w 893"/>
                <a:gd name="T3" fmla="*/ 280 h 592"/>
                <a:gd name="T4" fmla="*/ 708 w 893"/>
                <a:gd name="T5" fmla="*/ 208 h 592"/>
                <a:gd name="T6" fmla="*/ 708 w 893"/>
                <a:gd name="T7" fmla="*/ 168 h 592"/>
                <a:gd name="T8" fmla="*/ 666 w 893"/>
                <a:gd name="T9" fmla="*/ 120 h 592"/>
                <a:gd name="T10" fmla="*/ 632 w 893"/>
                <a:gd name="T11" fmla="*/ 96 h 592"/>
                <a:gd name="T12" fmla="*/ 581 w 893"/>
                <a:gd name="T13" fmla="*/ 56 h 592"/>
                <a:gd name="T14" fmla="*/ 548 w 893"/>
                <a:gd name="T15" fmla="*/ 16 h 592"/>
                <a:gd name="T16" fmla="*/ 506 w 893"/>
                <a:gd name="T17" fmla="*/ 0 h 592"/>
                <a:gd name="T18" fmla="*/ 472 w 893"/>
                <a:gd name="T19" fmla="*/ 48 h 592"/>
                <a:gd name="T20" fmla="*/ 396 w 893"/>
                <a:gd name="T21" fmla="*/ 72 h 592"/>
                <a:gd name="T22" fmla="*/ 371 w 893"/>
                <a:gd name="T23" fmla="*/ 96 h 592"/>
                <a:gd name="T24" fmla="*/ 337 w 893"/>
                <a:gd name="T25" fmla="*/ 80 h 592"/>
                <a:gd name="T26" fmla="*/ 287 w 893"/>
                <a:gd name="T27" fmla="*/ 88 h 592"/>
                <a:gd name="T28" fmla="*/ 253 w 893"/>
                <a:gd name="T29" fmla="*/ 88 h 592"/>
                <a:gd name="T30" fmla="*/ 219 w 893"/>
                <a:gd name="T31" fmla="*/ 80 h 592"/>
                <a:gd name="T32" fmla="*/ 185 w 893"/>
                <a:gd name="T33" fmla="*/ 104 h 592"/>
                <a:gd name="T34" fmla="*/ 160 w 893"/>
                <a:gd name="T35" fmla="*/ 128 h 592"/>
                <a:gd name="T36" fmla="*/ 135 w 893"/>
                <a:gd name="T37" fmla="*/ 168 h 592"/>
                <a:gd name="T38" fmla="*/ 110 w 893"/>
                <a:gd name="T39" fmla="*/ 224 h 592"/>
                <a:gd name="T40" fmla="*/ 84 w 893"/>
                <a:gd name="T41" fmla="*/ 256 h 592"/>
                <a:gd name="T42" fmla="*/ 76 w 893"/>
                <a:gd name="T43" fmla="*/ 280 h 592"/>
                <a:gd name="T44" fmla="*/ 67 w 893"/>
                <a:gd name="T45" fmla="*/ 320 h 592"/>
                <a:gd name="T46" fmla="*/ 51 w 893"/>
                <a:gd name="T47" fmla="*/ 328 h 592"/>
                <a:gd name="T48" fmla="*/ 25 w 893"/>
                <a:gd name="T49" fmla="*/ 344 h 592"/>
                <a:gd name="T50" fmla="*/ 0 w 893"/>
                <a:gd name="T51" fmla="*/ 352 h 592"/>
                <a:gd name="T52" fmla="*/ 17 w 893"/>
                <a:gd name="T53" fmla="*/ 368 h 592"/>
                <a:gd name="T54" fmla="*/ 51 w 893"/>
                <a:gd name="T55" fmla="*/ 392 h 592"/>
                <a:gd name="T56" fmla="*/ 59 w 893"/>
                <a:gd name="T57" fmla="*/ 416 h 592"/>
                <a:gd name="T58" fmla="*/ 93 w 893"/>
                <a:gd name="T59" fmla="*/ 440 h 592"/>
                <a:gd name="T60" fmla="*/ 135 w 893"/>
                <a:gd name="T61" fmla="*/ 456 h 592"/>
                <a:gd name="T62" fmla="*/ 118 w 893"/>
                <a:gd name="T63" fmla="*/ 488 h 592"/>
                <a:gd name="T64" fmla="*/ 160 w 893"/>
                <a:gd name="T65" fmla="*/ 496 h 592"/>
                <a:gd name="T66" fmla="*/ 202 w 893"/>
                <a:gd name="T67" fmla="*/ 512 h 592"/>
                <a:gd name="T68" fmla="*/ 244 w 893"/>
                <a:gd name="T69" fmla="*/ 488 h 592"/>
                <a:gd name="T70" fmla="*/ 244 w 893"/>
                <a:gd name="T71" fmla="*/ 528 h 592"/>
                <a:gd name="T72" fmla="*/ 261 w 893"/>
                <a:gd name="T73" fmla="*/ 536 h 592"/>
                <a:gd name="T74" fmla="*/ 253 w 893"/>
                <a:gd name="T75" fmla="*/ 544 h 592"/>
                <a:gd name="T76" fmla="*/ 287 w 893"/>
                <a:gd name="T77" fmla="*/ 560 h 592"/>
                <a:gd name="T78" fmla="*/ 287 w 893"/>
                <a:gd name="T79" fmla="*/ 584 h 592"/>
                <a:gd name="T80" fmla="*/ 320 w 893"/>
                <a:gd name="T81" fmla="*/ 592 h 592"/>
                <a:gd name="T82" fmla="*/ 413 w 893"/>
                <a:gd name="T83" fmla="*/ 592 h 592"/>
                <a:gd name="T84" fmla="*/ 438 w 893"/>
                <a:gd name="T85" fmla="*/ 568 h 592"/>
                <a:gd name="T86" fmla="*/ 463 w 893"/>
                <a:gd name="T87" fmla="*/ 568 h 592"/>
                <a:gd name="T88" fmla="*/ 514 w 893"/>
                <a:gd name="T89" fmla="*/ 568 h 592"/>
                <a:gd name="T90" fmla="*/ 565 w 893"/>
                <a:gd name="T91" fmla="*/ 560 h 592"/>
                <a:gd name="T92" fmla="*/ 607 w 893"/>
                <a:gd name="T93" fmla="*/ 504 h 592"/>
                <a:gd name="T94" fmla="*/ 657 w 893"/>
                <a:gd name="T95" fmla="*/ 488 h 592"/>
                <a:gd name="T96" fmla="*/ 699 w 893"/>
                <a:gd name="T97" fmla="*/ 480 h 592"/>
                <a:gd name="T98" fmla="*/ 725 w 893"/>
                <a:gd name="T99" fmla="*/ 488 h 592"/>
                <a:gd name="T100" fmla="*/ 767 w 893"/>
                <a:gd name="T101" fmla="*/ 480 h 592"/>
                <a:gd name="T102" fmla="*/ 775 w 893"/>
                <a:gd name="T103" fmla="*/ 496 h 592"/>
                <a:gd name="T104" fmla="*/ 826 w 893"/>
                <a:gd name="T105" fmla="*/ 496 h 592"/>
                <a:gd name="T106" fmla="*/ 834 w 893"/>
                <a:gd name="T107" fmla="*/ 416 h 592"/>
                <a:gd name="T108" fmla="*/ 851 w 893"/>
                <a:gd name="T109" fmla="*/ 376 h 592"/>
                <a:gd name="T110" fmla="*/ 885 w 893"/>
                <a:gd name="T111" fmla="*/ 336 h 592"/>
                <a:gd name="T112" fmla="*/ 893 w 893"/>
                <a:gd name="T113" fmla="*/ 312 h 592"/>
                <a:gd name="T114" fmla="*/ 876 w 893"/>
                <a:gd name="T115" fmla="*/ 288 h 592"/>
                <a:gd name="T116" fmla="*/ 834 w 893"/>
                <a:gd name="T117" fmla="*/ 288 h 592"/>
                <a:gd name="T118" fmla="*/ 784 w 893"/>
                <a:gd name="T119" fmla="*/ 312 h 5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93" h="592">
                  <a:moveTo>
                    <a:pt x="784" y="312"/>
                  </a:moveTo>
                  <a:lnTo>
                    <a:pt x="725" y="280"/>
                  </a:lnTo>
                  <a:lnTo>
                    <a:pt x="708" y="208"/>
                  </a:lnTo>
                  <a:lnTo>
                    <a:pt x="708" y="168"/>
                  </a:lnTo>
                  <a:lnTo>
                    <a:pt x="666" y="120"/>
                  </a:lnTo>
                  <a:lnTo>
                    <a:pt x="632" y="96"/>
                  </a:lnTo>
                  <a:lnTo>
                    <a:pt x="581" y="56"/>
                  </a:lnTo>
                  <a:lnTo>
                    <a:pt x="548" y="16"/>
                  </a:lnTo>
                  <a:lnTo>
                    <a:pt x="506" y="0"/>
                  </a:lnTo>
                  <a:lnTo>
                    <a:pt x="472" y="48"/>
                  </a:lnTo>
                  <a:lnTo>
                    <a:pt x="396" y="72"/>
                  </a:lnTo>
                  <a:lnTo>
                    <a:pt x="371" y="96"/>
                  </a:lnTo>
                  <a:lnTo>
                    <a:pt x="337" y="80"/>
                  </a:lnTo>
                  <a:lnTo>
                    <a:pt x="287" y="88"/>
                  </a:lnTo>
                  <a:lnTo>
                    <a:pt x="253" y="88"/>
                  </a:lnTo>
                  <a:lnTo>
                    <a:pt x="219" y="80"/>
                  </a:lnTo>
                  <a:lnTo>
                    <a:pt x="185" y="104"/>
                  </a:lnTo>
                  <a:lnTo>
                    <a:pt x="160" y="128"/>
                  </a:lnTo>
                  <a:lnTo>
                    <a:pt x="135" y="168"/>
                  </a:lnTo>
                  <a:lnTo>
                    <a:pt x="110" y="224"/>
                  </a:lnTo>
                  <a:lnTo>
                    <a:pt x="84" y="256"/>
                  </a:lnTo>
                  <a:lnTo>
                    <a:pt x="76" y="280"/>
                  </a:lnTo>
                  <a:lnTo>
                    <a:pt x="67" y="320"/>
                  </a:lnTo>
                  <a:lnTo>
                    <a:pt x="51" y="328"/>
                  </a:lnTo>
                  <a:lnTo>
                    <a:pt x="25" y="344"/>
                  </a:lnTo>
                  <a:lnTo>
                    <a:pt x="0" y="352"/>
                  </a:lnTo>
                  <a:lnTo>
                    <a:pt x="17" y="368"/>
                  </a:lnTo>
                  <a:lnTo>
                    <a:pt x="51" y="392"/>
                  </a:lnTo>
                  <a:lnTo>
                    <a:pt x="59" y="416"/>
                  </a:lnTo>
                  <a:lnTo>
                    <a:pt x="93" y="440"/>
                  </a:lnTo>
                  <a:lnTo>
                    <a:pt x="135" y="456"/>
                  </a:lnTo>
                  <a:lnTo>
                    <a:pt x="118" y="488"/>
                  </a:lnTo>
                  <a:lnTo>
                    <a:pt x="160" y="496"/>
                  </a:lnTo>
                  <a:lnTo>
                    <a:pt x="202" y="512"/>
                  </a:lnTo>
                  <a:lnTo>
                    <a:pt x="244" y="488"/>
                  </a:lnTo>
                  <a:lnTo>
                    <a:pt x="244" y="528"/>
                  </a:lnTo>
                  <a:lnTo>
                    <a:pt x="261" y="536"/>
                  </a:lnTo>
                  <a:lnTo>
                    <a:pt x="253" y="544"/>
                  </a:lnTo>
                  <a:lnTo>
                    <a:pt x="287" y="560"/>
                  </a:lnTo>
                  <a:lnTo>
                    <a:pt x="287" y="584"/>
                  </a:lnTo>
                  <a:lnTo>
                    <a:pt x="320" y="592"/>
                  </a:lnTo>
                  <a:lnTo>
                    <a:pt x="413" y="592"/>
                  </a:lnTo>
                  <a:lnTo>
                    <a:pt x="438" y="568"/>
                  </a:lnTo>
                  <a:lnTo>
                    <a:pt x="463" y="568"/>
                  </a:lnTo>
                  <a:lnTo>
                    <a:pt x="514" y="568"/>
                  </a:lnTo>
                  <a:lnTo>
                    <a:pt x="565" y="560"/>
                  </a:lnTo>
                  <a:lnTo>
                    <a:pt x="607" y="504"/>
                  </a:lnTo>
                  <a:lnTo>
                    <a:pt x="657" y="488"/>
                  </a:lnTo>
                  <a:lnTo>
                    <a:pt x="699" y="480"/>
                  </a:lnTo>
                  <a:lnTo>
                    <a:pt x="725" y="488"/>
                  </a:lnTo>
                  <a:lnTo>
                    <a:pt x="767" y="480"/>
                  </a:lnTo>
                  <a:lnTo>
                    <a:pt x="775" y="496"/>
                  </a:lnTo>
                  <a:lnTo>
                    <a:pt x="826" y="496"/>
                  </a:lnTo>
                  <a:lnTo>
                    <a:pt x="834" y="416"/>
                  </a:lnTo>
                  <a:lnTo>
                    <a:pt x="851" y="376"/>
                  </a:lnTo>
                  <a:lnTo>
                    <a:pt x="885" y="336"/>
                  </a:lnTo>
                  <a:lnTo>
                    <a:pt x="893" y="312"/>
                  </a:lnTo>
                  <a:lnTo>
                    <a:pt x="876" y="288"/>
                  </a:lnTo>
                  <a:lnTo>
                    <a:pt x="834" y="288"/>
                  </a:lnTo>
                  <a:lnTo>
                    <a:pt x="784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1" name="Freeform 81"/>
            <p:cNvSpPr>
              <a:spLocks/>
            </p:cNvSpPr>
            <p:nvPr/>
          </p:nvSpPr>
          <p:spPr bwMode="auto">
            <a:xfrm>
              <a:off x="5235" y="2664"/>
              <a:ext cx="354" cy="336"/>
            </a:xfrm>
            <a:custGeom>
              <a:avLst/>
              <a:gdLst>
                <a:gd name="T0" fmla="*/ 270 w 354"/>
                <a:gd name="T1" fmla="*/ 248 h 336"/>
                <a:gd name="T2" fmla="*/ 253 w 354"/>
                <a:gd name="T3" fmla="*/ 224 h 336"/>
                <a:gd name="T4" fmla="*/ 278 w 354"/>
                <a:gd name="T5" fmla="*/ 200 h 336"/>
                <a:gd name="T6" fmla="*/ 354 w 354"/>
                <a:gd name="T7" fmla="*/ 184 h 336"/>
                <a:gd name="T8" fmla="*/ 337 w 354"/>
                <a:gd name="T9" fmla="*/ 152 h 336"/>
                <a:gd name="T10" fmla="*/ 303 w 354"/>
                <a:gd name="T11" fmla="*/ 120 h 336"/>
                <a:gd name="T12" fmla="*/ 287 w 354"/>
                <a:gd name="T13" fmla="*/ 88 h 336"/>
                <a:gd name="T14" fmla="*/ 236 w 354"/>
                <a:gd name="T15" fmla="*/ 72 h 336"/>
                <a:gd name="T16" fmla="*/ 211 w 354"/>
                <a:gd name="T17" fmla="*/ 24 h 336"/>
                <a:gd name="T18" fmla="*/ 152 w 354"/>
                <a:gd name="T19" fmla="*/ 24 h 336"/>
                <a:gd name="T20" fmla="*/ 84 w 354"/>
                <a:gd name="T21" fmla="*/ 0 h 336"/>
                <a:gd name="T22" fmla="*/ 59 w 354"/>
                <a:gd name="T23" fmla="*/ 24 h 336"/>
                <a:gd name="T24" fmla="*/ 8 w 354"/>
                <a:gd name="T25" fmla="*/ 32 h 336"/>
                <a:gd name="T26" fmla="*/ 0 w 354"/>
                <a:gd name="T27" fmla="*/ 40 h 336"/>
                <a:gd name="T28" fmla="*/ 34 w 354"/>
                <a:gd name="T29" fmla="*/ 56 h 336"/>
                <a:gd name="T30" fmla="*/ 67 w 354"/>
                <a:gd name="T31" fmla="*/ 96 h 336"/>
                <a:gd name="T32" fmla="*/ 118 w 354"/>
                <a:gd name="T33" fmla="*/ 136 h 336"/>
                <a:gd name="T34" fmla="*/ 152 w 354"/>
                <a:gd name="T35" fmla="*/ 160 h 336"/>
                <a:gd name="T36" fmla="*/ 194 w 354"/>
                <a:gd name="T37" fmla="*/ 208 h 336"/>
                <a:gd name="T38" fmla="*/ 194 w 354"/>
                <a:gd name="T39" fmla="*/ 248 h 336"/>
                <a:gd name="T40" fmla="*/ 211 w 354"/>
                <a:gd name="T41" fmla="*/ 320 h 336"/>
                <a:gd name="T42" fmla="*/ 236 w 354"/>
                <a:gd name="T43" fmla="*/ 336 h 336"/>
                <a:gd name="T44" fmla="*/ 253 w 354"/>
                <a:gd name="T45" fmla="*/ 312 h 336"/>
                <a:gd name="T46" fmla="*/ 270 w 354"/>
                <a:gd name="T47" fmla="*/ 248 h 3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54" h="336">
                  <a:moveTo>
                    <a:pt x="270" y="248"/>
                  </a:moveTo>
                  <a:lnTo>
                    <a:pt x="253" y="224"/>
                  </a:lnTo>
                  <a:lnTo>
                    <a:pt x="278" y="200"/>
                  </a:lnTo>
                  <a:lnTo>
                    <a:pt x="354" y="184"/>
                  </a:lnTo>
                  <a:lnTo>
                    <a:pt x="337" y="152"/>
                  </a:lnTo>
                  <a:lnTo>
                    <a:pt x="303" y="120"/>
                  </a:lnTo>
                  <a:lnTo>
                    <a:pt x="287" y="88"/>
                  </a:lnTo>
                  <a:lnTo>
                    <a:pt x="236" y="72"/>
                  </a:lnTo>
                  <a:lnTo>
                    <a:pt x="211" y="24"/>
                  </a:lnTo>
                  <a:lnTo>
                    <a:pt x="152" y="24"/>
                  </a:lnTo>
                  <a:lnTo>
                    <a:pt x="84" y="0"/>
                  </a:lnTo>
                  <a:lnTo>
                    <a:pt x="59" y="24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34" y="56"/>
                  </a:lnTo>
                  <a:lnTo>
                    <a:pt x="67" y="96"/>
                  </a:lnTo>
                  <a:lnTo>
                    <a:pt x="118" y="136"/>
                  </a:lnTo>
                  <a:lnTo>
                    <a:pt x="152" y="160"/>
                  </a:lnTo>
                  <a:lnTo>
                    <a:pt x="194" y="208"/>
                  </a:lnTo>
                  <a:lnTo>
                    <a:pt x="194" y="248"/>
                  </a:lnTo>
                  <a:lnTo>
                    <a:pt x="211" y="320"/>
                  </a:lnTo>
                  <a:lnTo>
                    <a:pt x="236" y="336"/>
                  </a:lnTo>
                  <a:lnTo>
                    <a:pt x="253" y="312"/>
                  </a:lnTo>
                  <a:lnTo>
                    <a:pt x="270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2" name="Freeform 82"/>
            <p:cNvSpPr>
              <a:spLocks/>
            </p:cNvSpPr>
            <p:nvPr/>
          </p:nvSpPr>
          <p:spPr bwMode="auto">
            <a:xfrm>
              <a:off x="4721" y="2704"/>
              <a:ext cx="893" cy="592"/>
            </a:xfrm>
            <a:custGeom>
              <a:avLst/>
              <a:gdLst>
                <a:gd name="T0" fmla="*/ 784 w 893"/>
                <a:gd name="T1" fmla="*/ 312 h 592"/>
                <a:gd name="T2" fmla="*/ 725 w 893"/>
                <a:gd name="T3" fmla="*/ 280 h 592"/>
                <a:gd name="T4" fmla="*/ 708 w 893"/>
                <a:gd name="T5" fmla="*/ 208 h 592"/>
                <a:gd name="T6" fmla="*/ 708 w 893"/>
                <a:gd name="T7" fmla="*/ 168 h 592"/>
                <a:gd name="T8" fmla="*/ 666 w 893"/>
                <a:gd name="T9" fmla="*/ 120 h 592"/>
                <a:gd name="T10" fmla="*/ 632 w 893"/>
                <a:gd name="T11" fmla="*/ 96 h 592"/>
                <a:gd name="T12" fmla="*/ 581 w 893"/>
                <a:gd name="T13" fmla="*/ 56 h 592"/>
                <a:gd name="T14" fmla="*/ 548 w 893"/>
                <a:gd name="T15" fmla="*/ 16 h 592"/>
                <a:gd name="T16" fmla="*/ 506 w 893"/>
                <a:gd name="T17" fmla="*/ 0 h 592"/>
                <a:gd name="T18" fmla="*/ 472 w 893"/>
                <a:gd name="T19" fmla="*/ 48 h 592"/>
                <a:gd name="T20" fmla="*/ 396 w 893"/>
                <a:gd name="T21" fmla="*/ 72 h 592"/>
                <a:gd name="T22" fmla="*/ 371 w 893"/>
                <a:gd name="T23" fmla="*/ 96 h 592"/>
                <a:gd name="T24" fmla="*/ 337 w 893"/>
                <a:gd name="T25" fmla="*/ 80 h 592"/>
                <a:gd name="T26" fmla="*/ 287 w 893"/>
                <a:gd name="T27" fmla="*/ 88 h 592"/>
                <a:gd name="T28" fmla="*/ 253 w 893"/>
                <a:gd name="T29" fmla="*/ 88 h 592"/>
                <a:gd name="T30" fmla="*/ 219 w 893"/>
                <a:gd name="T31" fmla="*/ 80 h 592"/>
                <a:gd name="T32" fmla="*/ 185 w 893"/>
                <a:gd name="T33" fmla="*/ 104 h 592"/>
                <a:gd name="T34" fmla="*/ 185 w 893"/>
                <a:gd name="T35" fmla="*/ 104 h 592"/>
                <a:gd name="T36" fmla="*/ 160 w 893"/>
                <a:gd name="T37" fmla="*/ 128 h 592"/>
                <a:gd name="T38" fmla="*/ 135 w 893"/>
                <a:gd name="T39" fmla="*/ 168 h 592"/>
                <a:gd name="T40" fmla="*/ 110 w 893"/>
                <a:gd name="T41" fmla="*/ 224 h 592"/>
                <a:gd name="T42" fmla="*/ 84 w 893"/>
                <a:gd name="T43" fmla="*/ 256 h 592"/>
                <a:gd name="T44" fmla="*/ 76 w 893"/>
                <a:gd name="T45" fmla="*/ 280 h 592"/>
                <a:gd name="T46" fmla="*/ 67 w 893"/>
                <a:gd name="T47" fmla="*/ 320 h 592"/>
                <a:gd name="T48" fmla="*/ 51 w 893"/>
                <a:gd name="T49" fmla="*/ 328 h 592"/>
                <a:gd name="T50" fmla="*/ 25 w 893"/>
                <a:gd name="T51" fmla="*/ 344 h 592"/>
                <a:gd name="T52" fmla="*/ 0 w 893"/>
                <a:gd name="T53" fmla="*/ 352 h 592"/>
                <a:gd name="T54" fmla="*/ 17 w 893"/>
                <a:gd name="T55" fmla="*/ 368 h 592"/>
                <a:gd name="T56" fmla="*/ 51 w 893"/>
                <a:gd name="T57" fmla="*/ 392 h 592"/>
                <a:gd name="T58" fmla="*/ 59 w 893"/>
                <a:gd name="T59" fmla="*/ 416 h 592"/>
                <a:gd name="T60" fmla="*/ 93 w 893"/>
                <a:gd name="T61" fmla="*/ 440 h 592"/>
                <a:gd name="T62" fmla="*/ 135 w 893"/>
                <a:gd name="T63" fmla="*/ 456 h 592"/>
                <a:gd name="T64" fmla="*/ 118 w 893"/>
                <a:gd name="T65" fmla="*/ 488 h 592"/>
                <a:gd name="T66" fmla="*/ 160 w 893"/>
                <a:gd name="T67" fmla="*/ 496 h 592"/>
                <a:gd name="T68" fmla="*/ 202 w 893"/>
                <a:gd name="T69" fmla="*/ 512 h 592"/>
                <a:gd name="T70" fmla="*/ 244 w 893"/>
                <a:gd name="T71" fmla="*/ 488 h 592"/>
                <a:gd name="T72" fmla="*/ 244 w 893"/>
                <a:gd name="T73" fmla="*/ 528 h 592"/>
                <a:gd name="T74" fmla="*/ 261 w 893"/>
                <a:gd name="T75" fmla="*/ 536 h 592"/>
                <a:gd name="T76" fmla="*/ 253 w 893"/>
                <a:gd name="T77" fmla="*/ 544 h 592"/>
                <a:gd name="T78" fmla="*/ 287 w 893"/>
                <a:gd name="T79" fmla="*/ 560 h 592"/>
                <a:gd name="T80" fmla="*/ 287 w 893"/>
                <a:gd name="T81" fmla="*/ 584 h 592"/>
                <a:gd name="T82" fmla="*/ 320 w 893"/>
                <a:gd name="T83" fmla="*/ 592 h 592"/>
                <a:gd name="T84" fmla="*/ 413 w 893"/>
                <a:gd name="T85" fmla="*/ 592 h 592"/>
                <a:gd name="T86" fmla="*/ 438 w 893"/>
                <a:gd name="T87" fmla="*/ 568 h 592"/>
                <a:gd name="T88" fmla="*/ 463 w 893"/>
                <a:gd name="T89" fmla="*/ 568 h 592"/>
                <a:gd name="T90" fmla="*/ 514 w 893"/>
                <a:gd name="T91" fmla="*/ 568 h 592"/>
                <a:gd name="T92" fmla="*/ 565 w 893"/>
                <a:gd name="T93" fmla="*/ 560 h 592"/>
                <a:gd name="T94" fmla="*/ 607 w 893"/>
                <a:gd name="T95" fmla="*/ 504 h 592"/>
                <a:gd name="T96" fmla="*/ 657 w 893"/>
                <a:gd name="T97" fmla="*/ 488 h 592"/>
                <a:gd name="T98" fmla="*/ 699 w 893"/>
                <a:gd name="T99" fmla="*/ 480 h 592"/>
                <a:gd name="T100" fmla="*/ 725 w 893"/>
                <a:gd name="T101" fmla="*/ 488 h 592"/>
                <a:gd name="T102" fmla="*/ 767 w 893"/>
                <a:gd name="T103" fmla="*/ 480 h 592"/>
                <a:gd name="T104" fmla="*/ 775 w 893"/>
                <a:gd name="T105" fmla="*/ 496 h 592"/>
                <a:gd name="T106" fmla="*/ 826 w 893"/>
                <a:gd name="T107" fmla="*/ 496 h 592"/>
                <a:gd name="T108" fmla="*/ 834 w 893"/>
                <a:gd name="T109" fmla="*/ 416 h 592"/>
                <a:gd name="T110" fmla="*/ 851 w 893"/>
                <a:gd name="T111" fmla="*/ 376 h 592"/>
                <a:gd name="T112" fmla="*/ 885 w 893"/>
                <a:gd name="T113" fmla="*/ 336 h 592"/>
                <a:gd name="T114" fmla="*/ 893 w 893"/>
                <a:gd name="T115" fmla="*/ 312 h 592"/>
                <a:gd name="T116" fmla="*/ 876 w 893"/>
                <a:gd name="T117" fmla="*/ 288 h 592"/>
                <a:gd name="T118" fmla="*/ 834 w 893"/>
                <a:gd name="T119" fmla="*/ 288 h 592"/>
                <a:gd name="T120" fmla="*/ 784 w 893"/>
                <a:gd name="T121" fmla="*/ 312 h 59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93" h="592">
                  <a:moveTo>
                    <a:pt x="784" y="312"/>
                  </a:moveTo>
                  <a:lnTo>
                    <a:pt x="725" y="280"/>
                  </a:lnTo>
                  <a:lnTo>
                    <a:pt x="708" y="208"/>
                  </a:lnTo>
                  <a:lnTo>
                    <a:pt x="708" y="168"/>
                  </a:lnTo>
                  <a:lnTo>
                    <a:pt x="666" y="120"/>
                  </a:lnTo>
                  <a:lnTo>
                    <a:pt x="632" y="96"/>
                  </a:lnTo>
                  <a:lnTo>
                    <a:pt x="581" y="56"/>
                  </a:lnTo>
                  <a:lnTo>
                    <a:pt x="548" y="16"/>
                  </a:lnTo>
                  <a:lnTo>
                    <a:pt x="506" y="0"/>
                  </a:lnTo>
                  <a:lnTo>
                    <a:pt x="472" y="48"/>
                  </a:lnTo>
                  <a:lnTo>
                    <a:pt x="396" y="72"/>
                  </a:lnTo>
                  <a:lnTo>
                    <a:pt x="371" y="96"/>
                  </a:lnTo>
                  <a:lnTo>
                    <a:pt x="337" y="80"/>
                  </a:lnTo>
                  <a:lnTo>
                    <a:pt x="287" y="88"/>
                  </a:lnTo>
                  <a:lnTo>
                    <a:pt x="253" y="88"/>
                  </a:lnTo>
                  <a:lnTo>
                    <a:pt x="219" y="80"/>
                  </a:lnTo>
                  <a:lnTo>
                    <a:pt x="185" y="104"/>
                  </a:lnTo>
                  <a:lnTo>
                    <a:pt x="160" y="128"/>
                  </a:lnTo>
                  <a:lnTo>
                    <a:pt x="135" y="168"/>
                  </a:lnTo>
                  <a:lnTo>
                    <a:pt x="110" y="224"/>
                  </a:lnTo>
                  <a:lnTo>
                    <a:pt x="84" y="256"/>
                  </a:lnTo>
                  <a:lnTo>
                    <a:pt x="76" y="280"/>
                  </a:lnTo>
                  <a:lnTo>
                    <a:pt x="67" y="320"/>
                  </a:lnTo>
                  <a:lnTo>
                    <a:pt x="51" y="328"/>
                  </a:lnTo>
                  <a:lnTo>
                    <a:pt x="25" y="344"/>
                  </a:lnTo>
                  <a:lnTo>
                    <a:pt x="0" y="352"/>
                  </a:lnTo>
                  <a:lnTo>
                    <a:pt x="17" y="368"/>
                  </a:lnTo>
                  <a:lnTo>
                    <a:pt x="51" y="392"/>
                  </a:lnTo>
                  <a:lnTo>
                    <a:pt x="59" y="416"/>
                  </a:lnTo>
                  <a:lnTo>
                    <a:pt x="93" y="440"/>
                  </a:lnTo>
                  <a:lnTo>
                    <a:pt x="135" y="456"/>
                  </a:lnTo>
                  <a:lnTo>
                    <a:pt x="118" y="488"/>
                  </a:lnTo>
                  <a:lnTo>
                    <a:pt x="160" y="496"/>
                  </a:lnTo>
                  <a:lnTo>
                    <a:pt x="202" y="512"/>
                  </a:lnTo>
                  <a:lnTo>
                    <a:pt x="244" y="488"/>
                  </a:lnTo>
                  <a:lnTo>
                    <a:pt x="244" y="528"/>
                  </a:lnTo>
                  <a:lnTo>
                    <a:pt x="261" y="536"/>
                  </a:lnTo>
                  <a:lnTo>
                    <a:pt x="253" y="544"/>
                  </a:lnTo>
                  <a:lnTo>
                    <a:pt x="287" y="560"/>
                  </a:lnTo>
                  <a:lnTo>
                    <a:pt x="287" y="584"/>
                  </a:lnTo>
                  <a:lnTo>
                    <a:pt x="320" y="592"/>
                  </a:lnTo>
                  <a:lnTo>
                    <a:pt x="413" y="592"/>
                  </a:lnTo>
                  <a:lnTo>
                    <a:pt x="438" y="568"/>
                  </a:lnTo>
                  <a:lnTo>
                    <a:pt x="463" y="568"/>
                  </a:lnTo>
                  <a:lnTo>
                    <a:pt x="514" y="568"/>
                  </a:lnTo>
                  <a:lnTo>
                    <a:pt x="565" y="560"/>
                  </a:lnTo>
                  <a:lnTo>
                    <a:pt x="607" y="504"/>
                  </a:lnTo>
                  <a:lnTo>
                    <a:pt x="657" y="488"/>
                  </a:lnTo>
                  <a:lnTo>
                    <a:pt x="699" y="480"/>
                  </a:lnTo>
                  <a:lnTo>
                    <a:pt x="725" y="488"/>
                  </a:lnTo>
                  <a:lnTo>
                    <a:pt x="767" y="480"/>
                  </a:lnTo>
                  <a:lnTo>
                    <a:pt x="775" y="496"/>
                  </a:lnTo>
                  <a:lnTo>
                    <a:pt x="826" y="496"/>
                  </a:lnTo>
                  <a:lnTo>
                    <a:pt x="834" y="416"/>
                  </a:lnTo>
                  <a:lnTo>
                    <a:pt x="851" y="376"/>
                  </a:lnTo>
                  <a:lnTo>
                    <a:pt x="885" y="336"/>
                  </a:lnTo>
                  <a:lnTo>
                    <a:pt x="893" y="312"/>
                  </a:lnTo>
                  <a:lnTo>
                    <a:pt x="876" y="288"/>
                  </a:lnTo>
                  <a:lnTo>
                    <a:pt x="834" y="288"/>
                  </a:lnTo>
                  <a:lnTo>
                    <a:pt x="784" y="312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3" name="Freeform 83"/>
            <p:cNvSpPr>
              <a:spLocks/>
            </p:cNvSpPr>
            <p:nvPr/>
          </p:nvSpPr>
          <p:spPr bwMode="auto">
            <a:xfrm>
              <a:off x="5235" y="2664"/>
              <a:ext cx="354" cy="336"/>
            </a:xfrm>
            <a:custGeom>
              <a:avLst/>
              <a:gdLst>
                <a:gd name="T0" fmla="*/ 270 w 354"/>
                <a:gd name="T1" fmla="*/ 248 h 336"/>
                <a:gd name="T2" fmla="*/ 253 w 354"/>
                <a:gd name="T3" fmla="*/ 224 h 336"/>
                <a:gd name="T4" fmla="*/ 278 w 354"/>
                <a:gd name="T5" fmla="*/ 200 h 336"/>
                <a:gd name="T6" fmla="*/ 354 w 354"/>
                <a:gd name="T7" fmla="*/ 184 h 336"/>
                <a:gd name="T8" fmla="*/ 337 w 354"/>
                <a:gd name="T9" fmla="*/ 152 h 336"/>
                <a:gd name="T10" fmla="*/ 303 w 354"/>
                <a:gd name="T11" fmla="*/ 120 h 336"/>
                <a:gd name="T12" fmla="*/ 287 w 354"/>
                <a:gd name="T13" fmla="*/ 88 h 336"/>
                <a:gd name="T14" fmla="*/ 236 w 354"/>
                <a:gd name="T15" fmla="*/ 72 h 336"/>
                <a:gd name="T16" fmla="*/ 211 w 354"/>
                <a:gd name="T17" fmla="*/ 24 h 336"/>
                <a:gd name="T18" fmla="*/ 152 w 354"/>
                <a:gd name="T19" fmla="*/ 24 h 336"/>
                <a:gd name="T20" fmla="*/ 84 w 354"/>
                <a:gd name="T21" fmla="*/ 0 h 336"/>
                <a:gd name="T22" fmla="*/ 59 w 354"/>
                <a:gd name="T23" fmla="*/ 24 h 336"/>
                <a:gd name="T24" fmla="*/ 8 w 354"/>
                <a:gd name="T25" fmla="*/ 32 h 336"/>
                <a:gd name="T26" fmla="*/ 0 w 354"/>
                <a:gd name="T27" fmla="*/ 40 h 336"/>
                <a:gd name="T28" fmla="*/ 34 w 354"/>
                <a:gd name="T29" fmla="*/ 56 h 336"/>
                <a:gd name="T30" fmla="*/ 67 w 354"/>
                <a:gd name="T31" fmla="*/ 96 h 336"/>
                <a:gd name="T32" fmla="*/ 118 w 354"/>
                <a:gd name="T33" fmla="*/ 136 h 336"/>
                <a:gd name="T34" fmla="*/ 152 w 354"/>
                <a:gd name="T35" fmla="*/ 160 h 336"/>
                <a:gd name="T36" fmla="*/ 194 w 354"/>
                <a:gd name="T37" fmla="*/ 208 h 336"/>
                <a:gd name="T38" fmla="*/ 194 w 354"/>
                <a:gd name="T39" fmla="*/ 248 h 336"/>
                <a:gd name="T40" fmla="*/ 211 w 354"/>
                <a:gd name="T41" fmla="*/ 320 h 336"/>
                <a:gd name="T42" fmla="*/ 236 w 354"/>
                <a:gd name="T43" fmla="*/ 336 h 336"/>
                <a:gd name="T44" fmla="*/ 253 w 354"/>
                <a:gd name="T45" fmla="*/ 312 h 336"/>
                <a:gd name="T46" fmla="*/ 270 w 354"/>
                <a:gd name="T47" fmla="*/ 248 h 3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54" h="336">
                  <a:moveTo>
                    <a:pt x="270" y="248"/>
                  </a:moveTo>
                  <a:lnTo>
                    <a:pt x="253" y="224"/>
                  </a:lnTo>
                  <a:lnTo>
                    <a:pt x="278" y="200"/>
                  </a:lnTo>
                  <a:lnTo>
                    <a:pt x="354" y="184"/>
                  </a:lnTo>
                  <a:lnTo>
                    <a:pt x="337" y="152"/>
                  </a:lnTo>
                  <a:lnTo>
                    <a:pt x="303" y="120"/>
                  </a:lnTo>
                  <a:lnTo>
                    <a:pt x="287" y="88"/>
                  </a:lnTo>
                  <a:lnTo>
                    <a:pt x="236" y="72"/>
                  </a:lnTo>
                  <a:lnTo>
                    <a:pt x="211" y="24"/>
                  </a:lnTo>
                  <a:lnTo>
                    <a:pt x="152" y="24"/>
                  </a:lnTo>
                  <a:lnTo>
                    <a:pt x="84" y="0"/>
                  </a:lnTo>
                  <a:lnTo>
                    <a:pt x="59" y="24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34" y="56"/>
                  </a:lnTo>
                  <a:lnTo>
                    <a:pt x="67" y="96"/>
                  </a:lnTo>
                  <a:lnTo>
                    <a:pt x="118" y="136"/>
                  </a:lnTo>
                  <a:lnTo>
                    <a:pt x="152" y="160"/>
                  </a:lnTo>
                  <a:lnTo>
                    <a:pt x="194" y="208"/>
                  </a:lnTo>
                  <a:lnTo>
                    <a:pt x="194" y="248"/>
                  </a:lnTo>
                  <a:lnTo>
                    <a:pt x="211" y="320"/>
                  </a:lnTo>
                  <a:lnTo>
                    <a:pt x="236" y="336"/>
                  </a:lnTo>
                  <a:lnTo>
                    <a:pt x="253" y="312"/>
                  </a:lnTo>
                  <a:lnTo>
                    <a:pt x="270" y="248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4" name="Freeform 84"/>
            <p:cNvSpPr>
              <a:spLocks/>
            </p:cNvSpPr>
            <p:nvPr/>
          </p:nvSpPr>
          <p:spPr bwMode="auto">
            <a:xfrm>
              <a:off x="4089" y="2040"/>
              <a:ext cx="860" cy="656"/>
            </a:xfrm>
            <a:custGeom>
              <a:avLst/>
              <a:gdLst>
                <a:gd name="T0" fmla="*/ 775 w 860"/>
                <a:gd name="T1" fmla="*/ 560 h 656"/>
                <a:gd name="T2" fmla="*/ 826 w 860"/>
                <a:gd name="T3" fmla="*/ 464 h 656"/>
                <a:gd name="T4" fmla="*/ 860 w 860"/>
                <a:gd name="T5" fmla="*/ 456 h 656"/>
                <a:gd name="T6" fmla="*/ 851 w 860"/>
                <a:gd name="T7" fmla="*/ 416 h 656"/>
                <a:gd name="T8" fmla="*/ 817 w 860"/>
                <a:gd name="T9" fmla="*/ 352 h 656"/>
                <a:gd name="T10" fmla="*/ 792 w 860"/>
                <a:gd name="T11" fmla="*/ 320 h 656"/>
                <a:gd name="T12" fmla="*/ 784 w 860"/>
                <a:gd name="T13" fmla="*/ 264 h 656"/>
                <a:gd name="T14" fmla="*/ 750 w 860"/>
                <a:gd name="T15" fmla="*/ 256 h 656"/>
                <a:gd name="T16" fmla="*/ 750 w 860"/>
                <a:gd name="T17" fmla="*/ 232 h 656"/>
                <a:gd name="T18" fmla="*/ 792 w 860"/>
                <a:gd name="T19" fmla="*/ 184 h 656"/>
                <a:gd name="T20" fmla="*/ 750 w 860"/>
                <a:gd name="T21" fmla="*/ 104 h 656"/>
                <a:gd name="T22" fmla="*/ 725 w 860"/>
                <a:gd name="T23" fmla="*/ 40 h 656"/>
                <a:gd name="T24" fmla="*/ 666 w 860"/>
                <a:gd name="T25" fmla="*/ 16 h 656"/>
                <a:gd name="T26" fmla="*/ 531 w 860"/>
                <a:gd name="T27" fmla="*/ 40 h 656"/>
                <a:gd name="T28" fmla="*/ 447 w 860"/>
                <a:gd name="T29" fmla="*/ 24 h 656"/>
                <a:gd name="T30" fmla="*/ 405 w 860"/>
                <a:gd name="T31" fmla="*/ 48 h 656"/>
                <a:gd name="T32" fmla="*/ 362 w 860"/>
                <a:gd name="T33" fmla="*/ 40 h 656"/>
                <a:gd name="T34" fmla="*/ 329 w 860"/>
                <a:gd name="T35" fmla="*/ 24 h 656"/>
                <a:gd name="T36" fmla="*/ 295 w 860"/>
                <a:gd name="T37" fmla="*/ 0 h 656"/>
                <a:gd name="T38" fmla="*/ 253 w 860"/>
                <a:gd name="T39" fmla="*/ 8 h 656"/>
                <a:gd name="T40" fmla="*/ 177 w 860"/>
                <a:gd name="T41" fmla="*/ 40 h 656"/>
                <a:gd name="T42" fmla="*/ 169 w 860"/>
                <a:gd name="T43" fmla="*/ 72 h 656"/>
                <a:gd name="T44" fmla="*/ 126 w 860"/>
                <a:gd name="T45" fmla="*/ 88 h 656"/>
                <a:gd name="T46" fmla="*/ 25 w 860"/>
                <a:gd name="T47" fmla="*/ 128 h 656"/>
                <a:gd name="T48" fmla="*/ 9 w 860"/>
                <a:gd name="T49" fmla="*/ 128 h 656"/>
                <a:gd name="T50" fmla="*/ 17 w 860"/>
                <a:gd name="T51" fmla="*/ 176 h 656"/>
                <a:gd name="T52" fmla="*/ 25 w 860"/>
                <a:gd name="T53" fmla="*/ 208 h 656"/>
                <a:gd name="T54" fmla="*/ 0 w 860"/>
                <a:gd name="T55" fmla="*/ 256 h 656"/>
                <a:gd name="T56" fmla="*/ 51 w 860"/>
                <a:gd name="T57" fmla="*/ 288 h 656"/>
                <a:gd name="T58" fmla="*/ 51 w 860"/>
                <a:gd name="T59" fmla="*/ 320 h 656"/>
                <a:gd name="T60" fmla="*/ 76 w 860"/>
                <a:gd name="T61" fmla="*/ 360 h 656"/>
                <a:gd name="T62" fmla="*/ 59 w 860"/>
                <a:gd name="T63" fmla="*/ 400 h 656"/>
                <a:gd name="T64" fmla="*/ 84 w 860"/>
                <a:gd name="T65" fmla="*/ 432 h 656"/>
                <a:gd name="T66" fmla="*/ 84 w 860"/>
                <a:gd name="T67" fmla="*/ 472 h 656"/>
                <a:gd name="T68" fmla="*/ 126 w 860"/>
                <a:gd name="T69" fmla="*/ 496 h 656"/>
                <a:gd name="T70" fmla="*/ 169 w 860"/>
                <a:gd name="T71" fmla="*/ 512 h 656"/>
                <a:gd name="T72" fmla="*/ 211 w 860"/>
                <a:gd name="T73" fmla="*/ 512 h 656"/>
                <a:gd name="T74" fmla="*/ 202 w 860"/>
                <a:gd name="T75" fmla="*/ 544 h 656"/>
                <a:gd name="T76" fmla="*/ 244 w 860"/>
                <a:gd name="T77" fmla="*/ 576 h 656"/>
                <a:gd name="T78" fmla="*/ 270 w 860"/>
                <a:gd name="T79" fmla="*/ 560 h 656"/>
                <a:gd name="T80" fmla="*/ 270 w 860"/>
                <a:gd name="T81" fmla="*/ 536 h 656"/>
                <a:gd name="T82" fmla="*/ 320 w 860"/>
                <a:gd name="T83" fmla="*/ 552 h 656"/>
                <a:gd name="T84" fmla="*/ 337 w 860"/>
                <a:gd name="T85" fmla="*/ 576 h 656"/>
                <a:gd name="T86" fmla="*/ 379 w 860"/>
                <a:gd name="T87" fmla="*/ 584 h 656"/>
                <a:gd name="T88" fmla="*/ 421 w 860"/>
                <a:gd name="T89" fmla="*/ 592 h 656"/>
                <a:gd name="T90" fmla="*/ 438 w 860"/>
                <a:gd name="T91" fmla="*/ 624 h 656"/>
                <a:gd name="T92" fmla="*/ 464 w 860"/>
                <a:gd name="T93" fmla="*/ 640 h 656"/>
                <a:gd name="T94" fmla="*/ 497 w 860"/>
                <a:gd name="T95" fmla="*/ 616 h 656"/>
                <a:gd name="T96" fmla="*/ 523 w 860"/>
                <a:gd name="T97" fmla="*/ 640 h 656"/>
                <a:gd name="T98" fmla="*/ 531 w 860"/>
                <a:gd name="T99" fmla="*/ 656 h 656"/>
                <a:gd name="T100" fmla="*/ 556 w 860"/>
                <a:gd name="T101" fmla="*/ 656 h 656"/>
                <a:gd name="T102" fmla="*/ 581 w 860"/>
                <a:gd name="T103" fmla="*/ 632 h 656"/>
                <a:gd name="T104" fmla="*/ 615 w 860"/>
                <a:gd name="T105" fmla="*/ 632 h 656"/>
                <a:gd name="T106" fmla="*/ 640 w 860"/>
                <a:gd name="T107" fmla="*/ 616 h 656"/>
                <a:gd name="T108" fmla="*/ 683 w 860"/>
                <a:gd name="T109" fmla="*/ 616 h 656"/>
                <a:gd name="T110" fmla="*/ 708 w 860"/>
                <a:gd name="T111" fmla="*/ 624 h 656"/>
                <a:gd name="T112" fmla="*/ 767 w 860"/>
                <a:gd name="T113" fmla="*/ 632 h 656"/>
                <a:gd name="T114" fmla="*/ 758 w 860"/>
                <a:gd name="T115" fmla="*/ 640 h 656"/>
                <a:gd name="T116" fmla="*/ 792 w 860"/>
                <a:gd name="T117" fmla="*/ 632 h 656"/>
                <a:gd name="T118" fmla="*/ 775 w 860"/>
                <a:gd name="T119" fmla="*/ 560 h 6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60" h="656">
                  <a:moveTo>
                    <a:pt x="775" y="560"/>
                  </a:moveTo>
                  <a:lnTo>
                    <a:pt x="826" y="464"/>
                  </a:lnTo>
                  <a:lnTo>
                    <a:pt x="860" y="456"/>
                  </a:lnTo>
                  <a:lnTo>
                    <a:pt x="851" y="416"/>
                  </a:lnTo>
                  <a:lnTo>
                    <a:pt x="817" y="352"/>
                  </a:lnTo>
                  <a:lnTo>
                    <a:pt x="792" y="320"/>
                  </a:lnTo>
                  <a:lnTo>
                    <a:pt x="784" y="264"/>
                  </a:lnTo>
                  <a:lnTo>
                    <a:pt x="750" y="256"/>
                  </a:lnTo>
                  <a:lnTo>
                    <a:pt x="750" y="232"/>
                  </a:lnTo>
                  <a:lnTo>
                    <a:pt x="792" y="184"/>
                  </a:lnTo>
                  <a:lnTo>
                    <a:pt x="750" y="104"/>
                  </a:lnTo>
                  <a:lnTo>
                    <a:pt x="725" y="40"/>
                  </a:lnTo>
                  <a:lnTo>
                    <a:pt x="666" y="16"/>
                  </a:lnTo>
                  <a:lnTo>
                    <a:pt x="531" y="40"/>
                  </a:lnTo>
                  <a:lnTo>
                    <a:pt x="447" y="24"/>
                  </a:lnTo>
                  <a:lnTo>
                    <a:pt x="405" y="48"/>
                  </a:lnTo>
                  <a:lnTo>
                    <a:pt x="362" y="40"/>
                  </a:lnTo>
                  <a:lnTo>
                    <a:pt x="329" y="24"/>
                  </a:lnTo>
                  <a:lnTo>
                    <a:pt x="295" y="0"/>
                  </a:lnTo>
                  <a:lnTo>
                    <a:pt x="253" y="8"/>
                  </a:lnTo>
                  <a:lnTo>
                    <a:pt x="177" y="40"/>
                  </a:lnTo>
                  <a:lnTo>
                    <a:pt x="169" y="72"/>
                  </a:lnTo>
                  <a:lnTo>
                    <a:pt x="126" y="88"/>
                  </a:lnTo>
                  <a:lnTo>
                    <a:pt x="25" y="128"/>
                  </a:lnTo>
                  <a:lnTo>
                    <a:pt x="9" y="128"/>
                  </a:lnTo>
                  <a:lnTo>
                    <a:pt x="17" y="176"/>
                  </a:lnTo>
                  <a:lnTo>
                    <a:pt x="25" y="208"/>
                  </a:lnTo>
                  <a:lnTo>
                    <a:pt x="0" y="256"/>
                  </a:lnTo>
                  <a:lnTo>
                    <a:pt x="51" y="288"/>
                  </a:lnTo>
                  <a:lnTo>
                    <a:pt x="51" y="320"/>
                  </a:lnTo>
                  <a:lnTo>
                    <a:pt x="76" y="360"/>
                  </a:lnTo>
                  <a:lnTo>
                    <a:pt x="59" y="400"/>
                  </a:lnTo>
                  <a:lnTo>
                    <a:pt x="84" y="432"/>
                  </a:lnTo>
                  <a:lnTo>
                    <a:pt x="84" y="472"/>
                  </a:lnTo>
                  <a:lnTo>
                    <a:pt x="126" y="496"/>
                  </a:lnTo>
                  <a:lnTo>
                    <a:pt x="169" y="512"/>
                  </a:lnTo>
                  <a:lnTo>
                    <a:pt x="211" y="512"/>
                  </a:lnTo>
                  <a:lnTo>
                    <a:pt x="202" y="544"/>
                  </a:lnTo>
                  <a:lnTo>
                    <a:pt x="244" y="576"/>
                  </a:lnTo>
                  <a:lnTo>
                    <a:pt x="270" y="560"/>
                  </a:lnTo>
                  <a:lnTo>
                    <a:pt x="270" y="536"/>
                  </a:lnTo>
                  <a:lnTo>
                    <a:pt x="320" y="552"/>
                  </a:lnTo>
                  <a:lnTo>
                    <a:pt x="337" y="576"/>
                  </a:lnTo>
                  <a:lnTo>
                    <a:pt x="379" y="584"/>
                  </a:lnTo>
                  <a:lnTo>
                    <a:pt x="421" y="592"/>
                  </a:lnTo>
                  <a:lnTo>
                    <a:pt x="438" y="624"/>
                  </a:lnTo>
                  <a:lnTo>
                    <a:pt x="464" y="640"/>
                  </a:lnTo>
                  <a:lnTo>
                    <a:pt x="497" y="616"/>
                  </a:lnTo>
                  <a:lnTo>
                    <a:pt x="523" y="640"/>
                  </a:lnTo>
                  <a:lnTo>
                    <a:pt x="531" y="656"/>
                  </a:lnTo>
                  <a:lnTo>
                    <a:pt x="556" y="656"/>
                  </a:lnTo>
                  <a:lnTo>
                    <a:pt x="581" y="632"/>
                  </a:lnTo>
                  <a:lnTo>
                    <a:pt x="615" y="632"/>
                  </a:lnTo>
                  <a:lnTo>
                    <a:pt x="640" y="616"/>
                  </a:lnTo>
                  <a:lnTo>
                    <a:pt x="683" y="616"/>
                  </a:lnTo>
                  <a:lnTo>
                    <a:pt x="708" y="624"/>
                  </a:lnTo>
                  <a:lnTo>
                    <a:pt x="767" y="632"/>
                  </a:lnTo>
                  <a:lnTo>
                    <a:pt x="758" y="640"/>
                  </a:lnTo>
                  <a:lnTo>
                    <a:pt x="792" y="632"/>
                  </a:lnTo>
                  <a:lnTo>
                    <a:pt x="775" y="5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5" name="Freeform 85"/>
            <p:cNvSpPr>
              <a:spLocks/>
            </p:cNvSpPr>
            <p:nvPr/>
          </p:nvSpPr>
          <p:spPr bwMode="auto">
            <a:xfrm>
              <a:off x="4536" y="1976"/>
              <a:ext cx="210" cy="112"/>
            </a:xfrm>
            <a:custGeom>
              <a:avLst/>
              <a:gdLst>
                <a:gd name="T0" fmla="*/ 168 w 210"/>
                <a:gd name="T1" fmla="*/ 8 h 112"/>
                <a:gd name="T2" fmla="*/ 109 w 210"/>
                <a:gd name="T3" fmla="*/ 8 h 112"/>
                <a:gd name="T4" fmla="*/ 76 w 210"/>
                <a:gd name="T5" fmla="*/ 0 h 112"/>
                <a:gd name="T6" fmla="*/ 67 w 210"/>
                <a:gd name="T7" fmla="*/ 24 h 112"/>
                <a:gd name="T8" fmla="*/ 42 w 210"/>
                <a:gd name="T9" fmla="*/ 32 h 112"/>
                <a:gd name="T10" fmla="*/ 8 w 210"/>
                <a:gd name="T11" fmla="*/ 48 h 112"/>
                <a:gd name="T12" fmla="*/ 8 w 210"/>
                <a:gd name="T13" fmla="*/ 72 h 112"/>
                <a:gd name="T14" fmla="*/ 0 w 210"/>
                <a:gd name="T15" fmla="*/ 96 h 112"/>
                <a:gd name="T16" fmla="*/ 84 w 210"/>
                <a:gd name="T17" fmla="*/ 112 h 112"/>
                <a:gd name="T18" fmla="*/ 210 w 210"/>
                <a:gd name="T19" fmla="*/ 88 h 112"/>
                <a:gd name="T20" fmla="*/ 193 w 210"/>
                <a:gd name="T21" fmla="*/ 16 h 112"/>
                <a:gd name="T22" fmla="*/ 168 w 210"/>
                <a:gd name="T23" fmla="*/ 8 h 1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0" h="112">
                  <a:moveTo>
                    <a:pt x="168" y="8"/>
                  </a:moveTo>
                  <a:lnTo>
                    <a:pt x="109" y="8"/>
                  </a:lnTo>
                  <a:lnTo>
                    <a:pt x="76" y="0"/>
                  </a:lnTo>
                  <a:lnTo>
                    <a:pt x="67" y="24"/>
                  </a:lnTo>
                  <a:lnTo>
                    <a:pt x="42" y="32"/>
                  </a:lnTo>
                  <a:lnTo>
                    <a:pt x="8" y="48"/>
                  </a:lnTo>
                  <a:lnTo>
                    <a:pt x="8" y="72"/>
                  </a:lnTo>
                  <a:lnTo>
                    <a:pt x="0" y="96"/>
                  </a:lnTo>
                  <a:lnTo>
                    <a:pt x="84" y="112"/>
                  </a:lnTo>
                  <a:lnTo>
                    <a:pt x="210" y="88"/>
                  </a:lnTo>
                  <a:lnTo>
                    <a:pt x="193" y="16"/>
                  </a:lnTo>
                  <a:lnTo>
                    <a:pt x="1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6" name="Freeform 86"/>
            <p:cNvSpPr>
              <a:spLocks/>
            </p:cNvSpPr>
            <p:nvPr/>
          </p:nvSpPr>
          <p:spPr bwMode="auto">
            <a:xfrm>
              <a:off x="4089" y="2040"/>
              <a:ext cx="860" cy="656"/>
            </a:xfrm>
            <a:custGeom>
              <a:avLst/>
              <a:gdLst>
                <a:gd name="T0" fmla="*/ 775 w 860"/>
                <a:gd name="T1" fmla="*/ 560 h 656"/>
                <a:gd name="T2" fmla="*/ 826 w 860"/>
                <a:gd name="T3" fmla="*/ 464 h 656"/>
                <a:gd name="T4" fmla="*/ 860 w 860"/>
                <a:gd name="T5" fmla="*/ 456 h 656"/>
                <a:gd name="T6" fmla="*/ 851 w 860"/>
                <a:gd name="T7" fmla="*/ 416 h 656"/>
                <a:gd name="T8" fmla="*/ 817 w 860"/>
                <a:gd name="T9" fmla="*/ 352 h 656"/>
                <a:gd name="T10" fmla="*/ 792 w 860"/>
                <a:gd name="T11" fmla="*/ 320 h 656"/>
                <a:gd name="T12" fmla="*/ 784 w 860"/>
                <a:gd name="T13" fmla="*/ 264 h 656"/>
                <a:gd name="T14" fmla="*/ 750 w 860"/>
                <a:gd name="T15" fmla="*/ 256 h 656"/>
                <a:gd name="T16" fmla="*/ 750 w 860"/>
                <a:gd name="T17" fmla="*/ 232 h 656"/>
                <a:gd name="T18" fmla="*/ 792 w 860"/>
                <a:gd name="T19" fmla="*/ 184 h 656"/>
                <a:gd name="T20" fmla="*/ 750 w 860"/>
                <a:gd name="T21" fmla="*/ 104 h 656"/>
                <a:gd name="T22" fmla="*/ 725 w 860"/>
                <a:gd name="T23" fmla="*/ 40 h 656"/>
                <a:gd name="T24" fmla="*/ 666 w 860"/>
                <a:gd name="T25" fmla="*/ 16 h 656"/>
                <a:gd name="T26" fmla="*/ 531 w 860"/>
                <a:gd name="T27" fmla="*/ 40 h 656"/>
                <a:gd name="T28" fmla="*/ 447 w 860"/>
                <a:gd name="T29" fmla="*/ 24 h 656"/>
                <a:gd name="T30" fmla="*/ 405 w 860"/>
                <a:gd name="T31" fmla="*/ 48 h 656"/>
                <a:gd name="T32" fmla="*/ 362 w 860"/>
                <a:gd name="T33" fmla="*/ 40 h 656"/>
                <a:gd name="T34" fmla="*/ 329 w 860"/>
                <a:gd name="T35" fmla="*/ 24 h 656"/>
                <a:gd name="T36" fmla="*/ 295 w 860"/>
                <a:gd name="T37" fmla="*/ 0 h 656"/>
                <a:gd name="T38" fmla="*/ 253 w 860"/>
                <a:gd name="T39" fmla="*/ 8 h 656"/>
                <a:gd name="T40" fmla="*/ 177 w 860"/>
                <a:gd name="T41" fmla="*/ 40 h 656"/>
                <a:gd name="T42" fmla="*/ 169 w 860"/>
                <a:gd name="T43" fmla="*/ 72 h 656"/>
                <a:gd name="T44" fmla="*/ 126 w 860"/>
                <a:gd name="T45" fmla="*/ 88 h 656"/>
                <a:gd name="T46" fmla="*/ 25 w 860"/>
                <a:gd name="T47" fmla="*/ 128 h 656"/>
                <a:gd name="T48" fmla="*/ 9 w 860"/>
                <a:gd name="T49" fmla="*/ 128 h 656"/>
                <a:gd name="T50" fmla="*/ 17 w 860"/>
                <a:gd name="T51" fmla="*/ 176 h 656"/>
                <a:gd name="T52" fmla="*/ 25 w 860"/>
                <a:gd name="T53" fmla="*/ 208 h 656"/>
                <a:gd name="T54" fmla="*/ 0 w 860"/>
                <a:gd name="T55" fmla="*/ 256 h 656"/>
                <a:gd name="T56" fmla="*/ 51 w 860"/>
                <a:gd name="T57" fmla="*/ 288 h 656"/>
                <a:gd name="T58" fmla="*/ 51 w 860"/>
                <a:gd name="T59" fmla="*/ 320 h 656"/>
                <a:gd name="T60" fmla="*/ 76 w 860"/>
                <a:gd name="T61" fmla="*/ 360 h 656"/>
                <a:gd name="T62" fmla="*/ 59 w 860"/>
                <a:gd name="T63" fmla="*/ 400 h 656"/>
                <a:gd name="T64" fmla="*/ 84 w 860"/>
                <a:gd name="T65" fmla="*/ 432 h 656"/>
                <a:gd name="T66" fmla="*/ 84 w 860"/>
                <a:gd name="T67" fmla="*/ 472 h 656"/>
                <a:gd name="T68" fmla="*/ 126 w 860"/>
                <a:gd name="T69" fmla="*/ 496 h 656"/>
                <a:gd name="T70" fmla="*/ 169 w 860"/>
                <a:gd name="T71" fmla="*/ 512 h 656"/>
                <a:gd name="T72" fmla="*/ 211 w 860"/>
                <a:gd name="T73" fmla="*/ 512 h 656"/>
                <a:gd name="T74" fmla="*/ 202 w 860"/>
                <a:gd name="T75" fmla="*/ 544 h 656"/>
                <a:gd name="T76" fmla="*/ 244 w 860"/>
                <a:gd name="T77" fmla="*/ 576 h 656"/>
                <a:gd name="T78" fmla="*/ 270 w 860"/>
                <a:gd name="T79" fmla="*/ 560 h 656"/>
                <a:gd name="T80" fmla="*/ 270 w 860"/>
                <a:gd name="T81" fmla="*/ 536 h 656"/>
                <a:gd name="T82" fmla="*/ 320 w 860"/>
                <a:gd name="T83" fmla="*/ 552 h 656"/>
                <a:gd name="T84" fmla="*/ 337 w 860"/>
                <a:gd name="T85" fmla="*/ 576 h 656"/>
                <a:gd name="T86" fmla="*/ 379 w 860"/>
                <a:gd name="T87" fmla="*/ 584 h 656"/>
                <a:gd name="T88" fmla="*/ 421 w 860"/>
                <a:gd name="T89" fmla="*/ 592 h 656"/>
                <a:gd name="T90" fmla="*/ 438 w 860"/>
                <a:gd name="T91" fmla="*/ 624 h 656"/>
                <a:gd name="T92" fmla="*/ 438 w 860"/>
                <a:gd name="T93" fmla="*/ 624 h 656"/>
                <a:gd name="T94" fmla="*/ 464 w 860"/>
                <a:gd name="T95" fmla="*/ 640 h 656"/>
                <a:gd name="T96" fmla="*/ 497 w 860"/>
                <a:gd name="T97" fmla="*/ 616 h 656"/>
                <a:gd name="T98" fmla="*/ 523 w 860"/>
                <a:gd name="T99" fmla="*/ 640 h 656"/>
                <a:gd name="T100" fmla="*/ 531 w 860"/>
                <a:gd name="T101" fmla="*/ 656 h 656"/>
                <a:gd name="T102" fmla="*/ 556 w 860"/>
                <a:gd name="T103" fmla="*/ 656 h 656"/>
                <a:gd name="T104" fmla="*/ 581 w 860"/>
                <a:gd name="T105" fmla="*/ 632 h 656"/>
                <a:gd name="T106" fmla="*/ 615 w 860"/>
                <a:gd name="T107" fmla="*/ 632 h 656"/>
                <a:gd name="T108" fmla="*/ 640 w 860"/>
                <a:gd name="T109" fmla="*/ 616 h 656"/>
                <a:gd name="T110" fmla="*/ 683 w 860"/>
                <a:gd name="T111" fmla="*/ 616 h 656"/>
                <a:gd name="T112" fmla="*/ 708 w 860"/>
                <a:gd name="T113" fmla="*/ 624 h 656"/>
                <a:gd name="T114" fmla="*/ 767 w 860"/>
                <a:gd name="T115" fmla="*/ 632 h 656"/>
                <a:gd name="T116" fmla="*/ 758 w 860"/>
                <a:gd name="T117" fmla="*/ 640 h 656"/>
                <a:gd name="T118" fmla="*/ 792 w 860"/>
                <a:gd name="T119" fmla="*/ 632 h 656"/>
                <a:gd name="T120" fmla="*/ 775 w 860"/>
                <a:gd name="T121" fmla="*/ 560 h 65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60" h="656">
                  <a:moveTo>
                    <a:pt x="775" y="560"/>
                  </a:moveTo>
                  <a:lnTo>
                    <a:pt x="826" y="464"/>
                  </a:lnTo>
                  <a:lnTo>
                    <a:pt x="860" y="456"/>
                  </a:lnTo>
                  <a:lnTo>
                    <a:pt x="851" y="416"/>
                  </a:lnTo>
                  <a:lnTo>
                    <a:pt x="817" y="352"/>
                  </a:lnTo>
                  <a:lnTo>
                    <a:pt x="792" y="320"/>
                  </a:lnTo>
                  <a:lnTo>
                    <a:pt x="784" y="264"/>
                  </a:lnTo>
                  <a:lnTo>
                    <a:pt x="750" y="256"/>
                  </a:lnTo>
                  <a:lnTo>
                    <a:pt x="750" y="232"/>
                  </a:lnTo>
                  <a:lnTo>
                    <a:pt x="792" y="184"/>
                  </a:lnTo>
                  <a:lnTo>
                    <a:pt x="750" y="104"/>
                  </a:lnTo>
                  <a:lnTo>
                    <a:pt x="725" y="40"/>
                  </a:lnTo>
                  <a:lnTo>
                    <a:pt x="666" y="16"/>
                  </a:lnTo>
                  <a:lnTo>
                    <a:pt x="531" y="40"/>
                  </a:lnTo>
                  <a:lnTo>
                    <a:pt x="447" y="24"/>
                  </a:lnTo>
                  <a:lnTo>
                    <a:pt x="405" y="48"/>
                  </a:lnTo>
                  <a:lnTo>
                    <a:pt x="362" y="40"/>
                  </a:lnTo>
                  <a:lnTo>
                    <a:pt x="329" y="24"/>
                  </a:lnTo>
                  <a:lnTo>
                    <a:pt x="295" y="0"/>
                  </a:lnTo>
                  <a:lnTo>
                    <a:pt x="253" y="8"/>
                  </a:lnTo>
                  <a:lnTo>
                    <a:pt x="177" y="40"/>
                  </a:lnTo>
                  <a:lnTo>
                    <a:pt x="169" y="72"/>
                  </a:lnTo>
                  <a:lnTo>
                    <a:pt x="126" y="88"/>
                  </a:lnTo>
                  <a:lnTo>
                    <a:pt x="25" y="128"/>
                  </a:lnTo>
                  <a:lnTo>
                    <a:pt x="9" y="128"/>
                  </a:lnTo>
                  <a:lnTo>
                    <a:pt x="17" y="176"/>
                  </a:lnTo>
                  <a:lnTo>
                    <a:pt x="25" y="208"/>
                  </a:lnTo>
                  <a:lnTo>
                    <a:pt x="0" y="256"/>
                  </a:lnTo>
                  <a:lnTo>
                    <a:pt x="51" y="288"/>
                  </a:lnTo>
                  <a:lnTo>
                    <a:pt x="51" y="320"/>
                  </a:lnTo>
                  <a:lnTo>
                    <a:pt x="76" y="360"/>
                  </a:lnTo>
                  <a:lnTo>
                    <a:pt x="59" y="400"/>
                  </a:lnTo>
                  <a:lnTo>
                    <a:pt x="84" y="432"/>
                  </a:lnTo>
                  <a:lnTo>
                    <a:pt x="84" y="472"/>
                  </a:lnTo>
                  <a:lnTo>
                    <a:pt x="126" y="496"/>
                  </a:lnTo>
                  <a:lnTo>
                    <a:pt x="169" y="512"/>
                  </a:lnTo>
                  <a:lnTo>
                    <a:pt x="211" y="512"/>
                  </a:lnTo>
                  <a:lnTo>
                    <a:pt x="202" y="544"/>
                  </a:lnTo>
                  <a:lnTo>
                    <a:pt x="244" y="576"/>
                  </a:lnTo>
                  <a:lnTo>
                    <a:pt x="270" y="560"/>
                  </a:lnTo>
                  <a:lnTo>
                    <a:pt x="270" y="536"/>
                  </a:lnTo>
                  <a:lnTo>
                    <a:pt x="320" y="552"/>
                  </a:lnTo>
                  <a:lnTo>
                    <a:pt x="337" y="576"/>
                  </a:lnTo>
                  <a:lnTo>
                    <a:pt x="379" y="584"/>
                  </a:lnTo>
                  <a:lnTo>
                    <a:pt x="421" y="592"/>
                  </a:lnTo>
                  <a:lnTo>
                    <a:pt x="438" y="624"/>
                  </a:lnTo>
                  <a:lnTo>
                    <a:pt x="464" y="640"/>
                  </a:lnTo>
                  <a:lnTo>
                    <a:pt x="497" y="616"/>
                  </a:lnTo>
                  <a:lnTo>
                    <a:pt x="523" y="640"/>
                  </a:lnTo>
                  <a:lnTo>
                    <a:pt x="531" y="656"/>
                  </a:lnTo>
                  <a:lnTo>
                    <a:pt x="556" y="656"/>
                  </a:lnTo>
                  <a:lnTo>
                    <a:pt x="581" y="632"/>
                  </a:lnTo>
                  <a:lnTo>
                    <a:pt x="615" y="632"/>
                  </a:lnTo>
                  <a:lnTo>
                    <a:pt x="640" y="616"/>
                  </a:lnTo>
                  <a:lnTo>
                    <a:pt x="683" y="616"/>
                  </a:lnTo>
                  <a:lnTo>
                    <a:pt x="708" y="624"/>
                  </a:lnTo>
                  <a:lnTo>
                    <a:pt x="767" y="632"/>
                  </a:lnTo>
                  <a:lnTo>
                    <a:pt x="758" y="640"/>
                  </a:lnTo>
                  <a:lnTo>
                    <a:pt x="792" y="632"/>
                  </a:lnTo>
                  <a:lnTo>
                    <a:pt x="775" y="56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7" name="Freeform 87"/>
            <p:cNvSpPr>
              <a:spLocks/>
            </p:cNvSpPr>
            <p:nvPr/>
          </p:nvSpPr>
          <p:spPr bwMode="auto">
            <a:xfrm>
              <a:off x="4536" y="1968"/>
              <a:ext cx="210" cy="112"/>
            </a:xfrm>
            <a:custGeom>
              <a:avLst/>
              <a:gdLst>
                <a:gd name="T0" fmla="*/ 168 w 210"/>
                <a:gd name="T1" fmla="*/ 8 h 112"/>
                <a:gd name="T2" fmla="*/ 109 w 210"/>
                <a:gd name="T3" fmla="*/ 8 h 112"/>
                <a:gd name="T4" fmla="*/ 76 w 210"/>
                <a:gd name="T5" fmla="*/ 0 h 112"/>
                <a:gd name="T6" fmla="*/ 67 w 210"/>
                <a:gd name="T7" fmla="*/ 24 h 112"/>
                <a:gd name="T8" fmla="*/ 42 w 210"/>
                <a:gd name="T9" fmla="*/ 32 h 112"/>
                <a:gd name="T10" fmla="*/ 8 w 210"/>
                <a:gd name="T11" fmla="*/ 48 h 112"/>
                <a:gd name="T12" fmla="*/ 8 w 210"/>
                <a:gd name="T13" fmla="*/ 72 h 112"/>
                <a:gd name="T14" fmla="*/ 0 w 210"/>
                <a:gd name="T15" fmla="*/ 96 h 112"/>
                <a:gd name="T16" fmla="*/ 84 w 210"/>
                <a:gd name="T17" fmla="*/ 112 h 112"/>
                <a:gd name="T18" fmla="*/ 210 w 210"/>
                <a:gd name="T19" fmla="*/ 88 h 112"/>
                <a:gd name="T20" fmla="*/ 193 w 210"/>
                <a:gd name="T21" fmla="*/ 16 h 112"/>
                <a:gd name="T22" fmla="*/ 168 w 210"/>
                <a:gd name="T23" fmla="*/ 8 h 1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0" h="112">
                  <a:moveTo>
                    <a:pt x="168" y="8"/>
                  </a:moveTo>
                  <a:lnTo>
                    <a:pt x="109" y="8"/>
                  </a:lnTo>
                  <a:lnTo>
                    <a:pt x="76" y="0"/>
                  </a:lnTo>
                  <a:lnTo>
                    <a:pt x="67" y="24"/>
                  </a:lnTo>
                  <a:lnTo>
                    <a:pt x="42" y="32"/>
                  </a:lnTo>
                  <a:lnTo>
                    <a:pt x="8" y="48"/>
                  </a:lnTo>
                  <a:lnTo>
                    <a:pt x="8" y="72"/>
                  </a:lnTo>
                  <a:lnTo>
                    <a:pt x="0" y="96"/>
                  </a:lnTo>
                  <a:lnTo>
                    <a:pt x="84" y="112"/>
                  </a:lnTo>
                  <a:lnTo>
                    <a:pt x="210" y="88"/>
                  </a:lnTo>
                  <a:lnTo>
                    <a:pt x="193" y="16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8" name="Freeform 88"/>
            <p:cNvSpPr>
              <a:spLocks/>
            </p:cNvSpPr>
            <p:nvPr/>
          </p:nvSpPr>
          <p:spPr bwMode="auto">
            <a:xfrm>
              <a:off x="4578" y="1792"/>
              <a:ext cx="455" cy="320"/>
            </a:xfrm>
            <a:custGeom>
              <a:avLst/>
              <a:gdLst>
                <a:gd name="T0" fmla="*/ 312 w 455"/>
                <a:gd name="T1" fmla="*/ 304 h 320"/>
                <a:gd name="T2" fmla="*/ 328 w 455"/>
                <a:gd name="T3" fmla="*/ 296 h 320"/>
                <a:gd name="T4" fmla="*/ 320 w 455"/>
                <a:gd name="T5" fmla="*/ 272 h 320"/>
                <a:gd name="T6" fmla="*/ 354 w 455"/>
                <a:gd name="T7" fmla="*/ 264 h 320"/>
                <a:gd name="T8" fmla="*/ 379 w 455"/>
                <a:gd name="T9" fmla="*/ 248 h 320"/>
                <a:gd name="T10" fmla="*/ 404 w 455"/>
                <a:gd name="T11" fmla="*/ 256 h 320"/>
                <a:gd name="T12" fmla="*/ 387 w 455"/>
                <a:gd name="T13" fmla="*/ 224 h 320"/>
                <a:gd name="T14" fmla="*/ 387 w 455"/>
                <a:gd name="T15" fmla="*/ 192 h 320"/>
                <a:gd name="T16" fmla="*/ 387 w 455"/>
                <a:gd name="T17" fmla="*/ 160 h 320"/>
                <a:gd name="T18" fmla="*/ 413 w 455"/>
                <a:gd name="T19" fmla="*/ 152 h 320"/>
                <a:gd name="T20" fmla="*/ 421 w 455"/>
                <a:gd name="T21" fmla="*/ 128 h 320"/>
                <a:gd name="T22" fmla="*/ 446 w 455"/>
                <a:gd name="T23" fmla="*/ 120 h 320"/>
                <a:gd name="T24" fmla="*/ 455 w 455"/>
                <a:gd name="T25" fmla="*/ 104 h 320"/>
                <a:gd name="T26" fmla="*/ 430 w 455"/>
                <a:gd name="T27" fmla="*/ 96 h 320"/>
                <a:gd name="T28" fmla="*/ 430 w 455"/>
                <a:gd name="T29" fmla="*/ 64 h 320"/>
                <a:gd name="T30" fmla="*/ 396 w 455"/>
                <a:gd name="T31" fmla="*/ 56 h 320"/>
                <a:gd name="T32" fmla="*/ 371 w 455"/>
                <a:gd name="T33" fmla="*/ 40 h 320"/>
                <a:gd name="T34" fmla="*/ 337 w 455"/>
                <a:gd name="T35" fmla="*/ 24 h 320"/>
                <a:gd name="T36" fmla="*/ 286 w 455"/>
                <a:gd name="T37" fmla="*/ 16 h 320"/>
                <a:gd name="T38" fmla="*/ 278 w 455"/>
                <a:gd name="T39" fmla="*/ 0 h 320"/>
                <a:gd name="T40" fmla="*/ 227 w 455"/>
                <a:gd name="T41" fmla="*/ 32 h 320"/>
                <a:gd name="T42" fmla="*/ 185 w 455"/>
                <a:gd name="T43" fmla="*/ 24 h 320"/>
                <a:gd name="T44" fmla="*/ 143 w 455"/>
                <a:gd name="T45" fmla="*/ 32 h 320"/>
                <a:gd name="T46" fmla="*/ 84 w 455"/>
                <a:gd name="T47" fmla="*/ 32 h 320"/>
                <a:gd name="T48" fmla="*/ 25 w 455"/>
                <a:gd name="T49" fmla="*/ 64 h 320"/>
                <a:gd name="T50" fmla="*/ 0 w 455"/>
                <a:gd name="T51" fmla="*/ 88 h 320"/>
                <a:gd name="T52" fmla="*/ 8 w 455"/>
                <a:gd name="T53" fmla="*/ 104 h 320"/>
                <a:gd name="T54" fmla="*/ 25 w 455"/>
                <a:gd name="T55" fmla="*/ 168 h 320"/>
                <a:gd name="T56" fmla="*/ 34 w 455"/>
                <a:gd name="T57" fmla="*/ 184 h 320"/>
                <a:gd name="T58" fmla="*/ 67 w 455"/>
                <a:gd name="T59" fmla="*/ 192 h 320"/>
                <a:gd name="T60" fmla="*/ 126 w 455"/>
                <a:gd name="T61" fmla="*/ 192 h 320"/>
                <a:gd name="T62" fmla="*/ 151 w 455"/>
                <a:gd name="T63" fmla="*/ 200 h 320"/>
                <a:gd name="T64" fmla="*/ 168 w 455"/>
                <a:gd name="T65" fmla="*/ 272 h 320"/>
                <a:gd name="T66" fmla="*/ 177 w 455"/>
                <a:gd name="T67" fmla="*/ 272 h 320"/>
                <a:gd name="T68" fmla="*/ 236 w 455"/>
                <a:gd name="T69" fmla="*/ 296 h 320"/>
                <a:gd name="T70" fmla="*/ 244 w 455"/>
                <a:gd name="T71" fmla="*/ 320 h 320"/>
                <a:gd name="T72" fmla="*/ 278 w 455"/>
                <a:gd name="T73" fmla="*/ 296 h 320"/>
                <a:gd name="T74" fmla="*/ 312 w 455"/>
                <a:gd name="T75" fmla="*/ 304 h 32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55" h="320">
                  <a:moveTo>
                    <a:pt x="312" y="304"/>
                  </a:moveTo>
                  <a:lnTo>
                    <a:pt x="328" y="296"/>
                  </a:lnTo>
                  <a:lnTo>
                    <a:pt x="320" y="272"/>
                  </a:lnTo>
                  <a:lnTo>
                    <a:pt x="354" y="264"/>
                  </a:lnTo>
                  <a:lnTo>
                    <a:pt x="379" y="248"/>
                  </a:lnTo>
                  <a:lnTo>
                    <a:pt x="404" y="256"/>
                  </a:lnTo>
                  <a:lnTo>
                    <a:pt x="387" y="224"/>
                  </a:lnTo>
                  <a:lnTo>
                    <a:pt x="387" y="192"/>
                  </a:lnTo>
                  <a:lnTo>
                    <a:pt x="387" y="160"/>
                  </a:lnTo>
                  <a:lnTo>
                    <a:pt x="413" y="152"/>
                  </a:lnTo>
                  <a:lnTo>
                    <a:pt x="421" y="128"/>
                  </a:lnTo>
                  <a:lnTo>
                    <a:pt x="446" y="120"/>
                  </a:lnTo>
                  <a:lnTo>
                    <a:pt x="455" y="104"/>
                  </a:lnTo>
                  <a:lnTo>
                    <a:pt x="430" y="96"/>
                  </a:lnTo>
                  <a:lnTo>
                    <a:pt x="430" y="64"/>
                  </a:lnTo>
                  <a:lnTo>
                    <a:pt x="396" y="56"/>
                  </a:lnTo>
                  <a:lnTo>
                    <a:pt x="371" y="40"/>
                  </a:lnTo>
                  <a:lnTo>
                    <a:pt x="337" y="24"/>
                  </a:lnTo>
                  <a:lnTo>
                    <a:pt x="286" y="16"/>
                  </a:lnTo>
                  <a:lnTo>
                    <a:pt x="278" y="0"/>
                  </a:lnTo>
                  <a:lnTo>
                    <a:pt x="227" y="32"/>
                  </a:lnTo>
                  <a:lnTo>
                    <a:pt x="185" y="24"/>
                  </a:lnTo>
                  <a:lnTo>
                    <a:pt x="143" y="32"/>
                  </a:lnTo>
                  <a:lnTo>
                    <a:pt x="84" y="32"/>
                  </a:lnTo>
                  <a:lnTo>
                    <a:pt x="25" y="64"/>
                  </a:lnTo>
                  <a:lnTo>
                    <a:pt x="0" y="88"/>
                  </a:lnTo>
                  <a:lnTo>
                    <a:pt x="8" y="104"/>
                  </a:lnTo>
                  <a:lnTo>
                    <a:pt x="25" y="168"/>
                  </a:lnTo>
                  <a:lnTo>
                    <a:pt x="34" y="184"/>
                  </a:lnTo>
                  <a:lnTo>
                    <a:pt x="67" y="192"/>
                  </a:lnTo>
                  <a:lnTo>
                    <a:pt x="126" y="192"/>
                  </a:lnTo>
                  <a:lnTo>
                    <a:pt x="151" y="200"/>
                  </a:lnTo>
                  <a:lnTo>
                    <a:pt x="168" y="272"/>
                  </a:lnTo>
                  <a:lnTo>
                    <a:pt x="177" y="272"/>
                  </a:lnTo>
                  <a:lnTo>
                    <a:pt x="236" y="296"/>
                  </a:lnTo>
                  <a:lnTo>
                    <a:pt x="244" y="320"/>
                  </a:lnTo>
                  <a:lnTo>
                    <a:pt x="278" y="296"/>
                  </a:lnTo>
                  <a:lnTo>
                    <a:pt x="312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09" name="Freeform 89"/>
            <p:cNvSpPr>
              <a:spLocks/>
            </p:cNvSpPr>
            <p:nvPr/>
          </p:nvSpPr>
          <p:spPr bwMode="auto">
            <a:xfrm>
              <a:off x="4831" y="2096"/>
              <a:ext cx="969" cy="928"/>
            </a:xfrm>
            <a:custGeom>
              <a:avLst/>
              <a:gdLst>
                <a:gd name="T0" fmla="*/ 910 w 969"/>
                <a:gd name="T1" fmla="*/ 96 h 928"/>
                <a:gd name="T2" fmla="*/ 910 w 969"/>
                <a:gd name="T3" fmla="*/ 40 h 928"/>
                <a:gd name="T4" fmla="*/ 825 w 969"/>
                <a:gd name="T5" fmla="*/ 0 h 928"/>
                <a:gd name="T6" fmla="*/ 733 w 969"/>
                <a:gd name="T7" fmla="*/ 32 h 928"/>
                <a:gd name="T8" fmla="*/ 691 w 969"/>
                <a:gd name="T9" fmla="*/ 72 h 928"/>
                <a:gd name="T10" fmla="*/ 615 w 969"/>
                <a:gd name="T11" fmla="*/ 160 h 928"/>
                <a:gd name="T12" fmla="*/ 573 w 969"/>
                <a:gd name="T13" fmla="*/ 176 h 928"/>
                <a:gd name="T14" fmla="*/ 505 w 969"/>
                <a:gd name="T15" fmla="*/ 184 h 928"/>
                <a:gd name="T16" fmla="*/ 446 w 969"/>
                <a:gd name="T17" fmla="*/ 200 h 928"/>
                <a:gd name="T18" fmla="*/ 387 w 969"/>
                <a:gd name="T19" fmla="*/ 224 h 928"/>
                <a:gd name="T20" fmla="*/ 294 w 969"/>
                <a:gd name="T21" fmla="*/ 208 h 928"/>
                <a:gd name="T22" fmla="*/ 143 w 969"/>
                <a:gd name="T23" fmla="*/ 224 h 928"/>
                <a:gd name="T24" fmla="*/ 84 w 969"/>
                <a:gd name="T25" fmla="*/ 272 h 928"/>
                <a:gd name="T26" fmla="*/ 75 w 969"/>
                <a:gd name="T27" fmla="*/ 304 h 928"/>
                <a:gd name="T28" fmla="*/ 118 w 969"/>
                <a:gd name="T29" fmla="*/ 408 h 928"/>
                <a:gd name="T30" fmla="*/ 33 w 969"/>
                <a:gd name="T31" fmla="*/ 512 h 928"/>
                <a:gd name="T32" fmla="*/ 16 w 969"/>
                <a:gd name="T33" fmla="*/ 592 h 928"/>
                <a:gd name="T34" fmla="*/ 0 w 969"/>
                <a:gd name="T35" fmla="*/ 680 h 928"/>
                <a:gd name="T36" fmla="*/ 50 w 969"/>
                <a:gd name="T37" fmla="*/ 696 h 928"/>
                <a:gd name="T38" fmla="*/ 109 w 969"/>
                <a:gd name="T39" fmla="*/ 696 h 928"/>
                <a:gd name="T40" fmla="*/ 177 w 969"/>
                <a:gd name="T41" fmla="*/ 704 h 928"/>
                <a:gd name="T42" fmla="*/ 261 w 969"/>
                <a:gd name="T43" fmla="*/ 712 h 928"/>
                <a:gd name="T44" fmla="*/ 362 w 969"/>
                <a:gd name="T45" fmla="*/ 664 h 928"/>
                <a:gd name="T46" fmla="*/ 404 w 969"/>
                <a:gd name="T47" fmla="*/ 616 h 928"/>
                <a:gd name="T48" fmla="*/ 463 w 969"/>
                <a:gd name="T49" fmla="*/ 600 h 928"/>
                <a:gd name="T50" fmla="*/ 556 w 969"/>
                <a:gd name="T51" fmla="*/ 600 h 928"/>
                <a:gd name="T52" fmla="*/ 640 w 969"/>
                <a:gd name="T53" fmla="*/ 648 h 928"/>
                <a:gd name="T54" fmla="*/ 707 w 969"/>
                <a:gd name="T55" fmla="*/ 696 h 928"/>
                <a:gd name="T56" fmla="*/ 758 w 969"/>
                <a:gd name="T57" fmla="*/ 760 h 928"/>
                <a:gd name="T58" fmla="*/ 657 w 969"/>
                <a:gd name="T59" fmla="*/ 800 h 928"/>
                <a:gd name="T60" fmla="*/ 657 w 969"/>
                <a:gd name="T61" fmla="*/ 888 h 928"/>
                <a:gd name="T62" fmla="*/ 674 w 969"/>
                <a:gd name="T63" fmla="*/ 928 h 928"/>
                <a:gd name="T64" fmla="*/ 766 w 969"/>
                <a:gd name="T65" fmla="*/ 904 h 928"/>
                <a:gd name="T66" fmla="*/ 808 w 969"/>
                <a:gd name="T67" fmla="*/ 768 h 928"/>
                <a:gd name="T68" fmla="*/ 867 w 969"/>
                <a:gd name="T69" fmla="*/ 704 h 928"/>
                <a:gd name="T70" fmla="*/ 969 w 969"/>
                <a:gd name="T71" fmla="*/ 688 h 928"/>
                <a:gd name="T72" fmla="*/ 935 w 969"/>
                <a:gd name="T73" fmla="*/ 104 h 9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69" h="928">
                  <a:moveTo>
                    <a:pt x="935" y="104"/>
                  </a:moveTo>
                  <a:lnTo>
                    <a:pt x="910" y="96"/>
                  </a:lnTo>
                  <a:lnTo>
                    <a:pt x="893" y="56"/>
                  </a:lnTo>
                  <a:lnTo>
                    <a:pt x="910" y="40"/>
                  </a:lnTo>
                  <a:lnTo>
                    <a:pt x="867" y="16"/>
                  </a:lnTo>
                  <a:lnTo>
                    <a:pt x="825" y="0"/>
                  </a:lnTo>
                  <a:lnTo>
                    <a:pt x="766" y="32"/>
                  </a:lnTo>
                  <a:lnTo>
                    <a:pt x="733" y="32"/>
                  </a:lnTo>
                  <a:lnTo>
                    <a:pt x="724" y="72"/>
                  </a:lnTo>
                  <a:lnTo>
                    <a:pt x="691" y="72"/>
                  </a:lnTo>
                  <a:lnTo>
                    <a:pt x="632" y="96"/>
                  </a:lnTo>
                  <a:lnTo>
                    <a:pt x="615" y="160"/>
                  </a:lnTo>
                  <a:lnTo>
                    <a:pt x="623" y="192"/>
                  </a:lnTo>
                  <a:lnTo>
                    <a:pt x="573" y="176"/>
                  </a:lnTo>
                  <a:lnTo>
                    <a:pt x="530" y="200"/>
                  </a:lnTo>
                  <a:lnTo>
                    <a:pt x="505" y="184"/>
                  </a:lnTo>
                  <a:lnTo>
                    <a:pt x="480" y="216"/>
                  </a:lnTo>
                  <a:lnTo>
                    <a:pt x="446" y="200"/>
                  </a:lnTo>
                  <a:lnTo>
                    <a:pt x="412" y="200"/>
                  </a:lnTo>
                  <a:lnTo>
                    <a:pt x="387" y="224"/>
                  </a:lnTo>
                  <a:lnTo>
                    <a:pt x="353" y="200"/>
                  </a:lnTo>
                  <a:lnTo>
                    <a:pt x="294" y="208"/>
                  </a:lnTo>
                  <a:lnTo>
                    <a:pt x="202" y="216"/>
                  </a:lnTo>
                  <a:lnTo>
                    <a:pt x="143" y="224"/>
                  </a:lnTo>
                  <a:lnTo>
                    <a:pt x="101" y="248"/>
                  </a:lnTo>
                  <a:lnTo>
                    <a:pt x="84" y="272"/>
                  </a:lnTo>
                  <a:lnTo>
                    <a:pt x="50" y="272"/>
                  </a:lnTo>
                  <a:lnTo>
                    <a:pt x="75" y="304"/>
                  </a:lnTo>
                  <a:lnTo>
                    <a:pt x="109" y="368"/>
                  </a:lnTo>
                  <a:lnTo>
                    <a:pt x="118" y="408"/>
                  </a:lnTo>
                  <a:lnTo>
                    <a:pt x="84" y="416"/>
                  </a:lnTo>
                  <a:lnTo>
                    <a:pt x="33" y="512"/>
                  </a:lnTo>
                  <a:lnTo>
                    <a:pt x="50" y="584"/>
                  </a:lnTo>
                  <a:lnTo>
                    <a:pt x="16" y="592"/>
                  </a:lnTo>
                  <a:lnTo>
                    <a:pt x="8" y="632"/>
                  </a:lnTo>
                  <a:lnTo>
                    <a:pt x="0" y="680"/>
                  </a:lnTo>
                  <a:lnTo>
                    <a:pt x="16" y="672"/>
                  </a:lnTo>
                  <a:lnTo>
                    <a:pt x="50" y="696"/>
                  </a:lnTo>
                  <a:lnTo>
                    <a:pt x="75" y="720"/>
                  </a:lnTo>
                  <a:lnTo>
                    <a:pt x="109" y="696"/>
                  </a:lnTo>
                  <a:lnTo>
                    <a:pt x="143" y="704"/>
                  </a:lnTo>
                  <a:lnTo>
                    <a:pt x="177" y="704"/>
                  </a:lnTo>
                  <a:lnTo>
                    <a:pt x="227" y="696"/>
                  </a:lnTo>
                  <a:lnTo>
                    <a:pt x="261" y="712"/>
                  </a:lnTo>
                  <a:lnTo>
                    <a:pt x="286" y="688"/>
                  </a:lnTo>
                  <a:lnTo>
                    <a:pt x="362" y="664"/>
                  </a:lnTo>
                  <a:lnTo>
                    <a:pt x="396" y="616"/>
                  </a:lnTo>
                  <a:lnTo>
                    <a:pt x="404" y="616"/>
                  </a:lnTo>
                  <a:lnTo>
                    <a:pt x="412" y="608"/>
                  </a:lnTo>
                  <a:lnTo>
                    <a:pt x="463" y="600"/>
                  </a:lnTo>
                  <a:lnTo>
                    <a:pt x="488" y="576"/>
                  </a:lnTo>
                  <a:lnTo>
                    <a:pt x="556" y="600"/>
                  </a:lnTo>
                  <a:lnTo>
                    <a:pt x="615" y="600"/>
                  </a:lnTo>
                  <a:lnTo>
                    <a:pt x="640" y="648"/>
                  </a:lnTo>
                  <a:lnTo>
                    <a:pt x="691" y="664"/>
                  </a:lnTo>
                  <a:lnTo>
                    <a:pt x="707" y="696"/>
                  </a:lnTo>
                  <a:lnTo>
                    <a:pt x="741" y="728"/>
                  </a:lnTo>
                  <a:lnTo>
                    <a:pt x="758" y="760"/>
                  </a:lnTo>
                  <a:lnTo>
                    <a:pt x="682" y="776"/>
                  </a:lnTo>
                  <a:lnTo>
                    <a:pt x="657" y="800"/>
                  </a:lnTo>
                  <a:lnTo>
                    <a:pt x="674" y="824"/>
                  </a:lnTo>
                  <a:lnTo>
                    <a:pt x="657" y="888"/>
                  </a:lnTo>
                  <a:lnTo>
                    <a:pt x="640" y="912"/>
                  </a:lnTo>
                  <a:lnTo>
                    <a:pt x="674" y="928"/>
                  </a:lnTo>
                  <a:lnTo>
                    <a:pt x="724" y="904"/>
                  </a:lnTo>
                  <a:lnTo>
                    <a:pt x="766" y="904"/>
                  </a:lnTo>
                  <a:lnTo>
                    <a:pt x="766" y="872"/>
                  </a:lnTo>
                  <a:lnTo>
                    <a:pt x="808" y="768"/>
                  </a:lnTo>
                  <a:lnTo>
                    <a:pt x="834" y="736"/>
                  </a:lnTo>
                  <a:lnTo>
                    <a:pt x="867" y="704"/>
                  </a:lnTo>
                  <a:lnTo>
                    <a:pt x="918" y="680"/>
                  </a:lnTo>
                  <a:lnTo>
                    <a:pt x="969" y="688"/>
                  </a:lnTo>
                  <a:lnTo>
                    <a:pt x="969" y="104"/>
                  </a:lnTo>
                  <a:lnTo>
                    <a:pt x="93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0" name="Freeform 90"/>
            <p:cNvSpPr>
              <a:spLocks/>
            </p:cNvSpPr>
            <p:nvPr/>
          </p:nvSpPr>
          <p:spPr bwMode="auto">
            <a:xfrm>
              <a:off x="4578" y="1784"/>
              <a:ext cx="455" cy="320"/>
            </a:xfrm>
            <a:custGeom>
              <a:avLst/>
              <a:gdLst>
                <a:gd name="T0" fmla="*/ 312 w 455"/>
                <a:gd name="T1" fmla="*/ 304 h 320"/>
                <a:gd name="T2" fmla="*/ 328 w 455"/>
                <a:gd name="T3" fmla="*/ 296 h 320"/>
                <a:gd name="T4" fmla="*/ 320 w 455"/>
                <a:gd name="T5" fmla="*/ 272 h 320"/>
                <a:gd name="T6" fmla="*/ 354 w 455"/>
                <a:gd name="T7" fmla="*/ 264 h 320"/>
                <a:gd name="T8" fmla="*/ 379 w 455"/>
                <a:gd name="T9" fmla="*/ 248 h 320"/>
                <a:gd name="T10" fmla="*/ 404 w 455"/>
                <a:gd name="T11" fmla="*/ 256 h 320"/>
                <a:gd name="T12" fmla="*/ 387 w 455"/>
                <a:gd name="T13" fmla="*/ 224 h 320"/>
                <a:gd name="T14" fmla="*/ 387 w 455"/>
                <a:gd name="T15" fmla="*/ 192 h 320"/>
                <a:gd name="T16" fmla="*/ 387 w 455"/>
                <a:gd name="T17" fmla="*/ 160 h 320"/>
                <a:gd name="T18" fmla="*/ 413 w 455"/>
                <a:gd name="T19" fmla="*/ 152 h 320"/>
                <a:gd name="T20" fmla="*/ 421 w 455"/>
                <a:gd name="T21" fmla="*/ 128 h 320"/>
                <a:gd name="T22" fmla="*/ 446 w 455"/>
                <a:gd name="T23" fmla="*/ 120 h 320"/>
                <a:gd name="T24" fmla="*/ 455 w 455"/>
                <a:gd name="T25" fmla="*/ 104 h 320"/>
                <a:gd name="T26" fmla="*/ 430 w 455"/>
                <a:gd name="T27" fmla="*/ 96 h 320"/>
                <a:gd name="T28" fmla="*/ 430 w 455"/>
                <a:gd name="T29" fmla="*/ 64 h 320"/>
                <a:gd name="T30" fmla="*/ 396 w 455"/>
                <a:gd name="T31" fmla="*/ 56 h 320"/>
                <a:gd name="T32" fmla="*/ 371 w 455"/>
                <a:gd name="T33" fmla="*/ 40 h 320"/>
                <a:gd name="T34" fmla="*/ 337 w 455"/>
                <a:gd name="T35" fmla="*/ 24 h 320"/>
                <a:gd name="T36" fmla="*/ 286 w 455"/>
                <a:gd name="T37" fmla="*/ 16 h 320"/>
                <a:gd name="T38" fmla="*/ 278 w 455"/>
                <a:gd name="T39" fmla="*/ 0 h 320"/>
                <a:gd name="T40" fmla="*/ 227 w 455"/>
                <a:gd name="T41" fmla="*/ 32 h 320"/>
                <a:gd name="T42" fmla="*/ 185 w 455"/>
                <a:gd name="T43" fmla="*/ 24 h 320"/>
                <a:gd name="T44" fmla="*/ 143 w 455"/>
                <a:gd name="T45" fmla="*/ 32 h 320"/>
                <a:gd name="T46" fmla="*/ 84 w 455"/>
                <a:gd name="T47" fmla="*/ 32 h 320"/>
                <a:gd name="T48" fmla="*/ 25 w 455"/>
                <a:gd name="T49" fmla="*/ 64 h 320"/>
                <a:gd name="T50" fmla="*/ 0 w 455"/>
                <a:gd name="T51" fmla="*/ 88 h 320"/>
                <a:gd name="T52" fmla="*/ 8 w 455"/>
                <a:gd name="T53" fmla="*/ 104 h 320"/>
                <a:gd name="T54" fmla="*/ 25 w 455"/>
                <a:gd name="T55" fmla="*/ 168 h 320"/>
                <a:gd name="T56" fmla="*/ 34 w 455"/>
                <a:gd name="T57" fmla="*/ 184 h 320"/>
                <a:gd name="T58" fmla="*/ 67 w 455"/>
                <a:gd name="T59" fmla="*/ 192 h 320"/>
                <a:gd name="T60" fmla="*/ 126 w 455"/>
                <a:gd name="T61" fmla="*/ 192 h 320"/>
                <a:gd name="T62" fmla="*/ 151 w 455"/>
                <a:gd name="T63" fmla="*/ 200 h 320"/>
                <a:gd name="T64" fmla="*/ 168 w 455"/>
                <a:gd name="T65" fmla="*/ 272 h 320"/>
                <a:gd name="T66" fmla="*/ 177 w 455"/>
                <a:gd name="T67" fmla="*/ 272 h 320"/>
                <a:gd name="T68" fmla="*/ 236 w 455"/>
                <a:gd name="T69" fmla="*/ 296 h 320"/>
                <a:gd name="T70" fmla="*/ 244 w 455"/>
                <a:gd name="T71" fmla="*/ 320 h 320"/>
                <a:gd name="T72" fmla="*/ 278 w 455"/>
                <a:gd name="T73" fmla="*/ 296 h 320"/>
                <a:gd name="T74" fmla="*/ 312 w 455"/>
                <a:gd name="T75" fmla="*/ 304 h 32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55" h="320">
                  <a:moveTo>
                    <a:pt x="312" y="304"/>
                  </a:moveTo>
                  <a:lnTo>
                    <a:pt x="328" y="296"/>
                  </a:lnTo>
                  <a:lnTo>
                    <a:pt x="320" y="272"/>
                  </a:lnTo>
                  <a:lnTo>
                    <a:pt x="354" y="264"/>
                  </a:lnTo>
                  <a:lnTo>
                    <a:pt x="379" y="248"/>
                  </a:lnTo>
                  <a:lnTo>
                    <a:pt x="404" y="256"/>
                  </a:lnTo>
                  <a:lnTo>
                    <a:pt x="387" y="224"/>
                  </a:lnTo>
                  <a:lnTo>
                    <a:pt x="387" y="192"/>
                  </a:lnTo>
                  <a:lnTo>
                    <a:pt x="387" y="160"/>
                  </a:lnTo>
                  <a:lnTo>
                    <a:pt x="413" y="152"/>
                  </a:lnTo>
                  <a:lnTo>
                    <a:pt x="421" y="128"/>
                  </a:lnTo>
                  <a:lnTo>
                    <a:pt x="446" y="120"/>
                  </a:lnTo>
                  <a:lnTo>
                    <a:pt x="455" y="104"/>
                  </a:lnTo>
                  <a:lnTo>
                    <a:pt x="430" y="96"/>
                  </a:lnTo>
                  <a:lnTo>
                    <a:pt x="430" y="64"/>
                  </a:lnTo>
                  <a:lnTo>
                    <a:pt x="396" y="56"/>
                  </a:lnTo>
                  <a:lnTo>
                    <a:pt x="371" y="40"/>
                  </a:lnTo>
                  <a:lnTo>
                    <a:pt x="337" y="24"/>
                  </a:lnTo>
                  <a:lnTo>
                    <a:pt x="286" y="16"/>
                  </a:lnTo>
                  <a:lnTo>
                    <a:pt x="278" y="0"/>
                  </a:lnTo>
                  <a:lnTo>
                    <a:pt x="227" y="32"/>
                  </a:lnTo>
                  <a:lnTo>
                    <a:pt x="185" y="24"/>
                  </a:lnTo>
                  <a:lnTo>
                    <a:pt x="143" y="32"/>
                  </a:lnTo>
                  <a:lnTo>
                    <a:pt x="84" y="32"/>
                  </a:lnTo>
                  <a:lnTo>
                    <a:pt x="25" y="64"/>
                  </a:lnTo>
                  <a:lnTo>
                    <a:pt x="0" y="88"/>
                  </a:lnTo>
                  <a:lnTo>
                    <a:pt x="8" y="104"/>
                  </a:lnTo>
                  <a:lnTo>
                    <a:pt x="25" y="168"/>
                  </a:lnTo>
                  <a:lnTo>
                    <a:pt x="34" y="184"/>
                  </a:lnTo>
                  <a:lnTo>
                    <a:pt x="67" y="192"/>
                  </a:lnTo>
                  <a:lnTo>
                    <a:pt x="126" y="192"/>
                  </a:lnTo>
                  <a:lnTo>
                    <a:pt x="151" y="200"/>
                  </a:lnTo>
                  <a:lnTo>
                    <a:pt x="168" y="272"/>
                  </a:lnTo>
                  <a:lnTo>
                    <a:pt x="177" y="272"/>
                  </a:lnTo>
                  <a:lnTo>
                    <a:pt x="236" y="296"/>
                  </a:lnTo>
                  <a:lnTo>
                    <a:pt x="244" y="320"/>
                  </a:lnTo>
                  <a:lnTo>
                    <a:pt x="278" y="296"/>
                  </a:lnTo>
                  <a:lnTo>
                    <a:pt x="312" y="30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1" name="Freeform 91"/>
            <p:cNvSpPr>
              <a:spLocks/>
            </p:cNvSpPr>
            <p:nvPr/>
          </p:nvSpPr>
          <p:spPr bwMode="auto">
            <a:xfrm>
              <a:off x="4831" y="2088"/>
              <a:ext cx="969" cy="928"/>
            </a:xfrm>
            <a:custGeom>
              <a:avLst/>
              <a:gdLst>
                <a:gd name="T0" fmla="*/ 910 w 969"/>
                <a:gd name="T1" fmla="*/ 96 h 928"/>
                <a:gd name="T2" fmla="*/ 910 w 969"/>
                <a:gd name="T3" fmla="*/ 40 h 928"/>
                <a:gd name="T4" fmla="*/ 825 w 969"/>
                <a:gd name="T5" fmla="*/ 0 h 928"/>
                <a:gd name="T6" fmla="*/ 733 w 969"/>
                <a:gd name="T7" fmla="*/ 32 h 928"/>
                <a:gd name="T8" fmla="*/ 691 w 969"/>
                <a:gd name="T9" fmla="*/ 72 h 928"/>
                <a:gd name="T10" fmla="*/ 615 w 969"/>
                <a:gd name="T11" fmla="*/ 160 h 928"/>
                <a:gd name="T12" fmla="*/ 573 w 969"/>
                <a:gd name="T13" fmla="*/ 176 h 928"/>
                <a:gd name="T14" fmla="*/ 505 w 969"/>
                <a:gd name="T15" fmla="*/ 184 h 928"/>
                <a:gd name="T16" fmla="*/ 446 w 969"/>
                <a:gd name="T17" fmla="*/ 200 h 928"/>
                <a:gd name="T18" fmla="*/ 387 w 969"/>
                <a:gd name="T19" fmla="*/ 224 h 928"/>
                <a:gd name="T20" fmla="*/ 294 w 969"/>
                <a:gd name="T21" fmla="*/ 208 h 928"/>
                <a:gd name="T22" fmla="*/ 143 w 969"/>
                <a:gd name="T23" fmla="*/ 224 h 928"/>
                <a:gd name="T24" fmla="*/ 84 w 969"/>
                <a:gd name="T25" fmla="*/ 272 h 928"/>
                <a:gd name="T26" fmla="*/ 75 w 969"/>
                <a:gd name="T27" fmla="*/ 304 h 928"/>
                <a:gd name="T28" fmla="*/ 118 w 969"/>
                <a:gd name="T29" fmla="*/ 408 h 928"/>
                <a:gd name="T30" fmla="*/ 33 w 969"/>
                <a:gd name="T31" fmla="*/ 512 h 928"/>
                <a:gd name="T32" fmla="*/ 16 w 969"/>
                <a:gd name="T33" fmla="*/ 592 h 928"/>
                <a:gd name="T34" fmla="*/ 0 w 969"/>
                <a:gd name="T35" fmla="*/ 680 h 928"/>
                <a:gd name="T36" fmla="*/ 50 w 969"/>
                <a:gd name="T37" fmla="*/ 696 h 928"/>
                <a:gd name="T38" fmla="*/ 109 w 969"/>
                <a:gd name="T39" fmla="*/ 696 h 928"/>
                <a:gd name="T40" fmla="*/ 177 w 969"/>
                <a:gd name="T41" fmla="*/ 704 h 928"/>
                <a:gd name="T42" fmla="*/ 261 w 969"/>
                <a:gd name="T43" fmla="*/ 712 h 928"/>
                <a:gd name="T44" fmla="*/ 362 w 969"/>
                <a:gd name="T45" fmla="*/ 664 h 928"/>
                <a:gd name="T46" fmla="*/ 404 w 969"/>
                <a:gd name="T47" fmla="*/ 616 h 928"/>
                <a:gd name="T48" fmla="*/ 463 w 969"/>
                <a:gd name="T49" fmla="*/ 600 h 928"/>
                <a:gd name="T50" fmla="*/ 556 w 969"/>
                <a:gd name="T51" fmla="*/ 600 h 928"/>
                <a:gd name="T52" fmla="*/ 640 w 969"/>
                <a:gd name="T53" fmla="*/ 648 h 928"/>
                <a:gd name="T54" fmla="*/ 707 w 969"/>
                <a:gd name="T55" fmla="*/ 696 h 928"/>
                <a:gd name="T56" fmla="*/ 758 w 969"/>
                <a:gd name="T57" fmla="*/ 760 h 928"/>
                <a:gd name="T58" fmla="*/ 657 w 969"/>
                <a:gd name="T59" fmla="*/ 800 h 928"/>
                <a:gd name="T60" fmla="*/ 657 w 969"/>
                <a:gd name="T61" fmla="*/ 888 h 928"/>
                <a:gd name="T62" fmla="*/ 674 w 969"/>
                <a:gd name="T63" fmla="*/ 928 h 928"/>
                <a:gd name="T64" fmla="*/ 766 w 969"/>
                <a:gd name="T65" fmla="*/ 904 h 928"/>
                <a:gd name="T66" fmla="*/ 808 w 969"/>
                <a:gd name="T67" fmla="*/ 768 h 928"/>
                <a:gd name="T68" fmla="*/ 867 w 969"/>
                <a:gd name="T69" fmla="*/ 704 h 928"/>
                <a:gd name="T70" fmla="*/ 969 w 969"/>
                <a:gd name="T71" fmla="*/ 688 h 928"/>
                <a:gd name="T72" fmla="*/ 935 w 969"/>
                <a:gd name="T73" fmla="*/ 104 h 9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69" h="928">
                  <a:moveTo>
                    <a:pt x="935" y="104"/>
                  </a:moveTo>
                  <a:lnTo>
                    <a:pt x="910" y="96"/>
                  </a:lnTo>
                  <a:lnTo>
                    <a:pt x="893" y="56"/>
                  </a:lnTo>
                  <a:lnTo>
                    <a:pt x="910" y="40"/>
                  </a:lnTo>
                  <a:lnTo>
                    <a:pt x="867" y="16"/>
                  </a:lnTo>
                  <a:lnTo>
                    <a:pt x="825" y="0"/>
                  </a:lnTo>
                  <a:lnTo>
                    <a:pt x="766" y="32"/>
                  </a:lnTo>
                  <a:lnTo>
                    <a:pt x="733" y="32"/>
                  </a:lnTo>
                  <a:lnTo>
                    <a:pt x="724" y="72"/>
                  </a:lnTo>
                  <a:lnTo>
                    <a:pt x="691" y="72"/>
                  </a:lnTo>
                  <a:lnTo>
                    <a:pt x="632" y="96"/>
                  </a:lnTo>
                  <a:lnTo>
                    <a:pt x="615" y="160"/>
                  </a:lnTo>
                  <a:lnTo>
                    <a:pt x="623" y="192"/>
                  </a:lnTo>
                  <a:lnTo>
                    <a:pt x="573" y="176"/>
                  </a:lnTo>
                  <a:lnTo>
                    <a:pt x="530" y="200"/>
                  </a:lnTo>
                  <a:lnTo>
                    <a:pt x="505" y="184"/>
                  </a:lnTo>
                  <a:lnTo>
                    <a:pt x="480" y="216"/>
                  </a:lnTo>
                  <a:lnTo>
                    <a:pt x="446" y="200"/>
                  </a:lnTo>
                  <a:lnTo>
                    <a:pt x="412" y="200"/>
                  </a:lnTo>
                  <a:lnTo>
                    <a:pt x="387" y="224"/>
                  </a:lnTo>
                  <a:lnTo>
                    <a:pt x="353" y="200"/>
                  </a:lnTo>
                  <a:lnTo>
                    <a:pt x="294" y="208"/>
                  </a:lnTo>
                  <a:lnTo>
                    <a:pt x="202" y="216"/>
                  </a:lnTo>
                  <a:lnTo>
                    <a:pt x="143" y="224"/>
                  </a:lnTo>
                  <a:lnTo>
                    <a:pt x="101" y="248"/>
                  </a:lnTo>
                  <a:lnTo>
                    <a:pt x="84" y="272"/>
                  </a:lnTo>
                  <a:lnTo>
                    <a:pt x="50" y="272"/>
                  </a:lnTo>
                  <a:lnTo>
                    <a:pt x="75" y="304"/>
                  </a:lnTo>
                  <a:lnTo>
                    <a:pt x="109" y="368"/>
                  </a:lnTo>
                  <a:lnTo>
                    <a:pt x="118" y="408"/>
                  </a:lnTo>
                  <a:lnTo>
                    <a:pt x="84" y="416"/>
                  </a:lnTo>
                  <a:lnTo>
                    <a:pt x="33" y="512"/>
                  </a:lnTo>
                  <a:lnTo>
                    <a:pt x="50" y="584"/>
                  </a:lnTo>
                  <a:lnTo>
                    <a:pt x="16" y="592"/>
                  </a:lnTo>
                  <a:lnTo>
                    <a:pt x="8" y="632"/>
                  </a:lnTo>
                  <a:lnTo>
                    <a:pt x="0" y="680"/>
                  </a:lnTo>
                  <a:lnTo>
                    <a:pt x="16" y="672"/>
                  </a:lnTo>
                  <a:lnTo>
                    <a:pt x="50" y="696"/>
                  </a:lnTo>
                  <a:lnTo>
                    <a:pt x="75" y="720"/>
                  </a:lnTo>
                  <a:lnTo>
                    <a:pt x="109" y="696"/>
                  </a:lnTo>
                  <a:lnTo>
                    <a:pt x="143" y="704"/>
                  </a:lnTo>
                  <a:lnTo>
                    <a:pt x="177" y="704"/>
                  </a:lnTo>
                  <a:lnTo>
                    <a:pt x="227" y="696"/>
                  </a:lnTo>
                  <a:lnTo>
                    <a:pt x="261" y="712"/>
                  </a:lnTo>
                  <a:lnTo>
                    <a:pt x="286" y="688"/>
                  </a:lnTo>
                  <a:lnTo>
                    <a:pt x="362" y="664"/>
                  </a:lnTo>
                  <a:lnTo>
                    <a:pt x="396" y="616"/>
                  </a:lnTo>
                  <a:lnTo>
                    <a:pt x="404" y="616"/>
                  </a:lnTo>
                  <a:lnTo>
                    <a:pt x="412" y="608"/>
                  </a:lnTo>
                  <a:lnTo>
                    <a:pt x="463" y="600"/>
                  </a:lnTo>
                  <a:lnTo>
                    <a:pt x="488" y="576"/>
                  </a:lnTo>
                  <a:lnTo>
                    <a:pt x="556" y="600"/>
                  </a:lnTo>
                  <a:lnTo>
                    <a:pt x="615" y="600"/>
                  </a:lnTo>
                  <a:lnTo>
                    <a:pt x="640" y="648"/>
                  </a:lnTo>
                  <a:lnTo>
                    <a:pt x="691" y="664"/>
                  </a:lnTo>
                  <a:lnTo>
                    <a:pt x="707" y="696"/>
                  </a:lnTo>
                  <a:lnTo>
                    <a:pt x="741" y="728"/>
                  </a:lnTo>
                  <a:lnTo>
                    <a:pt x="758" y="760"/>
                  </a:lnTo>
                  <a:lnTo>
                    <a:pt x="682" y="776"/>
                  </a:lnTo>
                  <a:lnTo>
                    <a:pt x="657" y="800"/>
                  </a:lnTo>
                  <a:lnTo>
                    <a:pt x="674" y="824"/>
                  </a:lnTo>
                  <a:lnTo>
                    <a:pt x="657" y="888"/>
                  </a:lnTo>
                  <a:lnTo>
                    <a:pt x="640" y="912"/>
                  </a:lnTo>
                  <a:lnTo>
                    <a:pt x="674" y="928"/>
                  </a:lnTo>
                  <a:lnTo>
                    <a:pt x="724" y="904"/>
                  </a:lnTo>
                  <a:lnTo>
                    <a:pt x="766" y="904"/>
                  </a:lnTo>
                  <a:lnTo>
                    <a:pt x="766" y="872"/>
                  </a:lnTo>
                  <a:lnTo>
                    <a:pt x="808" y="768"/>
                  </a:lnTo>
                  <a:lnTo>
                    <a:pt x="834" y="736"/>
                  </a:lnTo>
                  <a:lnTo>
                    <a:pt x="867" y="704"/>
                  </a:lnTo>
                  <a:lnTo>
                    <a:pt x="918" y="680"/>
                  </a:lnTo>
                  <a:lnTo>
                    <a:pt x="969" y="688"/>
                  </a:lnTo>
                  <a:lnTo>
                    <a:pt x="969" y="104"/>
                  </a:lnTo>
                  <a:lnTo>
                    <a:pt x="935" y="10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2" name="Freeform 92"/>
            <p:cNvSpPr>
              <a:spLocks/>
            </p:cNvSpPr>
            <p:nvPr/>
          </p:nvSpPr>
          <p:spPr bwMode="auto">
            <a:xfrm>
              <a:off x="4822" y="1768"/>
              <a:ext cx="725" cy="600"/>
            </a:xfrm>
            <a:custGeom>
              <a:avLst/>
              <a:gdLst>
                <a:gd name="T0" fmla="*/ 657 w 725"/>
                <a:gd name="T1" fmla="*/ 320 h 600"/>
                <a:gd name="T2" fmla="*/ 641 w 725"/>
                <a:gd name="T3" fmla="*/ 280 h 600"/>
                <a:gd name="T4" fmla="*/ 708 w 725"/>
                <a:gd name="T5" fmla="*/ 256 h 600"/>
                <a:gd name="T6" fmla="*/ 700 w 725"/>
                <a:gd name="T7" fmla="*/ 208 h 600"/>
                <a:gd name="T8" fmla="*/ 624 w 725"/>
                <a:gd name="T9" fmla="*/ 168 h 600"/>
                <a:gd name="T10" fmla="*/ 548 w 725"/>
                <a:gd name="T11" fmla="*/ 136 h 600"/>
                <a:gd name="T12" fmla="*/ 514 w 725"/>
                <a:gd name="T13" fmla="*/ 104 h 600"/>
                <a:gd name="T14" fmla="*/ 506 w 725"/>
                <a:gd name="T15" fmla="*/ 40 h 600"/>
                <a:gd name="T16" fmla="*/ 438 w 725"/>
                <a:gd name="T17" fmla="*/ 8 h 600"/>
                <a:gd name="T18" fmla="*/ 379 w 725"/>
                <a:gd name="T19" fmla="*/ 16 h 600"/>
                <a:gd name="T20" fmla="*/ 329 w 725"/>
                <a:gd name="T21" fmla="*/ 16 h 600"/>
                <a:gd name="T22" fmla="*/ 278 w 725"/>
                <a:gd name="T23" fmla="*/ 0 h 600"/>
                <a:gd name="T24" fmla="*/ 202 w 725"/>
                <a:gd name="T25" fmla="*/ 64 h 600"/>
                <a:gd name="T26" fmla="*/ 186 w 725"/>
                <a:gd name="T27" fmla="*/ 88 h 600"/>
                <a:gd name="T28" fmla="*/ 211 w 725"/>
                <a:gd name="T29" fmla="*/ 128 h 600"/>
                <a:gd name="T30" fmla="*/ 177 w 725"/>
                <a:gd name="T31" fmla="*/ 152 h 600"/>
                <a:gd name="T32" fmla="*/ 143 w 725"/>
                <a:gd name="T33" fmla="*/ 184 h 600"/>
                <a:gd name="T34" fmla="*/ 143 w 725"/>
                <a:gd name="T35" fmla="*/ 248 h 600"/>
                <a:gd name="T36" fmla="*/ 135 w 725"/>
                <a:gd name="T37" fmla="*/ 272 h 600"/>
                <a:gd name="T38" fmla="*/ 76 w 725"/>
                <a:gd name="T39" fmla="*/ 296 h 600"/>
                <a:gd name="T40" fmla="*/ 68 w 725"/>
                <a:gd name="T41" fmla="*/ 328 h 600"/>
                <a:gd name="T42" fmla="*/ 0 w 725"/>
                <a:gd name="T43" fmla="*/ 344 h 600"/>
                <a:gd name="T44" fmla="*/ 59 w 725"/>
                <a:gd name="T45" fmla="*/ 464 h 600"/>
                <a:gd name="T46" fmla="*/ 17 w 725"/>
                <a:gd name="T47" fmla="*/ 536 h 600"/>
                <a:gd name="T48" fmla="*/ 59 w 725"/>
                <a:gd name="T49" fmla="*/ 600 h 600"/>
                <a:gd name="T50" fmla="*/ 110 w 725"/>
                <a:gd name="T51" fmla="*/ 576 h 600"/>
                <a:gd name="T52" fmla="*/ 211 w 725"/>
                <a:gd name="T53" fmla="*/ 544 h 600"/>
                <a:gd name="T54" fmla="*/ 362 w 725"/>
                <a:gd name="T55" fmla="*/ 528 h 600"/>
                <a:gd name="T56" fmla="*/ 421 w 725"/>
                <a:gd name="T57" fmla="*/ 528 h 600"/>
                <a:gd name="T58" fmla="*/ 489 w 725"/>
                <a:gd name="T59" fmla="*/ 544 h 600"/>
                <a:gd name="T60" fmla="*/ 539 w 725"/>
                <a:gd name="T61" fmla="*/ 528 h 600"/>
                <a:gd name="T62" fmla="*/ 632 w 725"/>
                <a:gd name="T63" fmla="*/ 520 h 600"/>
                <a:gd name="T64" fmla="*/ 641 w 725"/>
                <a:gd name="T65" fmla="*/ 424 h 600"/>
                <a:gd name="T66" fmla="*/ 674 w 725"/>
                <a:gd name="T67" fmla="*/ 368 h 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25" h="600">
                  <a:moveTo>
                    <a:pt x="657" y="344"/>
                  </a:moveTo>
                  <a:lnTo>
                    <a:pt x="657" y="320"/>
                  </a:lnTo>
                  <a:lnTo>
                    <a:pt x="632" y="304"/>
                  </a:lnTo>
                  <a:lnTo>
                    <a:pt x="641" y="280"/>
                  </a:lnTo>
                  <a:lnTo>
                    <a:pt x="691" y="272"/>
                  </a:lnTo>
                  <a:lnTo>
                    <a:pt x="708" y="256"/>
                  </a:lnTo>
                  <a:lnTo>
                    <a:pt x="725" y="232"/>
                  </a:lnTo>
                  <a:lnTo>
                    <a:pt x="700" y="208"/>
                  </a:lnTo>
                  <a:lnTo>
                    <a:pt x="632" y="192"/>
                  </a:lnTo>
                  <a:lnTo>
                    <a:pt x="624" y="168"/>
                  </a:lnTo>
                  <a:lnTo>
                    <a:pt x="582" y="160"/>
                  </a:lnTo>
                  <a:lnTo>
                    <a:pt x="548" y="136"/>
                  </a:lnTo>
                  <a:lnTo>
                    <a:pt x="548" y="120"/>
                  </a:lnTo>
                  <a:lnTo>
                    <a:pt x="514" y="104"/>
                  </a:lnTo>
                  <a:lnTo>
                    <a:pt x="514" y="72"/>
                  </a:lnTo>
                  <a:lnTo>
                    <a:pt x="506" y="40"/>
                  </a:lnTo>
                  <a:lnTo>
                    <a:pt x="472" y="16"/>
                  </a:lnTo>
                  <a:lnTo>
                    <a:pt x="438" y="8"/>
                  </a:lnTo>
                  <a:lnTo>
                    <a:pt x="396" y="32"/>
                  </a:lnTo>
                  <a:lnTo>
                    <a:pt x="379" y="16"/>
                  </a:lnTo>
                  <a:lnTo>
                    <a:pt x="346" y="8"/>
                  </a:lnTo>
                  <a:lnTo>
                    <a:pt x="329" y="16"/>
                  </a:lnTo>
                  <a:lnTo>
                    <a:pt x="303" y="0"/>
                  </a:lnTo>
                  <a:lnTo>
                    <a:pt x="278" y="0"/>
                  </a:lnTo>
                  <a:lnTo>
                    <a:pt x="245" y="64"/>
                  </a:lnTo>
                  <a:lnTo>
                    <a:pt x="202" y="64"/>
                  </a:lnTo>
                  <a:lnTo>
                    <a:pt x="177" y="80"/>
                  </a:lnTo>
                  <a:lnTo>
                    <a:pt x="186" y="88"/>
                  </a:lnTo>
                  <a:lnTo>
                    <a:pt x="186" y="120"/>
                  </a:lnTo>
                  <a:lnTo>
                    <a:pt x="211" y="128"/>
                  </a:lnTo>
                  <a:lnTo>
                    <a:pt x="202" y="144"/>
                  </a:lnTo>
                  <a:lnTo>
                    <a:pt x="177" y="152"/>
                  </a:lnTo>
                  <a:lnTo>
                    <a:pt x="169" y="176"/>
                  </a:lnTo>
                  <a:lnTo>
                    <a:pt x="143" y="184"/>
                  </a:lnTo>
                  <a:lnTo>
                    <a:pt x="143" y="216"/>
                  </a:lnTo>
                  <a:lnTo>
                    <a:pt x="143" y="248"/>
                  </a:lnTo>
                  <a:lnTo>
                    <a:pt x="160" y="280"/>
                  </a:lnTo>
                  <a:lnTo>
                    <a:pt x="135" y="272"/>
                  </a:lnTo>
                  <a:lnTo>
                    <a:pt x="110" y="288"/>
                  </a:lnTo>
                  <a:lnTo>
                    <a:pt x="76" y="296"/>
                  </a:lnTo>
                  <a:lnTo>
                    <a:pt x="84" y="320"/>
                  </a:lnTo>
                  <a:lnTo>
                    <a:pt x="68" y="328"/>
                  </a:lnTo>
                  <a:lnTo>
                    <a:pt x="34" y="320"/>
                  </a:lnTo>
                  <a:lnTo>
                    <a:pt x="0" y="344"/>
                  </a:lnTo>
                  <a:lnTo>
                    <a:pt x="17" y="384"/>
                  </a:lnTo>
                  <a:lnTo>
                    <a:pt x="59" y="464"/>
                  </a:lnTo>
                  <a:lnTo>
                    <a:pt x="17" y="512"/>
                  </a:lnTo>
                  <a:lnTo>
                    <a:pt x="17" y="536"/>
                  </a:lnTo>
                  <a:lnTo>
                    <a:pt x="51" y="544"/>
                  </a:lnTo>
                  <a:lnTo>
                    <a:pt x="59" y="600"/>
                  </a:lnTo>
                  <a:lnTo>
                    <a:pt x="93" y="600"/>
                  </a:lnTo>
                  <a:lnTo>
                    <a:pt x="110" y="576"/>
                  </a:lnTo>
                  <a:lnTo>
                    <a:pt x="152" y="552"/>
                  </a:lnTo>
                  <a:lnTo>
                    <a:pt x="211" y="544"/>
                  </a:lnTo>
                  <a:lnTo>
                    <a:pt x="303" y="536"/>
                  </a:lnTo>
                  <a:lnTo>
                    <a:pt x="362" y="528"/>
                  </a:lnTo>
                  <a:lnTo>
                    <a:pt x="396" y="552"/>
                  </a:lnTo>
                  <a:lnTo>
                    <a:pt x="421" y="528"/>
                  </a:lnTo>
                  <a:lnTo>
                    <a:pt x="455" y="528"/>
                  </a:lnTo>
                  <a:lnTo>
                    <a:pt x="489" y="544"/>
                  </a:lnTo>
                  <a:lnTo>
                    <a:pt x="514" y="512"/>
                  </a:lnTo>
                  <a:lnTo>
                    <a:pt x="539" y="528"/>
                  </a:lnTo>
                  <a:lnTo>
                    <a:pt x="582" y="504"/>
                  </a:lnTo>
                  <a:lnTo>
                    <a:pt x="632" y="520"/>
                  </a:lnTo>
                  <a:lnTo>
                    <a:pt x="624" y="488"/>
                  </a:lnTo>
                  <a:lnTo>
                    <a:pt x="641" y="424"/>
                  </a:lnTo>
                  <a:lnTo>
                    <a:pt x="700" y="400"/>
                  </a:lnTo>
                  <a:lnTo>
                    <a:pt x="674" y="368"/>
                  </a:lnTo>
                  <a:lnTo>
                    <a:pt x="657" y="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3" name="Freeform 93"/>
            <p:cNvSpPr>
              <a:spLocks/>
            </p:cNvSpPr>
            <p:nvPr/>
          </p:nvSpPr>
          <p:spPr bwMode="auto">
            <a:xfrm>
              <a:off x="4569" y="1600"/>
              <a:ext cx="531" cy="280"/>
            </a:xfrm>
            <a:custGeom>
              <a:avLst/>
              <a:gdLst>
                <a:gd name="T0" fmla="*/ 472 w 531"/>
                <a:gd name="T1" fmla="*/ 80 h 280"/>
                <a:gd name="T2" fmla="*/ 464 w 531"/>
                <a:gd name="T3" fmla="*/ 40 h 280"/>
                <a:gd name="T4" fmla="*/ 413 w 531"/>
                <a:gd name="T5" fmla="*/ 32 h 280"/>
                <a:gd name="T6" fmla="*/ 371 w 531"/>
                <a:gd name="T7" fmla="*/ 40 h 280"/>
                <a:gd name="T8" fmla="*/ 304 w 531"/>
                <a:gd name="T9" fmla="*/ 0 h 280"/>
                <a:gd name="T10" fmla="*/ 262 w 531"/>
                <a:gd name="T11" fmla="*/ 0 h 280"/>
                <a:gd name="T12" fmla="*/ 211 w 531"/>
                <a:gd name="T13" fmla="*/ 32 h 280"/>
                <a:gd name="T14" fmla="*/ 211 w 531"/>
                <a:gd name="T15" fmla="*/ 40 h 280"/>
                <a:gd name="T16" fmla="*/ 219 w 531"/>
                <a:gd name="T17" fmla="*/ 72 h 280"/>
                <a:gd name="T18" fmla="*/ 219 w 531"/>
                <a:gd name="T19" fmla="*/ 104 h 280"/>
                <a:gd name="T20" fmla="*/ 211 w 531"/>
                <a:gd name="T21" fmla="*/ 128 h 280"/>
                <a:gd name="T22" fmla="*/ 194 w 531"/>
                <a:gd name="T23" fmla="*/ 128 h 280"/>
                <a:gd name="T24" fmla="*/ 160 w 531"/>
                <a:gd name="T25" fmla="*/ 128 h 280"/>
                <a:gd name="T26" fmla="*/ 110 w 531"/>
                <a:gd name="T27" fmla="*/ 80 h 280"/>
                <a:gd name="T28" fmla="*/ 76 w 531"/>
                <a:gd name="T29" fmla="*/ 64 h 280"/>
                <a:gd name="T30" fmla="*/ 43 w 531"/>
                <a:gd name="T31" fmla="*/ 88 h 280"/>
                <a:gd name="T32" fmla="*/ 17 w 531"/>
                <a:gd name="T33" fmla="*/ 160 h 280"/>
                <a:gd name="T34" fmla="*/ 0 w 531"/>
                <a:gd name="T35" fmla="*/ 192 h 280"/>
                <a:gd name="T36" fmla="*/ 0 w 531"/>
                <a:gd name="T37" fmla="*/ 224 h 280"/>
                <a:gd name="T38" fmla="*/ 9 w 531"/>
                <a:gd name="T39" fmla="*/ 280 h 280"/>
                <a:gd name="T40" fmla="*/ 34 w 531"/>
                <a:gd name="T41" fmla="*/ 256 h 280"/>
                <a:gd name="T42" fmla="*/ 93 w 531"/>
                <a:gd name="T43" fmla="*/ 224 h 280"/>
                <a:gd name="T44" fmla="*/ 152 w 531"/>
                <a:gd name="T45" fmla="*/ 224 h 280"/>
                <a:gd name="T46" fmla="*/ 194 w 531"/>
                <a:gd name="T47" fmla="*/ 216 h 280"/>
                <a:gd name="T48" fmla="*/ 236 w 531"/>
                <a:gd name="T49" fmla="*/ 224 h 280"/>
                <a:gd name="T50" fmla="*/ 287 w 531"/>
                <a:gd name="T51" fmla="*/ 192 h 280"/>
                <a:gd name="T52" fmla="*/ 295 w 531"/>
                <a:gd name="T53" fmla="*/ 208 h 280"/>
                <a:gd name="T54" fmla="*/ 346 w 531"/>
                <a:gd name="T55" fmla="*/ 216 h 280"/>
                <a:gd name="T56" fmla="*/ 380 w 531"/>
                <a:gd name="T57" fmla="*/ 232 h 280"/>
                <a:gd name="T58" fmla="*/ 405 w 531"/>
                <a:gd name="T59" fmla="*/ 248 h 280"/>
                <a:gd name="T60" fmla="*/ 430 w 531"/>
                <a:gd name="T61" fmla="*/ 248 h 280"/>
                <a:gd name="T62" fmla="*/ 455 w 531"/>
                <a:gd name="T63" fmla="*/ 232 h 280"/>
                <a:gd name="T64" fmla="*/ 498 w 531"/>
                <a:gd name="T65" fmla="*/ 232 h 280"/>
                <a:gd name="T66" fmla="*/ 531 w 531"/>
                <a:gd name="T67" fmla="*/ 176 h 280"/>
                <a:gd name="T68" fmla="*/ 506 w 531"/>
                <a:gd name="T69" fmla="*/ 112 h 280"/>
                <a:gd name="T70" fmla="*/ 472 w 531"/>
                <a:gd name="T71" fmla="*/ 80 h 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31" h="280">
                  <a:moveTo>
                    <a:pt x="472" y="80"/>
                  </a:moveTo>
                  <a:lnTo>
                    <a:pt x="464" y="40"/>
                  </a:lnTo>
                  <a:lnTo>
                    <a:pt x="413" y="32"/>
                  </a:lnTo>
                  <a:lnTo>
                    <a:pt x="371" y="40"/>
                  </a:lnTo>
                  <a:lnTo>
                    <a:pt x="304" y="0"/>
                  </a:lnTo>
                  <a:lnTo>
                    <a:pt x="262" y="0"/>
                  </a:lnTo>
                  <a:lnTo>
                    <a:pt x="211" y="32"/>
                  </a:lnTo>
                  <a:lnTo>
                    <a:pt x="211" y="40"/>
                  </a:lnTo>
                  <a:lnTo>
                    <a:pt x="219" y="72"/>
                  </a:lnTo>
                  <a:lnTo>
                    <a:pt x="219" y="104"/>
                  </a:lnTo>
                  <a:lnTo>
                    <a:pt x="211" y="128"/>
                  </a:lnTo>
                  <a:lnTo>
                    <a:pt x="194" y="128"/>
                  </a:lnTo>
                  <a:lnTo>
                    <a:pt x="160" y="128"/>
                  </a:lnTo>
                  <a:lnTo>
                    <a:pt x="110" y="80"/>
                  </a:lnTo>
                  <a:lnTo>
                    <a:pt x="76" y="64"/>
                  </a:lnTo>
                  <a:lnTo>
                    <a:pt x="43" y="88"/>
                  </a:lnTo>
                  <a:lnTo>
                    <a:pt x="17" y="160"/>
                  </a:lnTo>
                  <a:lnTo>
                    <a:pt x="0" y="192"/>
                  </a:lnTo>
                  <a:lnTo>
                    <a:pt x="0" y="224"/>
                  </a:lnTo>
                  <a:lnTo>
                    <a:pt x="9" y="280"/>
                  </a:lnTo>
                  <a:lnTo>
                    <a:pt x="34" y="256"/>
                  </a:lnTo>
                  <a:lnTo>
                    <a:pt x="93" y="224"/>
                  </a:lnTo>
                  <a:lnTo>
                    <a:pt x="152" y="224"/>
                  </a:lnTo>
                  <a:lnTo>
                    <a:pt x="194" y="216"/>
                  </a:lnTo>
                  <a:lnTo>
                    <a:pt x="236" y="224"/>
                  </a:lnTo>
                  <a:lnTo>
                    <a:pt x="287" y="192"/>
                  </a:lnTo>
                  <a:lnTo>
                    <a:pt x="295" y="208"/>
                  </a:lnTo>
                  <a:lnTo>
                    <a:pt x="346" y="216"/>
                  </a:lnTo>
                  <a:lnTo>
                    <a:pt x="380" y="232"/>
                  </a:lnTo>
                  <a:lnTo>
                    <a:pt x="405" y="248"/>
                  </a:lnTo>
                  <a:lnTo>
                    <a:pt x="430" y="248"/>
                  </a:lnTo>
                  <a:lnTo>
                    <a:pt x="455" y="232"/>
                  </a:lnTo>
                  <a:lnTo>
                    <a:pt x="498" y="232"/>
                  </a:lnTo>
                  <a:lnTo>
                    <a:pt x="531" y="176"/>
                  </a:lnTo>
                  <a:lnTo>
                    <a:pt x="506" y="112"/>
                  </a:lnTo>
                  <a:lnTo>
                    <a:pt x="47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4" name="Freeform 94"/>
            <p:cNvSpPr>
              <a:spLocks/>
            </p:cNvSpPr>
            <p:nvPr/>
          </p:nvSpPr>
          <p:spPr bwMode="auto">
            <a:xfrm>
              <a:off x="4822" y="1760"/>
              <a:ext cx="725" cy="600"/>
            </a:xfrm>
            <a:custGeom>
              <a:avLst/>
              <a:gdLst>
                <a:gd name="T0" fmla="*/ 657 w 725"/>
                <a:gd name="T1" fmla="*/ 320 h 600"/>
                <a:gd name="T2" fmla="*/ 641 w 725"/>
                <a:gd name="T3" fmla="*/ 280 h 600"/>
                <a:gd name="T4" fmla="*/ 708 w 725"/>
                <a:gd name="T5" fmla="*/ 256 h 600"/>
                <a:gd name="T6" fmla="*/ 700 w 725"/>
                <a:gd name="T7" fmla="*/ 208 h 600"/>
                <a:gd name="T8" fmla="*/ 624 w 725"/>
                <a:gd name="T9" fmla="*/ 168 h 600"/>
                <a:gd name="T10" fmla="*/ 548 w 725"/>
                <a:gd name="T11" fmla="*/ 136 h 600"/>
                <a:gd name="T12" fmla="*/ 514 w 725"/>
                <a:gd name="T13" fmla="*/ 104 h 600"/>
                <a:gd name="T14" fmla="*/ 506 w 725"/>
                <a:gd name="T15" fmla="*/ 40 h 600"/>
                <a:gd name="T16" fmla="*/ 438 w 725"/>
                <a:gd name="T17" fmla="*/ 8 h 600"/>
                <a:gd name="T18" fmla="*/ 379 w 725"/>
                <a:gd name="T19" fmla="*/ 16 h 600"/>
                <a:gd name="T20" fmla="*/ 329 w 725"/>
                <a:gd name="T21" fmla="*/ 16 h 600"/>
                <a:gd name="T22" fmla="*/ 278 w 725"/>
                <a:gd name="T23" fmla="*/ 0 h 600"/>
                <a:gd name="T24" fmla="*/ 202 w 725"/>
                <a:gd name="T25" fmla="*/ 64 h 600"/>
                <a:gd name="T26" fmla="*/ 186 w 725"/>
                <a:gd name="T27" fmla="*/ 88 h 600"/>
                <a:gd name="T28" fmla="*/ 211 w 725"/>
                <a:gd name="T29" fmla="*/ 128 h 600"/>
                <a:gd name="T30" fmla="*/ 177 w 725"/>
                <a:gd name="T31" fmla="*/ 152 h 600"/>
                <a:gd name="T32" fmla="*/ 143 w 725"/>
                <a:gd name="T33" fmla="*/ 184 h 600"/>
                <a:gd name="T34" fmla="*/ 143 w 725"/>
                <a:gd name="T35" fmla="*/ 248 h 600"/>
                <a:gd name="T36" fmla="*/ 135 w 725"/>
                <a:gd name="T37" fmla="*/ 272 h 600"/>
                <a:gd name="T38" fmla="*/ 76 w 725"/>
                <a:gd name="T39" fmla="*/ 296 h 600"/>
                <a:gd name="T40" fmla="*/ 68 w 725"/>
                <a:gd name="T41" fmla="*/ 328 h 600"/>
                <a:gd name="T42" fmla="*/ 0 w 725"/>
                <a:gd name="T43" fmla="*/ 344 h 600"/>
                <a:gd name="T44" fmla="*/ 59 w 725"/>
                <a:gd name="T45" fmla="*/ 464 h 600"/>
                <a:gd name="T46" fmla="*/ 17 w 725"/>
                <a:gd name="T47" fmla="*/ 536 h 600"/>
                <a:gd name="T48" fmla="*/ 59 w 725"/>
                <a:gd name="T49" fmla="*/ 600 h 600"/>
                <a:gd name="T50" fmla="*/ 93 w 725"/>
                <a:gd name="T51" fmla="*/ 600 h 600"/>
                <a:gd name="T52" fmla="*/ 152 w 725"/>
                <a:gd name="T53" fmla="*/ 552 h 600"/>
                <a:gd name="T54" fmla="*/ 303 w 725"/>
                <a:gd name="T55" fmla="*/ 536 h 600"/>
                <a:gd name="T56" fmla="*/ 396 w 725"/>
                <a:gd name="T57" fmla="*/ 552 h 600"/>
                <a:gd name="T58" fmla="*/ 455 w 725"/>
                <a:gd name="T59" fmla="*/ 528 h 600"/>
                <a:gd name="T60" fmla="*/ 514 w 725"/>
                <a:gd name="T61" fmla="*/ 512 h 600"/>
                <a:gd name="T62" fmla="*/ 582 w 725"/>
                <a:gd name="T63" fmla="*/ 504 h 600"/>
                <a:gd name="T64" fmla="*/ 624 w 725"/>
                <a:gd name="T65" fmla="*/ 488 h 600"/>
                <a:gd name="T66" fmla="*/ 700 w 725"/>
                <a:gd name="T67" fmla="*/ 400 h 600"/>
                <a:gd name="T68" fmla="*/ 657 w 725"/>
                <a:gd name="T69" fmla="*/ 344 h 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25" h="600">
                  <a:moveTo>
                    <a:pt x="657" y="344"/>
                  </a:moveTo>
                  <a:lnTo>
                    <a:pt x="657" y="320"/>
                  </a:lnTo>
                  <a:lnTo>
                    <a:pt x="632" y="304"/>
                  </a:lnTo>
                  <a:lnTo>
                    <a:pt x="641" y="280"/>
                  </a:lnTo>
                  <a:lnTo>
                    <a:pt x="691" y="272"/>
                  </a:lnTo>
                  <a:lnTo>
                    <a:pt x="708" y="256"/>
                  </a:lnTo>
                  <a:lnTo>
                    <a:pt x="725" y="232"/>
                  </a:lnTo>
                  <a:lnTo>
                    <a:pt x="700" y="208"/>
                  </a:lnTo>
                  <a:lnTo>
                    <a:pt x="632" y="192"/>
                  </a:lnTo>
                  <a:lnTo>
                    <a:pt x="624" y="168"/>
                  </a:lnTo>
                  <a:lnTo>
                    <a:pt x="582" y="160"/>
                  </a:lnTo>
                  <a:lnTo>
                    <a:pt x="548" y="136"/>
                  </a:lnTo>
                  <a:lnTo>
                    <a:pt x="548" y="120"/>
                  </a:lnTo>
                  <a:lnTo>
                    <a:pt x="514" y="104"/>
                  </a:lnTo>
                  <a:lnTo>
                    <a:pt x="514" y="72"/>
                  </a:lnTo>
                  <a:lnTo>
                    <a:pt x="506" y="40"/>
                  </a:lnTo>
                  <a:lnTo>
                    <a:pt x="472" y="16"/>
                  </a:lnTo>
                  <a:lnTo>
                    <a:pt x="438" y="8"/>
                  </a:lnTo>
                  <a:lnTo>
                    <a:pt x="396" y="32"/>
                  </a:lnTo>
                  <a:lnTo>
                    <a:pt x="379" y="16"/>
                  </a:lnTo>
                  <a:lnTo>
                    <a:pt x="346" y="8"/>
                  </a:lnTo>
                  <a:lnTo>
                    <a:pt x="329" y="16"/>
                  </a:lnTo>
                  <a:lnTo>
                    <a:pt x="303" y="0"/>
                  </a:lnTo>
                  <a:lnTo>
                    <a:pt x="278" y="0"/>
                  </a:lnTo>
                  <a:lnTo>
                    <a:pt x="245" y="64"/>
                  </a:lnTo>
                  <a:lnTo>
                    <a:pt x="202" y="64"/>
                  </a:lnTo>
                  <a:lnTo>
                    <a:pt x="177" y="80"/>
                  </a:lnTo>
                  <a:lnTo>
                    <a:pt x="186" y="88"/>
                  </a:lnTo>
                  <a:lnTo>
                    <a:pt x="186" y="120"/>
                  </a:lnTo>
                  <a:lnTo>
                    <a:pt x="211" y="128"/>
                  </a:lnTo>
                  <a:lnTo>
                    <a:pt x="202" y="144"/>
                  </a:lnTo>
                  <a:lnTo>
                    <a:pt x="177" y="152"/>
                  </a:lnTo>
                  <a:lnTo>
                    <a:pt x="169" y="176"/>
                  </a:lnTo>
                  <a:lnTo>
                    <a:pt x="143" y="184"/>
                  </a:lnTo>
                  <a:lnTo>
                    <a:pt x="143" y="216"/>
                  </a:lnTo>
                  <a:lnTo>
                    <a:pt x="143" y="248"/>
                  </a:lnTo>
                  <a:lnTo>
                    <a:pt x="160" y="280"/>
                  </a:lnTo>
                  <a:lnTo>
                    <a:pt x="135" y="272"/>
                  </a:lnTo>
                  <a:lnTo>
                    <a:pt x="110" y="288"/>
                  </a:lnTo>
                  <a:lnTo>
                    <a:pt x="76" y="296"/>
                  </a:lnTo>
                  <a:lnTo>
                    <a:pt x="84" y="320"/>
                  </a:lnTo>
                  <a:lnTo>
                    <a:pt x="68" y="328"/>
                  </a:lnTo>
                  <a:lnTo>
                    <a:pt x="34" y="320"/>
                  </a:lnTo>
                  <a:lnTo>
                    <a:pt x="0" y="344"/>
                  </a:lnTo>
                  <a:lnTo>
                    <a:pt x="17" y="384"/>
                  </a:lnTo>
                  <a:lnTo>
                    <a:pt x="59" y="464"/>
                  </a:lnTo>
                  <a:lnTo>
                    <a:pt x="17" y="512"/>
                  </a:lnTo>
                  <a:lnTo>
                    <a:pt x="17" y="536"/>
                  </a:lnTo>
                  <a:lnTo>
                    <a:pt x="51" y="544"/>
                  </a:lnTo>
                  <a:lnTo>
                    <a:pt x="59" y="600"/>
                  </a:lnTo>
                  <a:lnTo>
                    <a:pt x="93" y="600"/>
                  </a:lnTo>
                  <a:lnTo>
                    <a:pt x="110" y="576"/>
                  </a:lnTo>
                  <a:lnTo>
                    <a:pt x="152" y="552"/>
                  </a:lnTo>
                  <a:lnTo>
                    <a:pt x="211" y="544"/>
                  </a:lnTo>
                  <a:lnTo>
                    <a:pt x="303" y="536"/>
                  </a:lnTo>
                  <a:lnTo>
                    <a:pt x="362" y="528"/>
                  </a:lnTo>
                  <a:lnTo>
                    <a:pt x="396" y="552"/>
                  </a:lnTo>
                  <a:lnTo>
                    <a:pt x="421" y="528"/>
                  </a:lnTo>
                  <a:lnTo>
                    <a:pt x="455" y="528"/>
                  </a:lnTo>
                  <a:lnTo>
                    <a:pt x="489" y="544"/>
                  </a:lnTo>
                  <a:lnTo>
                    <a:pt x="514" y="512"/>
                  </a:lnTo>
                  <a:lnTo>
                    <a:pt x="539" y="528"/>
                  </a:lnTo>
                  <a:lnTo>
                    <a:pt x="582" y="504"/>
                  </a:lnTo>
                  <a:lnTo>
                    <a:pt x="632" y="520"/>
                  </a:lnTo>
                  <a:lnTo>
                    <a:pt x="624" y="488"/>
                  </a:lnTo>
                  <a:lnTo>
                    <a:pt x="641" y="424"/>
                  </a:lnTo>
                  <a:lnTo>
                    <a:pt x="700" y="400"/>
                  </a:lnTo>
                  <a:lnTo>
                    <a:pt x="674" y="368"/>
                  </a:lnTo>
                  <a:lnTo>
                    <a:pt x="657" y="344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5" name="Freeform 95"/>
            <p:cNvSpPr>
              <a:spLocks/>
            </p:cNvSpPr>
            <p:nvPr/>
          </p:nvSpPr>
          <p:spPr bwMode="auto">
            <a:xfrm>
              <a:off x="4569" y="1592"/>
              <a:ext cx="531" cy="280"/>
            </a:xfrm>
            <a:custGeom>
              <a:avLst/>
              <a:gdLst>
                <a:gd name="T0" fmla="*/ 472 w 531"/>
                <a:gd name="T1" fmla="*/ 80 h 280"/>
                <a:gd name="T2" fmla="*/ 464 w 531"/>
                <a:gd name="T3" fmla="*/ 40 h 280"/>
                <a:gd name="T4" fmla="*/ 413 w 531"/>
                <a:gd name="T5" fmla="*/ 32 h 280"/>
                <a:gd name="T6" fmla="*/ 371 w 531"/>
                <a:gd name="T7" fmla="*/ 40 h 280"/>
                <a:gd name="T8" fmla="*/ 304 w 531"/>
                <a:gd name="T9" fmla="*/ 0 h 280"/>
                <a:gd name="T10" fmla="*/ 262 w 531"/>
                <a:gd name="T11" fmla="*/ 0 h 280"/>
                <a:gd name="T12" fmla="*/ 211 w 531"/>
                <a:gd name="T13" fmla="*/ 32 h 280"/>
                <a:gd name="T14" fmla="*/ 211 w 531"/>
                <a:gd name="T15" fmla="*/ 40 h 280"/>
                <a:gd name="T16" fmla="*/ 219 w 531"/>
                <a:gd name="T17" fmla="*/ 72 h 280"/>
                <a:gd name="T18" fmla="*/ 219 w 531"/>
                <a:gd name="T19" fmla="*/ 104 h 280"/>
                <a:gd name="T20" fmla="*/ 211 w 531"/>
                <a:gd name="T21" fmla="*/ 128 h 280"/>
                <a:gd name="T22" fmla="*/ 194 w 531"/>
                <a:gd name="T23" fmla="*/ 128 h 280"/>
                <a:gd name="T24" fmla="*/ 160 w 531"/>
                <a:gd name="T25" fmla="*/ 128 h 280"/>
                <a:gd name="T26" fmla="*/ 110 w 531"/>
                <a:gd name="T27" fmla="*/ 80 h 280"/>
                <a:gd name="T28" fmla="*/ 76 w 531"/>
                <a:gd name="T29" fmla="*/ 64 h 280"/>
                <a:gd name="T30" fmla="*/ 43 w 531"/>
                <a:gd name="T31" fmla="*/ 88 h 280"/>
                <a:gd name="T32" fmla="*/ 17 w 531"/>
                <a:gd name="T33" fmla="*/ 160 h 280"/>
                <a:gd name="T34" fmla="*/ 0 w 531"/>
                <a:gd name="T35" fmla="*/ 192 h 280"/>
                <a:gd name="T36" fmla="*/ 0 w 531"/>
                <a:gd name="T37" fmla="*/ 224 h 280"/>
                <a:gd name="T38" fmla="*/ 9 w 531"/>
                <a:gd name="T39" fmla="*/ 280 h 280"/>
                <a:gd name="T40" fmla="*/ 34 w 531"/>
                <a:gd name="T41" fmla="*/ 256 h 280"/>
                <a:gd name="T42" fmla="*/ 93 w 531"/>
                <a:gd name="T43" fmla="*/ 224 h 280"/>
                <a:gd name="T44" fmla="*/ 152 w 531"/>
                <a:gd name="T45" fmla="*/ 224 h 280"/>
                <a:gd name="T46" fmla="*/ 194 w 531"/>
                <a:gd name="T47" fmla="*/ 216 h 280"/>
                <a:gd name="T48" fmla="*/ 236 w 531"/>
                <a:gd name="T49" fmla="*/ 224 h 280"/>
                <a:gd name="T50" fmla="*/ 287 w 531"/>
                <a:gd name="T51" fmla="*/ 192 h 280"/>
                <a:gd name="T52" fmla="*/ 295 w 531"/>
                <a:gd name="T53" fmla="*/ 208 h 280"/>
                <a:gd name="T54" fmla="*/ 346 w 531"/>
                <a:gd name="T55" fmla="*/ 216 h 280"/>
                <a:gd name="T56" fmla="*/ 380 w 531"/>
                <a:gd name="T57" fmla="*/ 232 h 280"/>
                <a:gd name="T58" fmla="*/ 405 w 531"/>
                <a:gd name="T59" fmla="*/ 248 h 280"/>
                <a:gd name="T60" fmla="*/ 430 w 531"/>
                <a:gd name="T61" fmla="*/ 248 h 280"/>
                <a:gd name="T62" fmla="*/ 455 w 531"/>
                <a:gd name="T63" fmla="*/ 232 h 280"/>
                <a:gd name="T64" fmla="*/ 498 w 531"/>
                <a:gd name="T65" fmla="*/ 232 h 280"/>
                <a:gd name="T66" fmla="*/ 531 w 531"/>
                <a:gd name="T67" fmla="*/ 176 h 280"/>
                <a:gd name="T68" fmla="*/ 506 w 531"/>
                <a:gd name="T69" fmla="*/ 112 h 280"/>
                <a:gd name="T70" fmla="*/ 472 w 531"/>
                <a:gd name="T71" fmla="*/ 80 h 2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31" h="280">
                  <a:moveTo>
                    <a:pt x="472" y="80"/>
                  </a:moveTo>
                  <a:lnTo>
                    <a:pt x="464" y="40"/>
                  </a:lnTo>
                  <a:lnTo>
                    <a:pt x="413" y="32"/>
                  </a:lnTo>
                  <a:lnTo>
                    <a:pt x="371" y="40"/>
                  </a:lnTo>
                  <a:lnTo>
                    <a:pt x="304" y="0"/>
                  </a:lnTo>
                  <a:lnTo>
                    <a:pt x="262" y="0"/>
                  </a:lnTo>
                  <a:lnTo>
                    <a:pt x="211" y="32"/>
                  </a:lnTo>
                  <a:lnTo>
                    <a:pt x="211" y="40"/>
                  </a:lnTo>
                  <a:lnTo>
                    <a:pt x="219" y="72"/>
                  </a:lnTo>
                  <a:lnTo>
                    <a:pt x="219" y="104"/>
                  </a:lnTo>
                  <a:lnTo>
                    <a:pt x="211" y="128"/>
                  </a:lnTo>
                  <a:lnTo>
                    <a:pt x="194" y="128"/>
                  </a:lnTo>
                  <a:lnTo>
                    <a:pt x="160" y="128"/>
                  </a:lnTo>
                  <a:lnTo>
                    <a:pt x="110" y="80"/>
                  </a:lnTo>
                  <a:lnTo>
                    <a:pt x="76" y="64"/>
                  </a:lnTo>
                  <a:lnTo>
                    <a:pt x="43" y="88"/>
                  </a:lnTo>
                  <a:lnTo>
                    <a:pt x="17" y="160"/>
                  </a:lnTo>
                  <a:lnTo>
                    <a:pt x="0" y="192"/>
                  </a:lnTo>
                  <a:lnTo>
                    <a:pt x="0" y="224"/>
                  </a:lnTo>
                  <a:lnTo>
                    <a:pt x="9" y="280"/>
                  </a:lnTo>
                  <a:lnTo>
                    <a:pt x="34" y="256"/>
                  </a:lnTo>
                  <a:lnTo>
                    <a:pt x="93" y="224"/>
                  </a:lnTo>
                  <a:lnTo>
                    <a:pt x="152" y="224"/>
                  </a:lnTo>
                  <a:lnTo>
                    <a:pt x="194" y="216"/>
                  </a:lnTo>
                  <a:lnTo>
                    <a:pt x="236" y="224"/>
                  </a:lnTo>
                  <a:lnTo>
                    <a:pt x="287" y="192"/>
                  </a:lnTo>
                  <a:lnTo>
                    <a:pt x="295" y="208"/>
                  </a:lnTo>
                  <a:lnTo>
                    <a:pt x="346" y="216"/>
                  </a:lnTo>
                  <a:lnTo>
                    <a:pt x="380" y="232"/>
                  </a:lnTo>
                  <a:lnTo>
                    <a:pt x="405" y="248"/>
                  </a:lnTo>
                  <a:lnTo>
                    <a:pt x="430" y="248"/>
                  </a:lnTo>
                  <a:lnTo>
                    <a:pt x="455" y="232"/>
                  </a:lnTo>
                  <a:lnTo>
                    <a:pt x="498" y="232"/>
                  </a:lnTo>
                  <a:lnTo>
                    <a:pt x="531" y="176"/>
                  </a:lnTo>
                  <a:lnTo>
                    <a:pt x="506" y="112"/>
                  </a:lnTo>
                  <a:lnTo>
                    <a:pt x="472" y="80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6" name="Freeform 96"/>
            <p:cNvSpPr>
              <a:spLocks/>
            </p:cNvSpPr>
            <p:nvPr/>
          </p:nvSpPr>
          <p:spPr bwMode="auto">
            <a:xfrm>
              <a:off x="4679" y="1392"/>
              <a:ext cx="337" cy="248"/>
            </a:xfrm>
            <a:custGeom>
              <a:avLst/>
              <a:gdLst>
                <a:gd name="T0" fmla="*/ 295 w 337"/>
                <a:gd name="T1" fmla="*/ 128 h 248"/>
                <a:gd name="T2" fmla="*/ 295 w 337"/>
                <a:gd name="T3" fmla="*/ 64 h 248"/>
                <a:gd name="T4" fmla="*/ 295 w 337"/>
                <a:gd name="T5" fmla="*/ 16 h 248"/>
                <a:gd name="T6" fmla="*/ 286 w 337"/>
                <a:gd name="T7" fmla="*/ 0 h 248"/>
                <a:gd name="T8" fmla="*/ 236 w 337"/>
                <a:gd name="T9" fmla="*/ 8 h 248"/>
                <a:gd name="T10" fmla="*/ 126 w 337"/>
                <a:gd name="T11" fmla="*/ 16 h 248"/>
                <a:gd name="T12" fmla="*/ 67 w 337"/>
                <a:gd name="T13" fmla="*/ 40 h 248"/>
                <a:gd name="T14" fmla="*/ 25 w 337"/>
                <a:gd name="T15" fmla="*/ 64 h 248"/>
                <a:gd name="T16" fmla="*/ 8 w 337"/>
                <a:gd name="T17" fmla="*/ 88 h 248"/>
                <a:gd name="T18" fmla="*/ 0 w 337"/>
                <a:gd name="T19" fmla="*/ 112 h 248"/>
                <a:gd name="T20" fmla="*/ 25 w 337"/>
                <a:gd name="T21" fmla="*/ 128 h 248"/>
                <a:gd name="T22" fmla="*/ 17 w 337"/>
                <a:gd name="T23" fmla="*/ 152 h 248"/>
                <a:gd name="T24" fmla="*/ 25 w 337"/>
                <a:gd name="T25" fmla="*/ 176 h 248"/>
                <a:gd name="T26" fmla="*/ 42 w 337"/>
                <a:gd name="T27" fmla="*/ 184 h 248"/>
                <a:gd name="T28" fmla="*/ 67 w 337"/>
                <a:gd name="T29" fmla="*/ 184 h 248"/>
                <a:gd name="T30" fmla="*/ 93 w 337"/>
                <a:gd name="T31" fmla="*/ 176 h 248"/>
                <a:gd name="T32" fmla="*/ 101 w 337"/>
                <a:gd name="T33" fmla="*/ 240 h 248"/>
                <a:gd name="T34" fmla="*/ 152 w 337"/>
                <a:gd name="T35" fmla="*/ 208 h 248"/>
                <a:gd name="T36" fmla="*/ 194 w 337"/>
                <a:gd name="T37" fmla="*/ 208 h 248"/>
                <a:gd name="T38" fmla="*/ 261 w 337"/>
                <a:gd name="T39" fmla="*/ 248 h 248"/>
                <a:gd name="T40" fmla="*/ 303 w 337"/>
                <a:gd name="T41" fmla="*/ 240 h 248"/>
                <a:gd name="T42" fmla="*/ 320 w 337"/>
                <a:gd name="T43" fmla="*/ 240 h 248"/>
                <a:gd name="T44" fmla="*/ 337 w 337"/>
                <a:gd name="T45" fmla="*/ 176 h 248"/>
                <a:gd name="T46" fmla="*/ 295 w 337"/>
                <a:gd name="T47" fmla="*/ 128 h 2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37" h="248">
                  <a:moveTo>
                    <a:pt x="295" y="128"/>
                  </a:moveTo>
                  <a:lnTo>
                    <a:pt x="295" y="64"/>
                  </a:lnTo>
                  <a:lnTo>
                    <a:pt x="295" y="16"/>
                  </a:lnTo>
                  <a:lnTo>
                    <a:pt x="286" y="0"/>
                  </a:lnTo>
                  <a:lnTo>
                    <a:pt x="236" y="8"/>
                  </a:lnTo>
                  <a:lnTo>
                    <a:pt x="126" y="16"/>
                  </a:lnTo>
                  <a:lnTo>
                    <a:pt x="67" y="40"/>
                  </a:lnTo>
                  <a:lnTo>
                    <a:pt x="25" y="64"/>
                  </a:lnTo>
                  <a:lnTo>
                    <a:pt x="8" y="88"/>
                  </a:lnTo>
                  <a:lnTo>
                    <a:pt x="0" y="112"/>
                  </a:lnTo>
                  <a:lnTo>
                    <a:pt x="25" y="128"/>
                  </a:lnTo>
                  <a:lnTo>
                    <a:pt x="17" y="152"/>
                  </a:lnTo>
                  <a:lnTo>
                    <a:pt x="25" y="176"/>
                  </a:lnTo>
                  <a:lnTo>
                    <a:pt x="42" y="184"/>
                  </a:lnTo>
                  <a:lnTo>
                    <a:pt x="67" y="184"/>
                  </a:lnTo>
                  <a:lnTo>
                    <a:pt x="93" y="176"/>
                  </a:lnTo>
                  <a:lnTo>
                    <a:pt x="101" y="240"/>
                  </a:lnTo>
                  <a:lnTo>
                    <a:pt x="152" y="208"/>
                  </a:lnTo>
                  <a:lnTo>
                    <a:pt x="194" y="208"/>
                  </a:lnTo>
                  <a:lnTo>
                    <a:pt x="261" y="248"/>
                  </a:lnTo>
                  <a:lnTo>
                    <a:pt x="303" y="240"/>
                  </a:lnTo>
                  <a:lnTo>
                    <a:pt x="320" y="240"/>
                  </a:lnTo>
                  <a:lnTo>
                    <a:pt x="337" y="176"/>
                  </a:lnTo>
                  <a:lnTo>
                    <a:pt x="295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7" name="Freeform 97"/>
            <p:cNvSpPr>
              <a:spLocks/>
            </p:cNvSpPr>
            <p:nvPr/>
          </p:nvSpPr>
          <p:spPr bwMode="auto">
            <a:xfrm>
              <a:off x="4687" y="-8"/>
              <a:ext cx="1121" cy="2200"/>
            </a:xfrm>
            <a:custGeom>
              <a:avLst/>
              <a:gdLst>
                <a:gd name="T0" fmla="*/ 995 w 1121"/>
                <a:gd name="T1" fmla="*/ 64 h 2200"/>
                <a:gd name="T2" fmla="*/ 1003 w 1121"/>
                <a:gd name="T3" fmla="*/ 160 h 2200"/>
                <a:gd name="T4" fmla="*/ 919 w 1121"/>
                <a:gd name="T5" fmla="*/ 168 h 2200"/>
                <a:gd name="T6" fmla="*/ 877 w 1121"/>
                <a:gd name="T7" fmla="*/ 168 h 2200"/>
                <a:gd name="T8" fmla="*/ 893 w 1121"/>
                <a:gd name="T9" fmla="*/ 88 h 2200"/>
                <a:gd name="T10" fmla="*/ 851 w 1121"/>
                <a:gd name="T11" fmla="*/ 16 h 2200"/>
                <a:gd name="T12" fmla="*/ 700 w 1121"/>
                <a:gd name="T13" fmla="*/ 48 h 2200"/>
                <a:gd name="T14" fmla="*/ 809 w 1121"/>
                <a:gd name="T15" fmla="*/ 176 h 2200"/>
                <a:gd name="T16" fmla="*/ 877 w 1121"/>
                <a:gd name="T17" fmla="*/ 224 h 2200"/>
                <a:gd name="T18" fmla="*/ 851 w 1121"/>
                <a:gd name="T19" fmla="*/ 304 h 2200"/>
                <a:gd name="T20" fmla="*/ 784 w 1121"/>
                <a:gd name="T21" fmla="*/ 328 h 2200"/>
                <a:gd name="T22" fmla="*/ 725 w 1121"/>
                <a:gd name="T23" fmla="*/ 448 h 2200"/>
                <a:gd name="T24" fmla="*/ 818 w 1121"/>
                <a:gd name="T25" fmla="*/ 560 h 2200"/>
                <a:gd name="T26" fmla="*/ 599 w 1121"/>
                <a:gd name="T27" fmla="*/ 568 h 2200"/>
                <a:gd name="T28" fmla="*/ 607 w 1121"/>
                <a:gd name="T29" fmla="*/ 640 h 2200"/>
                <a:gd name="T30" fmla="*/ 700 w 1121"/>
                <a:gd name="T31" fmla="*/ 664 h 2200"/>
                <a:gd name="T32" fmla="*/ 674 w 1121"/>
                <a:gd name="T33" fmla="*/ 712 h 2200"/>
                <a:gd name="T34" fmla="*/ 548 w 1121"/>
                <a:gd name="T35" fmla="*/ 688 h 2200"/>
                <a:gd name="T36" fmla="*/ 447 w 1121"/>
                <a:gd name="T37" fmla="*/ 592 h 2200"/>
                <a:gd name="T38" fmla="*/ 430 w 1121"/>
                <a:gd name="T39" fmla="*/ 512 h 2200"/>
                <a:gd name="T40" fmla="*/ 253 w 1121"/>
                <a:gd name="T41" fmla="*/ 424 h 2200"/>
                <a:gd name="T42" fmla="*/ 396 w 1121"/>
                <a:gd name="T43" fmla="*/ 440 h 2200"/>
                <a:gd name="T44" fmla="*/ 658 w 1121"/>
                <a:gd name="T45" fmla="*/ 416 h 2200"/>
                <a:gd name="T46" fmla="*/ 717 w 1121"/>
                <a:gd name="T47" fmla="*/ 288 h 2200"/>
                <a:gd name="T48" fmla="*/ 599 w 1121"/>
                <a:gd name="T49" fmla="*/ 192 h 2200"/>
                <a:gd name="T50" fmla="*/ 304 w 1121"/>
                <a:gd name="T51" fmla="*/ 128 h 2200"/>
                <a:gd name="T52" fmla="*/ 186 w 1121"/>
                <a:gd name="T53" fmla="*/ 96 h 2200"/>
                <a:gd name="T54" fmla="*/ 110 w 1121"/>
                <a:gd name="T55" fmla="*/ 112 h 2200"/>
                <a:gd name="T56" fmla="*/ 42 w 1121"/>
                <a:gd name="T57" fmla="*/ 176 h 2200"/>
                <a:gd name="T58" fmla="*/ 26 w 1121"/>
                <a:gd name="T59" fmla="*/ 336 h 2200"/>
                <a:gd name="T60" fmla="*/ 93 w 1121"/>
                <a:gd name="T61" fmla="*/ 448 h 2200"/>
                <a:gd name="T62" fmla="*/ 169 w 1121"/>
                <a:gd name="T63" fmla="*/ 656 h 2200"/>
                <a:gd name="T64" fmla="*/ 287 w 1121"/>
                <a:gd name="T65" fmla="*/ 808 h 2200"/>
                <a:gd name="T66" fmla="*/ 388 w 1121"/>
                <a:gd name="T67" fmla="*/ 944 h 2200"/>
                <a:gd name="T68" fmla="*/ 287 w 1121"/>
                <a:gd name="T69" fmla="*/ 1152 h 2200"/>
                <a:gd name="T70" fmla="*/ 304 w 1121"/>
                <a:gd name="T71" fmla="*/ 1264 h 2200"/>
                <a:gd name="T72" fmla="*/ 396 w 1121"/>
                <a:gd name="T73" fmla="*/ 1296 h 2200"/>
                <a:gd name="T74" fmla="*/ 346 w 1121"/>
                <a:gd name="T75" fmla="*/ 1312 h 2200"/>
                <a:gd name="T76" fmla="*/ 287 w 1121"/>
                <a:gd name="T77" fmla="*/ 1368 h 2200"/>
                <a:gd name="T78" fmla="*/ 287 w 1121"/>
                <a:gd name="T79" fmla="*/ 1408 h 2200"/>
                <a:gd name="T80" fmla="*/ 329 w 1121"/>
                <a:gd name="T81" fmla="*/ 1568 h 2200"/>
                <a:gd name="T82" fmla="*/ 354 w 1121"/>
                <a:gd name="T83" fmla="*/ 1680 h 2200"/>
                <a:gd name="T84" fmla="*/ 413 w 1121"/>
                <a:gd name="T85" fmla="*/ 1768 h 2200"/>
                <a:gd name="T86" fmla="*/ 481 w 1121"/>
                <a:gd name="T87" fmla="*/ 1776 h 2200"/>
                <a:gd name="T88" fmla="*/ 573 w 1121"/>
                <a:gd name="T89" fmla="*/ 1776 h 2200"/>
                <a:gd name="T90" fmla="*/ 649 w 1121"/>
                <a:gd name="T91" fmla="*/ 1840 h 2200"/>
                <a:gd name="T92" fmla="*/ 683 w 1121"/>
                <a:gd name="T93" fmla="*/ 1904 h 2200"/>
                <a:gd name="T94" fmla="*/ 767 w 1121"/>
                <a:gd name="T95" fmla="*/ 1960 h 2200"/>
                <a:gd name="T96" fmla="*/ 843 w 1121"/>
                <a:gd name="T97" fmla="*/ 2024 h 2200"/>
                <a:gd name="T98" fmla="*/ 767 w 1121"/>
                <a:gd name="T99" fmla="*/ 2072 h 2200"/>
                <a:gd name="T100" fmla="*/ 809 w 1121"/>
                <a:gd name="T101" fmla="*/ 2136 h 2200"/>
                <a:gd name="T102" fmla="*/ 877 w 1121"/>
                <a:gd name="T103" fmla="*/ 2128 h 2200"/>
                <a:gd name="T104" fmla="*/ 1011 w 1121"/>
                <a:gd name="T105" fmla="*/ 2112 h 2200"/>
                <a:gd name="T106" fmla="*/ 1054 w 1121"/>
                <a:gd name="T107" fmla="*/ 2192 h 2200"/>
                <a:gd name="T108" fmla="*/ 1113 w 1121"/>
                <a:gd name="T109" fmla="*/ 1360 h 2200"/>
                <a:gd name="T110" fmla="*/ 1014 w 1121"/>
                <a:gd name="T111" fmla="*/ 13 h 2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21" h="2200">
                  <a:moveTo>
                    <a:pt x="1014" y="13"/>
                  </a:moveTo>
                  <a:lnTo>
                    <a:pt x="1011" y="6"/>
                  </a:lnTo>
                  <a:lnTo>
                    <a:pt x="995" y="64"/>
                  </a:lnTo>
                  <a:lnTo>
                    <a:pt x="1011" y="112"/>
                  </a:lnTo>
                  <a:lnTo>
                    <a:pt x="1011" y="136"/>
                  </a:lnTo>
                  <a:lnTo>
                    <a:pt x="1003" y="160"/>
                  </a:lnTo>
                  <a:lnTo>
                    <a:pt x="961" y="184"/>
                  </a:lnTo>
                  <a:lnTo>
                    <a:pt x="936" y="184"/>
                  </a:lnTo>
                  <a:lnTo>
                    <a:pt x="919" y="168"/>
                  </a:lnTo>
                  <a:lnTo>
                    <a:pt x="902" y="160"/>
                  </a:lnTo>
                  <a:lnTo>
                    <a:pt x="893" y="168"/>
                  </a:lnTo>
                  <a:lnTo>
                    <a:pt x="877" y="168"/>
                  </a:lnTo>
                  <a:lnTo>
                    <a:pt x="877" y="144"/>
                  </a:lnTo>
                  <a:lnTo>
                    <a:pt x="877" y="112"/>
                  </a:lnTo>
                  <a:lnTo>
                    <a:pt x="893" y="88"/>
                  </a:lnTo>
                  <a:lnTo>
                    <a:pt x="902" y="64"/>
                  </a:lnTo>
                  <a:lnTo>
                    <a:pt x="893" y="48"/>
                  </a:lnTo>
                  <a:lnTo>
                    <a:pt x="851" y="16"/>
                  </a:lnTo>
                  <a:lnTo>
                    <a:pt x="801" y="24"/>
                  </a:lnTo>
                  <a:lnTo>
                    <a:pt x="750" y="40"/>
                  </a:lnTo>
                  <a:lnTo>
                    <a:pt x="700" y="48"/>
                  </a:lnTo>
                  <a:lnTo>
                    <a:pt x="742" y="64"/>
                  </a:lnTo>
                  <a:lnTo>
                    <a:pt x="784" y="88"/>
                  </a:lnTo>
                  <a:lnTo>
                    <a:pt x="809" y="176"/>
                  </a:lnTo>
                  <a:lnTo>
                    <a:pt x="818" y="200"/>
                  </a:lnTo>
                  <a:lnTo>
                    <a:pt x="843" y="200"/>
                  </a:lnTo>
                  <a:lnTo>
                    <a:pt x="877" y="224"/>
                  </a:lnTo>
                  <a:lnTo>
                    <a:pt x="902" y="264"/>
                  </a:lnTo>
                  <a:lnTo>
                    <a:pt x="910" y="312"/>
                  </a:lnTo>
                  <a:lnTo>
                    <a:pt x="851" y="304"/>
                  </a:lnTo>
                  <a:lnTo>
                    <a:pt x="801" y="312"/>
                  </a:lnTo>
                  <a:lnTo>
                    <a:pt x="784" y="320"/>
                  </a:lnTo>
                  <a:lnTo>
                    <a:pt x="784" y="328"/>
                  </a:lnTo>
                  <a:lnTo>
                    <a:pt x="776" y="360"/>
                  </a:lnTo>
                  <a:lnTo>
                    <a:pt x="750" y="400"/>
                  </a:lnTo>
                  <a:lnTo>
                    <a:pt x="725" y="448"/>
                  </a:lnTo>
                  <a:lnTo>
                    <a:pt x="717" y="480"/>
                  </a:lnTo>
                  <a:lnTo>
                    <a:pt x="733" y="496"/>
                  </a:lnTo>
                  <a:lnTo>
                    <a:pt x="818" y="560"/>
                  </a:lnTo>
                  <a:lnTo>
                    <a:pt x="750" y="584"/>
                  </a:lnTo>
                  <a:lnTo>
                    <a:pt x="666" y="584"/>
                  </a:lnTo>
                  <a:lnTo>
                    <a:pt x="599" y="568"/>
                  </a:lnTo>
                  <a:lnTo>
                    <a:pt x="582" y="584"/>
                  </a:lnTo>
                  <a:lnTo>
                    <a:pt x="573" y="608"/>
                  </a:lnTo>
                  <a:lnTo>
                    <a:pt x="607" y="640"/>
                  </a:lnTo>
                  <a:lnTo>
                    <a:pt x="658" y="648"/>
                  </a:lnTo>
                  <a:lnTo>
                    <a:pt x="683" y="648"/>
                  </a:lnTo>
                  <a:lnTo>
                    <a:pt x="700" y="664"/>
                  </a:lnTo>
                  <a:lnTo>
                    <a:pt x="700" y="680"/>
                  </a:lnTo>
                  <a:lnTo>
                    <a:pt x="683" y="704"/>
                  </a:lnTo>
                  <a:lnTo>
                    <a:pt x="674" y="712"/>
                  </a:lnTo>
                  <a:lnTo>
                    <a:pt x="649" y="712"/>
                  </a:lnTo>
                  <a:lnTo>
                    <a:pt x="599" y="696"/>
                  </a:lnTo>
                  <a:lnTo>
                    <a:pt x="548" y="688"/>
                  </a:lnTo>
                  <a:lnTo>
                    <a:pt x="523" y="680"/>
                  </a:lnTo>
                  <a:lnTo>
                    <a:pt x="506" y="664"/>
                  </a:lnTo>
                  <a:lnTo>
                    <a:pt x="447" y="592"/>
                  </a:lnTo>
                  <a:lnTo>
                    <a:pt x="438" y="552"/>
                  </a:lnTo>
                  <a:lnTo>
                    <a:pt x="438" y="536"/>
                  </a:lnTo>
                  <a:lnTo>
                    <a:pt x="430" y="512"/>
                  </a:lnTo>
                  <a:lnTo>
                    <a:pt x="380" y="496"/>
                  </a:lnTo>
                  <a:lnTo>
                    <a:pt x="337" y="480"/>
                  </a:lnTo>
                  <a:lnTo>
                    <a:pt x="253" y="424"/>
                  </a:lnTo>
                  <a:lnTo>
                    <a:pt x="287" y="424"/>
                  </a:lnTo>
                  <a:lnTo>
                    <a:pt x="321" y="440"/>
                  </a:lnTo>
                  <a:lnTo>
                    <a:pt x="396" y="440"/>
                  </a:lnTo>
                  <a:lnTo>
                    <a:pt x="565" y="448"/>
                  </a:lnTo>
                  <a:lnTo>
                    <a:pt x="624" y="432"/>
                  </a:lnTo>
                  <a:lnTo>
                    <a:pt x="658" y="416"/>
                  </a:lnTo>
                  <a:lnTo>
                    <a:pt x="683" y="384"/>
                  </a:lnTo>
                  <a:lnTo>
                    <a:pt x="708" y="320"/>
                  </a:lnTo>
                  <a:lnTo>
                    <a:pt x="717" y="288"/>
                  </a:lnTo>
                  <a:lnTo>
                    <a:pt x="708" y="256"/>
                  </a:lnTo>
                  <a:lnTo>
                    <a:pt x="666" y="208"/>
                  </a:lnTo>
                  <a:lnTo>
                    <a:pt x="599" y="192"/>
                  </a:lnTo>
                  <a:lnTo>
                    <a:pt x="447" y="152"/>
                  </a:lnTo>
                  <a:lnTo>
                    <a:pt x="371" y="128"/>
                  </a:lnTo>
                  <a:lnTo>
                    <a:pt x="304" y="128"/>
                  </a:lnTo>
                  <a:lnTo>
                    <a:pt x="152" y="128"/>
                  </a:lnTo>
                  <a:lnTo>
                    <a:pt x="177" y="104"/>
                  </a:lnTo>
                  <a:lnTo>
                    <a:pt x="186" y="96"/>
                  </a:lnTo>
                  <a:lnTo>
                    <a:pt x="169" y="88"/>
                  </a:lnTo>
                  <a:lnTo>
                    <a:pt x="127" y="80"/>
                  </a:lnTo>
                  <a:lnTo>
                    <a:pt x="110" y="112"/>
                  </a:lnTo>
                  <a:lnTo>
                    <a:pt x="76" y="120"/>
                  </a:lnTo>
                  <a:lnTo>
                    <a:pt x="76" y="144"/>
                  </a:lnTo>
                  <a:lnTo>
                    <a:pt x="42" y="176"/>
                  </a:lnTo>
                  <a:lnTo>
                    <a:pt x="9" y="224"/>
                  </a:lnTo>
                  <a:lnTo>
                    <a:pt x="0" y="272"/>
                  </a:lnTo>
                  <a:lnTo>
                    <a:pt x="26" y="336"/>
                  </a:lnTo>
                  <a:lnTo>
                    <a:pt x="68" y="352"/>
                  </a:lnTo>
                  <a:lnTo>
                    <a:pt x="110" y="392"/>
                  </a:lnTo>
                  <a:lnTo>
                    <a:pt x="93" y="448"/>
                  </a:lnTo>
                  <a:lnTo>
                    <a:pt x="144" y="544"/>
                  </a:lnTo>
                  <a:lnTo>
                    <a:pt x="211" y="608"/>
                  </a:lnTo>
                  <a:lnTo>
                    <a:pt x="169" y="656"/>
                  </a:lnTo>
                  <a:lnTo>
                    <a:pt x="177" y="712"/>
                  </a:lnTo>
                  <a:lnTo>
                    <a:pt x="245" y="752"/>
                  </a:lnTo>
                  <a:lnTo>
                    <a:pt x="287" y="808"/>
                  </a:lnTo>
                  <a:lnTo>
                    <a:pt x="270" y="856"/>
                  </a:lnTo>
                  <a:lnTo>
                    <a:pt x="337" y="896"/>
                  </a:lnTo>
                  <a:lnTo>
                    <a:pt x="388" y="944"/>
                  </a:lnTo>
                  <a:lnTo>
                    <a:pt x="380" y="1008"/>
                  </a:lnTo>
                  <a:lnTo>
                    <a:pt x="337" y="1080"/>
                  </a:lnTo>
                  <a:lnTo>
                    <a:pt x="287" y="1152"/>
                  </a:lnTo>
                  <a:lnTo>
                    <a:pt x="262" y="1248"/>
                  </a:lnTo>
                  <a:lnTo>
                    <a:pt x="278" y="1232"/>
                  </a:lnTo>
                  <a:lnTo>
                    <a:pt x="304" y="1264"/>
                  </a:lnTo>
                  <a:lnTo>
                    <a:pt x="346" y="1280"/>
                  </a:lnTo>
                  <a:lnTo>
                    <a:pt x="396" y="1288"/>
                  </a:lnTo>
                  <a:lnTo>
                    <a:pt x="396" y="1296"/>
                  </a:lnTo>
                  <a:lnTo>
                    <a:pt x="388" y="1304"/>
                  </a:lnTo>
                  <a:lnTo>
                    <a:pt x="363" y="1312"/>
                  </a:lnTo>
                  <a:lnTo>
                    <a:pt x="346" y="1312"/>
                  </a:lnTo>
                  <a:lnTo>
                    <a:pt x="337" y="1336"/>
                  </a:lnTo>
                  <a:lnTo>
                    <a:pt x="287" y="1344"/>
                  </a:lnTo>
                  <a:lnTo>
                    <a:pt x="287" y="1368"/>
                  </a:lnTo>
                  <a:lnTo>
                    <a:pt x="287" y="1392"/>
                  </a:lnTo>
                  <a:lnTo>
                    <a:pt x="278" y="1392"/>
                  </a:lnTo>
                  <a:lnTo>
                    <a:pt x="287" y="1408"/>
                  </a:lnTo>
                  <a:lnTo>
                    <a:pt x="287" y="1456"/>
                  </a:lnTo>
                  <a:lnTo>
                    <a:pt x="287" y="1520"/>
                  </a:lnTo>
                  <a:lnTo>
                    <a:pt x="329" y="1568"/>
                  </a:lnTo>
                  <a:lnTo>
                    <a:pt x="312" y="1632"/>
                  </a:lnTo>
                  <a:lnTo>
                    <a:pt x="346" y="1640"/>
                  </a:lnTo>
                  <a:lnTo>
                    <a:pt x="354" y="1680"/>
                  </a:lnTo>
                  <a:lnTo>
                    <a:pt x="388" y="1712"/>
                  </a:lnTo>
                  <a:lnTo>
                    <a:pt x="413" y="1776"/>
                  </a:lnTo>
                  <a:lnTo>
                    <a:pt x="413" y="1768"/>
                  </a:lnTo>
                  <a:lnTo>
                    <a:pt x="438" y="1768"/>
                  </a:lnTo>
                  <a:lnTo>
                    <a:pt x="464" y="1784"/>
                  </a:lnTo>
                  <a:lnTo>
                    <a:pt x="481" y="1776"/>
                  </a:lnTo>
                  <a:lnTo>
                    <a:pt x="514" y="1784"/>
                  </a:lnTo>
                  <a:lnTo>
                    <a:pt x="531" y="1800"/>
                  </a:lnTo>
                  <a:lnTo>
                    <a:pt x="573" y="1776"/>
                  </a:lnTo>
                  <a:lnTo>
                    <a:pt x="607" y="1784"/>
                  </a:lnTo>
                  <a:lnTo>
                    <a:pt x="641" y="1808"/>
                  </a:lnTo>
                  <a:lnTo>
                    <a:pt x="649" y="1840"/>
                  </a:lnTo>
                  <a:lnTo>
                    <a:pt x="649" y="1872"/>
                  </a:lnTo>
                  <a:lnTo>
                    <a:pt x="683" y="1888"/>
                  </a:lnTo>
                  <a:lnTo>
                    <a:pt x="683" y="1904"/>
                  </a:lnTo>
                  <a:lnTo>
                    <a:pt x="717" y="1928"/>
                  </a:lnTo>
                  <a:lnTo>
                    <a:pt x="759" y="1936"/>
                  </a:lnTo>
                  <a:lnTo>
                    <a:pt x="767" y="1960"/>
                  </a:lnTo>
                  <a:lnTo>
                    <a:pt x="835" y="1976"/>
                  </a:lnTo>
                  <a:lnTo>
                    <a:pt x="860" y="2000"/>
                  </a:lnTo>
                  <a:lnTo>
                    <a:pt x="843" y="2024"/>
                  </a:lnTo>
                  <a:lnTo>
                    <a:pt x="826" y="2040"/>
                  </a:lnTo>
                  <a:lnTo>
                    <a:pt x="776" y="2048"/>
                  </a:lnTo>
                  <a:lnTo>
                    <a:pt x="767" y="2072"/>
                  </a:lnTo>
                  <a:lnTo>
                    <a:pt x="792" y="2088"/>
                  </a:lnTo>
                  <a:lnTo>
                    <a:pt x="792" y="2112"/>
                  </a:lnTo>
                  <a:lnTo>
                    <a:pt x="809" y="2136"/>
                  </a:lnTo>
                  <a:lnTo>
                    <a:pt x="835" y="2168"/>
                  </a:lnTo>
                  <a:lnTo>
                    <a:pt x="868" y="2168"/>
                  </a:lnTo>
                  <a:lnTo>
                    <a:pt x="877" y="2128"/>
                  </a:lnTo>
                  <a:lnTo>
                    <a:pt x="910" y="2128"/>
                  </a:lnTo>
                  <a:lnTo>
                    <a:pt x="969" y="2096"/>
                  </a:lnTo>
                  <a:lnTo>
                    <a:pt x="1011" y="2112"/>
                  </a:lnTo>
                  <a:lnTo>
                    <a:pt x="1054" y="2136"/>
                  </a:lnTo>
                  <a:lnTo>
                    <a:pt x="1037" y="2152"/>
                  </a:lnTo>
                  <a:lnTo>
                    <a:pt x="1054" y="2192"/>
                  </a:lnTo>
                  <a:lnTo>
                    <a:pt x="1079" y="2200"/>
                  </a:lnTo>
                  <a:lnTo>
                    <a:pt x="1113" y="2200"/>
                  </a:lnTo>
                  <a:lnTo>
                    <a:pt x="1113" y="1360"/>
                  </a:lnTo>
                  <a:lnTo>
                    <a:pt x="1121" y="0"/>
                  </a:lnTo>
                  <a:lnTo>
                    <a:pt x="1116" y="8"/>
                  </a:lnTo>
                  <a:lnTo>
                    <a:pt x="101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8" name="Freeform 98"/>
            <p:cNvSpPr>
              <a:spLocks/>
            </p:cNvSpPr>
            <p:nvPr/>
          </p:nvSpPr>
          <p:spPr bwMode="auto">
            <a:xfrm>
              <a:off x="4679" y="1384"/>
              <a:ext cx="337" cy="248"/>
            </a:xfrm>
            <a:custGeom>
              <a:avLst/>
              <a:gdLst>
                <a:gd name="T0" fmla="*/ 295 w 337"/>
                <a:gd name="T1" fmla="*/ 128 h 248"/>
                <a:gd name="T2" fmla="*/ 295 w 337"/>
                <a:gd name="T3" fmla="*/ 64 h 248"/>
                <a:gd name="T4" fmla="*/ 295 w 337"/>
                <a:gd name="T5" fmla="*/ 16 h 248"/>
                <a:gd name="T6" fmla="*/ 286 w 337"/>
                <a:gd name="T7" fmla="*/ 0 h 248"/>
                <a:gd name="T8" fmla="*/ 236 w 337"/>
                <a:gd name="T9" fmla="*/ 8 h 248"/>
                <a:gd name="T10" fmla="*/ 126 w 337"/>
                <a:gd name="T11" fmla="*/ 16 h 248"/>
                <a:gd name="T12" fmla="*/ 67 w 337"/>
                <a:gd name="T13" fmla="*/ 40 h 248"/>
                <a:gd name="T14" fmla="*/ 25 w 337"/>
                <a:gd name="T15" fmla="*/ 64 h 248"/>
                <a:gd name="T16" fmla="*/ 8 w 337"/>
                <a:gd name="T17" fmla="*/ 88 h 248"/>
                <a:gd name="T18" fmla="*/ 0 w 337"/>
                <a:gd name="T19" fmla="*/ 112 h 248"/>
                <a:gd name="T20" fmla="*/ 25 w 337"/>
                <a:gd name="T21" fmla="*/ 128 h 248"/>
                <a:gd name="T22" fmla="*/ 17 w 337"/>
                <a:gd name="T23" fmla="*/ 152 h 248"/>
                <a:gd name="T24" fmla="*/ 25 w 337"/>
                <a:gd name="T25" fmla="*/ 176 h 248"/>
                <a:gd name="T26" fmla="*/ 42 w 337"/>
                <a:gd name="T27" fmla="*/ 184 h 248"/>
                <a:gd name="T28" fmla="*/ 67 w 337"/>
                <a:gd name="T29" fmla="*/ 184 h 248"/>
                <a:gd name="T30" fmla="*/ 93 w 337"/>
                <a:gd name="T31" fmla="*/ 176 h 248"/>
                <a:gd name="T32" fmla="*/ 101 w 337"/>
                <a:gd name="T33" fmla="*/ 240 h 248"/>
                <a:gd name="T34" fmla="*/ 152 w 337"/>
                <a:gd name="T35" fmla="*/ 208 h 248"/>
                <a:gd name="T36" fmla="*/ 194 w 337"/>
                <a:gd name="T37" fmla="*/ 208 h 248"/>
                <a:gd name="T38" fmla="*/ 261 w 337"/>
                <a:gd name="T39" fmla="*/ 248 h 248"/>
                <a:gd name="T40" fmla="*/ 303 w 337"/>
                <a:gd name="T41" fmla="*/ 240 h 248"/>
                <a:gd name="T42" fmla="*/ 320 w 337"/>
                <a:gd name="T43" fmla="*/ 240 h 248"/>
                <a:gd name="T44" fmla="*/ 337 w 337"/>
                <a:gd name="T45" fmla="*/ 176 h 248"/>
                <a:gd name="T46" fmla="*/ 295 w 337"/>
                <a:gd name="T47" fmla="*/ 128 h 2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37" h="248">
                  <a:moveTo>
                    <a:pt x="295" y="128"/>
                  </a:moveTo>
                  <a:lnTo>
                    <a:pt x="295" y="64"/>
                  </a:lnTo>
                  <a:lnTo>
                    <a:pt x="295" y="16"/>
                  </a:lnTo>
                  <a:lnTo>
                    <a:pt x="286" y="0"/>
                  </a:lnTo>
                  <a:lnTo>
                    <a:pt x="236" y="8"/>
                  </a:lnTo>
                  <a:lnTo>
                    <a:pt x="126" y="16"/>
                  </a:lnTo>
                  <a:lnTo>
                    <a:pt x="67" y="40"/>
                  </a:lnTo>
                  <a:lnTo>
                    <a:pt x="25" y="64"/>
                  </a:lnTo>
                  <a:lnTo>
                    <a:pt x="8" y="88"/>
                  </a:lnTo>
                  <a:lnTo>
                    <a:pt x="0" y="112"/>
                  </a:lnTo>
                  <a:lnTo>
                    <a:pt x="25" y="128"/>
                  </a:lnTo>
                  <a:lnTo>
                    <a:pt x="17" y="152"/>
                  </a:lnTo>
                  <a:lnTo>
                    <a:pt x="25" y="176"/>
                  </a:lnTo>
                  <a:lnTo>
                    <a:pt x="42" y="184"/>
                  </a:lnTo>
                  <a:lnTo>
                    <a:pt x="67" y="184"/>
                  </a:lnTo>
                  <a:lnTo>
                    <a:pt x="93" y="176"/>
                  </a:lnTo>
                  <a:lnTo>
                    <a:pt x="101" y="240"/>
                  </a:lnTo>
                  <a:lnTo>
                    <a:pt x="152" y="208"/>
                  </a:lnTo>
                  <a:lnTo>
                    <a:pt x="194" y="208"/>
                  </a:lnTo>
                  <a:lnTo>
                    <a:pt x="261" y="248"/>
                  </a:lnTo>
                  <a:lnTo>
                    <a:pt x="303" y="240"/>
                  </a:lnTo>
                  <a:lnTo>
                    <a:pt x="320" y="240"/>
                  </a:lnTo>
                  <a:lnTo>
                    <a:pt x="337" y="176"/>
                  </a:lnTo>
                  <a:lnTo>
                    <a:pt x="295" y="128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19" name="Freeform 99"/>
            <p:cNvSpPr>
              <a:spLocks/>
            </p:cNvSpPr>
            <p:nvPr/>
          </p:nvSpPr>
          <p:spPr bwMode="auto">
            <a:xfrm>
              <a:off x="4687" y="2"/>
              <a:ext cx="1115" cy="2190"/>
            </a:xfrm>
            <a:custGeom>
              <a:avLst/>
              <a:gdLst>
                <a:gd name="T0" fmla="*/ 1011 w 1115"/>
                <a:gd name="T1" fmla="*/ 102 h 2190"/>
                <a:gd name="T2" fmla="*/ 961 w 1115"/>
                <a:gd name="T3" fmla="*/ 174 h 2190"/>
                <a:gd name="T4" fmla="*/ 902 w 1115"/>
                <a:gd name="T5" fmla="*/ 150 h 2190"/>
                <a:gd name="T6" fmla="*/ 877 w 1115"/>
                <a:gd name="T7" fmla="*/ 134 h 2190"/>
                <a:gd name="T8" fmla="*/ 902 w 1115"/>
                <a:gd name="T9" fmla="*/ 54 h 2190"/>
                <a:gd name="T10" fmla="*/ 801 w 1115"/>
                <a:gd name="T11" fmla="*/ 14 h 2190"/>
                <a:gd name="T12" fmla="*/ 742 w 1115"/>
                <a:gd name="T13" fmla="*/ 54 h 2190"/>
                <a:gd name="T14" fmla="*/ 818 w 1115"/>
                <a:gd name="T15" fmla="*/ 190 h 2190"/>
                <a:gd name="T16" fmla="*/ 902 w 1115"/>
                <a:gd name="T17" fmla="*/ 254 h 2190"/>
                <a:gd name="T18" fmla="*/ 801 w 1115"/>
                <a:gd name="T19" fmla="*/ 302 h 2190"/>
                <a:gd name="T20" fmla="*/ 776 w 1115"/>
                <a:gd name="T21" fmla="*/ 350 h 2190"/>
                <a:gd name="T22" fmla="*/ 717 w 1115"/>
                <a:gd name="T23" fmla="*/ 470 h 2190"/>
                <a:gd name="T24" fmla="*/ 750 w 1115"/>
                <a:gd name="T25" fmla="*/ 574 h 2190"/>
                <a:gd name="T26" fmla="*/ 582 w 1115"/>
                <a:gd name="T27" fmla="*/ 574 h 2190"/>
                <a:gd name="T28" fmla="*/ 658 w 1115"/>
                <a:gd name="T29" fmla="*/ 638 h 2190"/>
                <a:gd name="T30" fmla="*/ 700 w 1115"/>
                <a:gd name="T31" fmla="*/ 670 h 2190"/>
                <a:gd name="T32" fmla="*/ 649 w 1115"/>
                <a:gd name="T33" fmla="*/ 702 h 2190"/>
                <a:gd name="T34" fmla="*/ 523 w 1115"/>
                <a:gd name="T35" fmla="*/ 670 h 2190"/>
                <a:gd name="T36" fmla="*/ 438 w 1115"/>
                <a:gd name="T37" fmla="*/ 542 h 2190"/>
                <a:gd name="T38" fmla="*/ 380 w 1115"/>
                <a:gd name="T39" fmla="*/ 486 h 2190"/>
                <a:gd name="T40" fmla="*/ 287 w 1115"/>
                <a:gd name="T41" fmla="*/ 414 h 2190"/>
                <a:gd name="T42" fmla="*/ 565 w 1115"/>
                <a:gd name="T43" fmla="*/ 438 h 2190"/>
                <a:gd name="T44" fmla="*/ 683 w 1115"/>
                <a:gd name="T45" fmla="*/ 374 h 2190"/>
                <a:gd name="T46" fmla="*/ 708 w 1115"/>
                <a:gd name="T47" fmla="*/ 246 h 2190"/>
                <a:gd name="T48" fmla="*/ 447 w 1115"/>
                <a:gd name="T49" fmla="*/ 142 h 2190"/>
                <a:gd name="T50" fmla="*/ 152 w 1115"/>
                <a:gd name="T51" fmla="*/ 118 h 2190"/>
                <a:gd name="T52" fmla="*/ 169 w 1115"/>
                <a:gd name="T53" fmla="*/ 78 h 2190"/>
                <a:gd name="T54" fmla="*/ 76 w 1115"/>
                <a:gd name="T55" fmla="*/ 110 h 2190"/>
                <a:gd name="T56" fmla="*/ 9 w 1115"/>
                <a:gd name="T57" fmla="*/ 214 h 2190"/>
                <a:gd name="T58" fmla="*/ 68 w 1115"/>
                <a:gd name="T59" fmla="*/ 342 h 2190"/>
                <a:gd name="T60" fmla="*/ 144 w 1115"/>
                <a:gd name="T61" fmla="*/ 534 h 2190"/>
                <a:gd name="T62" fmla="*/ 177 w 1115"/>
                <a:gd name="T63" fmla="*/ 702 h 2190"/>
                <a:gd name="T64" fmla="*/ 270 w 1115"/>
                <a:gd name="T65" fmla="*/ 846 h 2190"/>
                <a:gd name="T66" fmla="*/ 380 w 1115"/>
                <a:gd name="T67" fmla="*/ 998 h 2190"/>
                <a:gd name="T68" fmla="*/ 262 w 1115"/>
                <a:gd name="T69" fmla="*/ 1238 h 2190"/>
                <a:gd name="T70" fmla="*/ 346 w 1115"/>
                <a:gd name="T71" fmla="*/ 1270 h 2190"/>
                <a:gd name="T72" fmla="*/ 388 w 1115"/>
                <a:gd name="T73" fmla="*/ 1294 h 2190"/>
                <a:gd name="T74" fmla="*/ 337 w 1115"/>
                <a:gd name="T75" fmla="*/ 1326 h 2190"/>
                <a:gd name="T76" fmla="*/ 287 w 1115"/>
                <a:gd name="T77" fmla="*/ 1382 h 2190"/>
                <a:gd name="T78" fmla="*/ 287 w 1115"/>
                <a:gd name="T79" fmla="*/ 1446 h 2190"/>
                <a:gd name="T80" fmla="*/ 312 w 1115"/>
                <a:gd name="T81" fmla="*/ 1622 h 2190"/>
                <a:gd name="T82" fmla="*/ 388 w 1115"/>
                <a:gd name="T83" fmla="*/ 1702 h 2190"/>
                <a:gd name="T84" fmla="*/ 438 w 1115"/>
                <a:gd name="T85" fmla="*/ 1758 h 2190"/>
                <a:gd name="T86" fmla="*/ 514 w 1115"/>
                <a:gd name="T87" fmla="*/ 1774 h 2190"/>
                <a:gd name="T88" fmla="*/ 607 w 1115"/>
                <a:gd name="T89" fmla="*/ 1774 h 2190"/>
                <a:gd name="T90" fmla="*/ 649 w 1115"/>
                <a:gd name="T91" fmla="*/ 1862 h 2190"/>
                <a:gd name="T92" fmla="*/ 717 w 1115"/>
                <a:gd name="T93" fmla="*/ 1918 h 2190"/>
                <a:gd name="T94" fmla="*/ 835 w 1115"/>
                <a:gd name="T95" fmla="*/ 1966 h 2190"/>
                <a:gd name="T96" fmla="*/ 826 w 1115"/>
                <a:gd name="T97" fmla="*/ 2030 h 2190"/>
                <a:gd name="T98" fmla="*/ 792 w 1115"/>
                <a:gd name="T99" fmla="*/ 2078 h 2190"/>
                <a:gd name="T100" fmla="*/ 835 w 1115"/>
                <a:gd name="T101" fmla="*/ 2158 h 2190"/>
                <a:gd name="T102" fmla="*/ 877 w 1115"/>
                <a:gd name="T103" fmla="*/ 2118 h 2190"/>
                <a:gd name="T104" fmla="*/ 1011 w 1115"/>
                <a:gd name="T105" fmla="*/ 2102 h 2190"/>
                <a:gd name="T106" fmla="*/ 1054 w 1115"/>
                <a:gd name="T107" fmla="*/ 2182 h 2190"/>
                <a:gd name="T108" fmla="*/ 1115 w 1115"/>
                <a:gd name="T109" fmla="*/ 0 h 219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15" h="2190">
                  <a:moveTo>
                    <a:pt x="1011" y="0"/>
                  </a:moveTo>
                  <a:lnTo>
                    <a:pt x="995" y="54"/>
                  </a:lnTo>
                  <a:lnTo>
                    <a:pt x="1011" y="102"/>
                  </a:lnTo>
                  <a:lnTo>
                    <a:pt x="1011" y="126"/>
                  </a:lnTo>
                  <a:lnTo>
                    <a:pt x="1003" y="150"/>
                  </a:lnTo>
                  <a:lnTo>
                    <a:pt x="961" y="174"/>
                  </a:lnTo>
                  <a:lnTo>
                    <a:pt x="936" y="174"/>
                  </a:lnTo>
                  <a:lnTo>
                    <a:pt x="919" y="158"/>
                  </a:lnTo>
                  <a:lnTo>
                    <a:pt x="902" y="150"/>
                  </a:lnTo>
                  <a:lnTo>
                    <a:pt x="893" y="158"/>
                  </a:lnTo>
                  <a:lnTo>
                    <a:pt x="877" y="158"/>
                  </a:lnTo>
                  <a:lnTo>
                    <a:pt x="877" y="134"/>
                  </a:lnTo>
                  <a:lnTo>
                    <a:pt x="877" y="102"/>
                  </a:lnTo>
                  <a:lnTo>
                    <a:pt x="893" y="78"/>
                  </a:lnTo>
                  <a:lnTo>
                    <a:pt x="902" y="54"/>
                  </a:lnTo>
                  <a:lnTo>
                    <a:pt x="893" y="38"/>
                  </a:lnTo>
                  <a:lnTo>
                    <a:pt x="851" y="6"/>
                  </a:lnTo>
                  <a:lnTo>
                    <a:pt x="801" y="14"/>
                  </a:lnTo>
                  <a:lnTo>
                    <a:pt x="750" y="30"/>
                  </a:lnTo>
                  <a:lnTo>
                    <a:pt x="700" y="38"/>
                  </a:lnTo>
                  <a:lnTo>
                    <a:pt x="742" y="54"/>
                  </a:lnTo>
                  <a:lnTo>
                    <a:pt x="784" y="78"/>
                  </a:lnTo>
                  <a:lnTo>
                    <a:pt x="809" y="166"/>
                  </a:lnTo>
                  <a:lnTo>
                    <a:pt x="818" y="190"/>
                  </a:lnTo>
                  <a:lnTo>
                    <a:pt x="843" y="190"/>
                  </a:lnTo>
                  <a:lnTo>
                    <a:pt x="877" y="214"/>
                  </a:lnTo>
                  <a:lnTo>
                    <a:pt x="902" y="254"/>
                  </a:lnTo>
                  <a:lnTo>
                    <a:pt x="910" y="302"/>
                  </a:lnTo>
                  <a:lnTo>
                    <a:pt x="851" y="294"/>
                  </a:lnTo>
                  <a:lnTo>
                    <a:pt x="801" y="302"/>
                  </a:lnTo>
                  <a:lnTo>
                    <a:pt x="784" y="310"/>
                  </a:lnTo>
                  <a:lnTo>
                    <a:pt x="784" y="318"/>
                  </a:lnTo>
                  <a:lnTo>
                    <a:pt x="776" y="350"/>
                  </a:lnTo>
                  <a:lnTo>
                    <a:pt x="750" y="390"/>
                  </a:lnTo>
                  <a:lnTo>
                    <a:pt x="725" y="438"/>
                  </a:lnTo>
                  <a:lnTo>
                    <a:pt x="717" y="470"/>
                  </a:lnTo>
                  <a:lnTo>
                    <a:pt x="733" y="486"/>
                  </a:lnTo>
                  <a:lnTo>
                    <a:pt x="818" y="550"/>
                  </a:lnTo>
                  <a:lnTo>
                    <a:pt x="750" y="574"/>
                  </a:lnTo>
                  <a:lnTo>
                    <a:pt x="666" y="574"/>
                  </a:lnTo>
                  <a:lnTo>
                    <a:pt x="599" y="558"/>
                  </a:lnTo>
                  <a:lnTo>
                    <a:pt x="582" y="574"/>
                  </a:lnTo>
                  <a:lnTo>
                    <a:pt x="573" y="598"/>
                  </a:lnTo>
                  <a:lnTo>
                    <a:pt x="607" y="630"/>
                  </a:lnTo>
                  <a:lnTo>
                    <a:pt x="658" y="638"/>
                  </a:lnTo>
                  <a:lnTo>
                    <a:pt x="683" y="638"/>
                  </a:lnTo>
                  <a:lnTo>
                    <a:pt x="700" y="654"/>
                  </a:lnTo>
                  <a:lnTo>
                    <a:pt x="700" y="670"/>
                  </a:lnTo>
                  <a:lnTo>
                    <a:pt x="683" y="694"/>
                  </a:lnTo>
                  <a:lnTo>
                    <a:pt x="674" y="702"/>
                  </a:lnTo>
                  <a:lnTo>
                    <a:pt x="649" y="702"/>
                  </a:lnTo>
                  <a:lnTo>
                    <a:pt x="599" y="686"/>
                  </a:lnTo>
                  <a:lnTo>
                    <a:pt x="548" y="678"/>
                  </a:lnTo>
                  <a:lnTo>
                    <a:pt x="523" y="670"/>
                  </a:lnTo>
                  <a:lnTo>
                    <a:pt x="506" y="654"/>
                  </a:lnTo>
                  <a:lnTo>
                    <a:pt x="447" y="582"/>
                  </a:lnTo>
                  <a:lnTo>
                    <a:pt x="438" y="542"/>
                  </a:lnTo>
                  <a:lnTo>
                    <a:pt x="438" y="526"/>
                  </a:lnTo>
                  <a:lnTo>
                    <a:pt x="430" y="502"/>
                  </a:lnTo>
                  <a:lnTo>
                    <a:pt x="380" y="486"/>
                  </a:lnTo>
                  <a:lnTo>
                    <a:pt x="337" y="470"/>
                  </a:lnTo>
                  <a:lnTo>
                    <a:pt x="253" y="414"/>
                  </a:lnTo>
                  <a:lnTo>
                    <a:pt x="287" y="414"/>
                  </a:lnTo>
                  <a:lnTo>
                    <a:pt x="321" y="430"/>
                  </a:lnTo>
                  <a:lnTo>
                    <a:pt x="396" y="430"/>
                  </a:lnTo>
                  <a:lnTo>
                    <a:pt x="565" y="438"/>
                  </a:lnTo>
                  <a:lnTo>
                    <a:pt x="624" y="422"/>
                  </a:lnTo>
                  <a:lnTo>
                    <a:pt x="658" y="406"/>
                  </a:lnTo>
                  <a:lnTo>
                    <a:pt x="683" y="374"/>
                  </a:lnTo>
                  <a:lnTo>
                    <a:pt x="708" y="310"/>
                  </a:lnTo>
                  <a:lnTo>
                    <a:pt x="717" y="278"/>
                  </a:lnTo>
                  <a:lnTo>
                    <a:pt x="708" y="246"/>
                  </a:lnTo>
                  <a:lnTo>
                    <a:pt x="666" y="198"/>
                  </a:lnTo>
                  <a:lnTo>
                    <a:pt x="599" y="182"/>
                  </a:lnTo>
                  <a:lnTo>
                    <a:pt x="447" y="142"/>
                  </a:lnTo>
                  <a:lnTo>
                    <a:pt x="371" y="118"/>
                  </a:lnTo>
                  <a:lnTo>
                    <a:pt x="304" y="118"/>
                  </a:lnTo>
                  <a:lnTo>
                    <a:pt x="152" y="118"/>
                  </a:lnTo>
                  <a:lnTo>
                    <a:pt x="177" y="94"/>
                  </a:lnTo>
                  <a:lnTo>
                    <a:pt x="186" y="86"/>
                  </a:lnTo>
                  <a:lnTo>
                    <a:pt x="169" y="78"/>
                  </a:lnTo>
                  <a:lnTo>
                    <a:pt x="127" y="70"/>
                  </a:lnTo>
                  <a:lnTo>
                    <a:pt x="110" y="102"/>
                  </a:lnTo>
                  <a:lnTo>
                    <a:pt x="76" y="110"/>
                  </a:lnTo>
                  <a:lnTo>
                    <a:pt x="76" y="134"/>
                  </a:lnTo>
                  <a:lnTo>
                    <a:pt x="42" y="166"/>
                  </a:lnTo>
                  <a:lnTo>
                    <a:pt x="9" y="214"/>
                  </a:lnTo>
                  <a:lnTo>
                    <a:pt x="0" y="262"/>
                  </a:lnTo>
                  <a:lnTo>
                    <a:pt x="26" y="326"/>
                  </a:lnTo>
                  <a:lnTo>
                    <a:pt x="68" y="342"/>
                  </a:lnTo>
                  <a:lnTo>
                    <a:pt x="110" y="382"/>
                  </a:lnTo>
                  <a:lnTo>
                    <a:pt x="93" y="438"/>
                  </a:lnTo>
                  <a:lnTo>
                    <a:pt x="144" y="534"/>
                  </a:lnTo>
                  <a:lnTo>
                    <a:pt x="211" y="598"/>
                  </a:lnTo>
                  <a:lnTo>
                    <a:pt x="169" y="646"/>
                  </a:lnTo>
                  <a:lnTo>
                    <a:pt x="177" y="702"/>
                  </a:lnTo>
                  <a:lnTo>
                    <a:pt x="245" y="742"/>
                  </a:lnTo>
                  <a:lnTo>
                    <a:pt x="287" y="798"/>
                  </a:lnTo>
                  <a:lnTo>
                    <a:pt x="270" y="846"/>
                  </a:lnTo>
                  <a:lnTo>
                    <a:pt x="337" y="886"/>
                  </a:lnTo>
                  <a:lnTo>
                    <a:pt x="388" y="934"/>
                  </a:lnTo>
                  <a:lnTo>
                    <a:pt x="380" y="998"/>
                  </a:lnTo>
                  <a:lnTo>
                    <a:pt x="337" y="1070"/>
                  </a:lnTo>
                  <a:lnTo>
                    <a:pt x="287" y="1142"/>
                  </a:lnTo>
                  <a:lnTo>
                    <a:pt x="262" y="1238"/>
                  </a:lnTo>
                  <a:lnTo>
                    <a:pt x="278" y="1222"/>
                  </a:lnTo>
                  <a:lnTo>
                    <a:pt x="304" y="1254"/>
                  </a:lnTo>
                  <a:lnTo>
                    <a:pt x="346" y="1270"/>
                  </a:lnTo>
                  <a:lnTo>
                    <a:pt x="396" y="1278"/>
                  </a:lnTo>
                  <a:lnTo>
                    <a:pt x="396" y="1286"/>
                  </a:lnTo>
                  <a:lnTo>
                    <a:pt x="388" y="1294"/>
                  </a:lnTo>
                  <a:lnTo>
                    <a:pt x="363" y="1302"/>
                  </a:lnTo>
                  <a:lnTo>
                    <a:pt x="346" y="1302"/>
                  </a:lnTo>
                  <a:lnTo>
                    <a:pt x="337" y="1326"/>
                  </a:lnTo>
                  <a:lnTo>
                    <a:pt x="287" y="1334"/>
                  </a:lnTo>
                  <a:lnTo>
                    <a:pt x="287" y="1358"/>
                  </a:lnTo>
                  <a:lnTo>
                    <a:pt x="287" y="1382"/>
                  </a:lnTo>
                  <a:lnTo>
                    <a:pt x="278" y="1382"/>
                  </a:lnTo>
                  <a:lnTo>
                    <a:pt x="287" y="1398"/>
                  </a:lnTo>
                  <a:lnTo>
                    <a:pt x="287" y="1446"/>
                  </a:lnTo>
                  <a:lnTo>
                    <a:pt x="287" y="1510"/>
                  </a:lnTo>
                  <a:lnTo>
                    <a:pt x="329" y="1558"/>
                  </a:lnTo>
                  <a:lnTo>
                    <a:pt x="312" y="1622"/>
                  </a:lnTo>
                  <a:lnTo>
                    <a:pt x="346" y="1630"/>
                  </a:lnTo>
                  <a:lnTo>
                    <a:pt x="354" y="1670"/>
                  </a:lnTo>
                  <a:lnTo>
                    <a:pt x="388" y="1702"/>
                  </a:lnTo>
                  <a:lnTo>
                    <a:pt x="413" y="1766"/>
                  </a:lnTo>
                  <a:lnTo>
                    <a:pt x="413" y="1758"/>
                  </a:lnTo>
                  <a:lnTo>
                    <a:pt x="438" y="1758"/>
                  </a:lnTo>
                  <a:lnTo>
                    <a:pt x="464" y="1774"/>
                  </a:lnTo>
                  <a:lnTo>
                    <a:pt x="481" y="1766"/>
                  </a:lnTo>
                  <a:lnTo>
                    <a:pt x="514" y="1774"/>
                  </a:lnTo>
                  <a:lnTo>
                    <a:pt x="531" y="1790"/>
                  </a:lnTo>
                  <a:lnTo>
                    <a:pt x="573" y="1766"/>
                  </a:lnTo>
                  <a:lnTo>
                    <a:pt x="607" y="1774"/>
                  </a:lnTo>
                  <a:lnTo>
                    <a:pt x="641" y="1798"/>
                  </a:lnTo>
                  <a:lnTo>
                    <a:pt x="649" y="1830"/>
                  </a:lnTo>
                  <a:lnTo>
                    <a:pt x="649" y="1862"/>
                  </a:lnTo>
                  <a:lnTo>
                    <a:pt x="683" y="1878"/>
                  </a:lnTo>
                  <a:lnTo>
                    <a:pt x="683" y="1894"/>
                  </a:lnTo>
                  <a:lnTo>
                    <a:pt x="717" y="1918"/>
                  </a:lnTo>
                  <a:lnTo>
                    <a:pt x="759" y="1926"/>
                  </a:lnTo>
                  <a:lnTo>
                    <a:pt x="767" y="1950"/>
                  </a:lnTo>
                  <a:lnTo>
                    <a:pt x="835" y="1966"/>
                  </a:lnTo>
                  <a:lnTo>
                    <a:pt x="860" y="1990"/>
                  </a:lnTo>
                  <a:lnTo>
                    <a:pt x="843" y="2014"/>
                  </a:lnTo>
                  <a:lnTo>
                    <a:pt x="826" y="2030"/>
                  </a:lnTo>
                  <a:lnTo>
                    <a:pt x="776" y="2038"/>
                  </a:lnTo>
                  <a:lnTo>
                    <a:pt x="767" y="2062"/>
                  </a:lnTo>
                  <a:lnTo>
                    <a:pt x="792" y="2078"/>
                  </a:lnTo>
                  <a:lnTo>
                    <a:pt x="792" y="2102"/>
                  </a:lnTo>
                  <a:lnTo>
                    <a:pt x="809" y="2126"/>
                  </a:lnTo>
                  <a:lnTo>
                    <a:pt x="835" y="2158"/>
                  </a:lnTo>
                  <a:lnTo>
                    <a:pt x="868" y="2158"/>
                  </a:lnTo>
                  <a:lnTo>
                    <a:pt x="877" y="2118"/>
                  </a:lnTo>
                  <a:lnTo>
                    <a:pt x="910" y="2118"/>
                  </a:lnTo>
                  <a:lnTo>
                    <a:pt x="969" y="2086"/>
                  </a:lnTo>
                  <a:lnTo>
                    <a:pt x="1011" y="2102"/>
                  </a:lnTo>
                  <a:lnTo>
                    <a:pt x="1054" y="2126"/>
                  </a:lnTo>
                  <a:lnTo>
                    <a:pt x="1037" y="2142"/>
                  </a:lnTo>
                  <a:lnTo>
                    <a:pt x="1054" y="2182"/>
                  </a:lnTo>
                  <a:lnTo>
                    <a:pt x="1079" y="2190"/>
                  </a:lnTo>
                  <a:lnTo>
                    <a:pt x="1113" y="2190"/>
                  </a:lnTo>
                  <a:lnTo>
                    <a:pt x="1115" y="0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20" name="Freeform 100"/>
            <p:cNvSpPr>
              <a:spLocks/>
            </p:cNvSpPr>
            <p:nvPr/>
          </p:nvSpPr>
          <p:spPr bwMode="auto">
            <a:xfrm>
              <a:off x="4274" y="136"/>
              <a:ext cx="801" cy="1272"/>
            </a:xfrm>
            <a:custGeom>
              <a:avLst/>
              <a:gdLst>
                <a:gd name="T0" fmla="*/ 683 w 801"/>
                <a:gd name="T1" fmla="*/ 720 h 1272"/>
                <a:gd name="T2" fmla="*/ 658 w 801"/>
                <a:gd name="T3" fmla="*/ 616 h 1272"/>
                <a:gd name="T4" fmla="*/ 582 w 801"/>
                <a:gd name="T5" fmla="*/ 520 h 1272"/>
                <a:gd name="T6" fmla="*/ 557 w 801"/>
                <a:gd name="T7" fmla="*/ 408 h 1272"/>
                <a:gd name="T8" fmla="*/ 523 w 801"/>
                <a:gd name="T9" fmla="*/ 256 h 1272"/>
                <a:gd name="T10" fmla="*/ 439 w 801"/>
                <a:gd name="T11" fmla="*/ 200 h 1272"/>
                <a:gd name="T12" fmla="*/ 422 w 801"/>
                <a:gd name="T13" fmla="*/ 88 h 1272"/>
                <a:gd name="T14" fmla="*/ 413 w 801"/>
                <a:gd name="T15" fmla="*/ 32 h 1272"/>
                <a:gd name="T16" fmla="*/ 295 w 801"/>
                <a:gd name="T17" fmla="*/ 0 h 1272"/>
                <a:gd name="T18" fmla="*/ 262 w 801"/>
                <a:gd name="T19" fmla="*/ 112 h 1272"/>
                <a:gd name="T20" fmla="*/ 186 w 801"/>
                <a:gd name="T21" fmla="*/ 168 h 1272"/>
                <a:gd name="T22" fmla="*/ 43 w 801"/>
                <a:gd name="T23" fmla="*/ 136 h 1272"/>
                <a:gd name="T24" fmla="*/ 51 w 801"/>
                <a:gd name="T25" fmla="*/ 216 h 1272"/>
                <a:gd name="T26" fmla="*/ 177 w 801"/>
                <a:gd name="T27" fmla="*/ 296 h 1272"/>
                <a:gd name="T28" fmla="*/ 220 w 801"/>
                <a:gd name="T29" fmla="*/ 368 h 1272"/>
                <a:gd name="T30" fmla="*/ 228 w 801"/>
                <a:gd name="T31" fmla="*/ 464 h 1272"/>
                <a:gd name="T32" fmla="*/ 262 w 801"/>
                <a:gd name="T33" fmla="*/ 552 h 1272"/>
                <a:gd name="T34" fmla="*/ 329 w 801"/>
                <a:gd name="T35" fmla="*/ 576 h 1272"/>
                <a:gd name="T36" fmla="*/ 354 w 801"/>
                <a:gd name="T37" fmla="*/ 600 h 1272"/>
                <a:gd name="T38" fmla="*/ 354 w 801"/>
                <a:gd name="T39" fmla="*/ 632 h 1272"/>
                <a:gd name="T40" fmla="*/ 236 w 801"/>
                <a:gd name="T41" fmla="*/ 832 h 1272"/>
                <a:gd name="T42" fmla="*/ 177 w 801"/>
                <a:gd name="T43" fmla="*/ 896 h 1272"/>
                <a:gd name="T44" fmla="*/ 186 w 801"/>
                <a:gd name="T45" fmla="*/ 976 h 1272"/>
                <a:gd name="T46" fmla="*/ 228 w 801"/>
                <a:gd name="T47" fmla="*/ 1080 h 1272"/>
                <a:gd name="T48" fmla="*/ 236 w 801"/>
                <a:gd name="T49" fmla="*/ 1160 h 1272"/>
                <a:gd name="T50" fmla="*/ 287 w 801"/>
                <a:gd name="T51" fmla="*/ 1208 h 1272"/>
                <a:gd name="T52" fmla="*/ 312 w 801"/>
                <a:gd name="T53" fmla="*/ 1272 h 1272"/>
                <a:gd name="T54" fmla="*/ 380 w 801"/>
                <a:gd name="T55" fmla="*/ 1264 h 1272"/>
                <a:gd name="T56" fmla="*/ 506 w 801"/>
                <a:gd name="T57" fmla="*/ 1192 h 1272"/>
                <a:gd name="T58" fmla="*/ 675 w 801"/>
                <a:gd name="T59" fmla="*/ 1112 h 1272"/>
                <a:gd name="T60" fmla="*/ 750 w 801"/>
                <a:gd name="T61" fmla="*/ 944 h 1272"/>
                <a:gd name="T62" fmla="*/ 801 w 801"/>
                <a:gd name="T63" fmla="*/ 808 h 12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01" h="1272">
                  <a:moveTo>
                    <a:pt x="750" y="760"/>
                  </a:moveTo>
                  <a:lnTo>
                    <a:pt x="683" y="720"/>
                  </a:lnTo>
                  <a:lnTo>
                    <a:pt x="700" y="672"/>
                  </a:lnTo>
                  <a:lnTo>
                    <a:pt x="658" y="616"/>
                  </a:lnTo>
                  <a:lnTo>
                    <a:pt x="590" y="576"/>
                  </a:lnTo>
                  <a:lnTo>
                    <a:pt x="582" y="520"/>
                  </a:lnTo>
                  <a:lnTo>
                    <a:pt x="624" y="472"/>
                  </a:lnTo>
                  <a:lnTo>
                    <a:pt x="557" y="408"/>
                  </a:lnTo>
                  <a:lnTo>
                    <a:pt x="506" y="312"/>
                  </a:lnTo>
                  <a:lnTo>
                    <a:pt x="523" y="256"/>
                  </a:lnTo>
                  <a:lnTo>
                    <a:pt x="481" y="216"/>
                  </a:lnTo>
                  <a:lnTo>
                    <a:pt x="439" y="200"/>
                  </a:lnTo>
                  <a:lnTo>
                    <a:pt x="413" y="136"/>
                  </a:lnTo>
                  <a:lnTo>
                    <a:pt x="422" y="88"/>
                  </a:lnTo>
                  <a:lnTo>
                    <a:pt x="430" y="72"/>
                  </a:lnTo>
                  <a:lnTo>
                    <a:pt x="413" y="32"/>
                  </a:lnTo>
                  <a:lnTo>
                    <a:pt x="346" y="0"/>
                  </a:lnTo>
                  <a:lnTo>
                    <a:pt x="295" y="0"/>
                  </a:lnTo>
                  <a:lnTo>
                    <a:pt x="262" y="40"/>
                  </a:lnTo>
                  <a:lnTo>
                    <a:pt x="262" y="112"/>
                  </a:lnTo>
                  <a:lnTo>
                    <a:pt x="245" y="184"/>
                  </a:lnTo>
                  <a:lnTo>
                    <a:pt x="186" y="168"/>
                  </a:lnTo>
                  <a:lnTo>
                    <a:pt x="144" y="184"/>
                  </a:lnTo>
                  <a:lnTo>
                    <a:pt x="43" y="136"/>
                  </a:lnTo>
                  <a:lnTo>
                    <a:pt x="0" y="160"/>
                  </a:lnTo>
                  <a:lnTo>
                    <a:pt x="51" y="216"/>
                  </a:lnTo>
                  <a:lnTo>
                    <a:pt x="144" y="256"/>
                  </a:lnTo>
                  <a:lnTo>
                    <a:pt x="177" y="296"/>
                  </a:lnTo>
                  <a:lnTo>
                    <a:pt x="177" y="336"/>
                  </a:lnTo>
                  <a:lnTo>
                    <a:pt x="220" y="368"/>
                  </a:lnTo>
                  <a:lnTo>
                    <a:pt x="220" y="416"/>
                  </a:lnTo>
                  <a:lnTo>
                    <a:pt x="228" y="464"/>
                  </a:lnTo>
                  <a:lnTo>
                    <a:pt x="245" y="504"/>
                  </a:lnTo>
                  <a:lnTo>
                    <a:pt x="262" y="552"/>
                  </a:lnTo>
                  <a:lnTo>
                    <a:pt x="295" y="560"/>
                  </a:lnTo>
                  <a:lnTo>
                    <a:pt x="329" y="576"/>
                  </a:lnTo>
                  <a:lnTo>
                    <a:pt x="354" y="584"/>
                  </a:lnTo>
                  <a:lnTo>
                    <a:pt x="354" y="600"/>
                  </a:lnTo>
                  <a:lnTo>
                    <a:pt x="363" y="616"/>
                  </a:lnTo>
                  <a:lnTo>
                    <a:pt x="354" y="632"/>
                  </a:lnTo>
                  <a:lnTo>
                    <a:pt x="321" y="696"/>
                  </a:lnTo>
                  <a:lnTo>
                    <a:pt x="236" y="832"/>
                  </a:lnTo>
                  <a:lnTo>
                    <a:pt x="203" y="864"/>
                  </a:lnTo>
                  <a:lnTo>
                    <a:pt x="177" y="896"/>
                  </a:lnTo>
                  <a:lnTo>
                    <a:pt x="177" y="936"/>
                  </a:lnTo>
                  <a:lnTo>
                    <a:pt x="186" y="976"/>
                  </a:lnTo>
                  <a:lnTo>
                    <a:pt x="211" y="1048"/>
                  </a:lnTo>
                  <a:lnTo>
                    <a:pt x="228" y="1080"/>
                  </a:lnTo>
                  <a:lnTo>
                    <a:pt x="228" y="1120"/>
                  </a:lnTo>
                  <a:lnTo>
                    <a:pt x="236" y="1160"/>
                  </a:lnTo>
                  <a:lnTo>
                    <a:pt x="253" y="1192"/>
                  </a:lnTo>
                  <a:lnTo>
                    <a:pt x="287" y="1208"/>
                  </a:lnTo>
                  <a:lnTo>
                    <a:pt x="321" y="1224"/>
                  </a:lnTo>
                  <a:lnTo>
                    <a:pt x="312" y="1272"/>
                  </a:lnTo>
                  <a:lnTo>
                    <a:pt x="363" y="1272"/>
                  </a:lnTo>
                  <a:lnTo>
                    <a:pt x="380" y="1264"/>
                  </a:lnTo>
                  <a:lnTo>
                    <a:pt x="405" y="1248"/>
                  </a:lnTo>
                  <a:lnTo>
                    <a:pt x="506" y="1192"/>
                  </a:lnTo>
                  <a:lnTo>
                    <a:pt x="599" y="1152"/>
                  </a:lnTo>
                  <a:lnTo>
                    <a:pt x="675" y="1112"/>
                  </a:lnTo>
                  <a:lnTo>
                    <a:pt x="700" y="1016"/>
                  </a:lnTo>
                  <a:lnTo>
                    <a:pt x="750" y="944"/>
                  </a:lnTo>
                  <a:lnTo>
                    <a:pt x="793" y="872"/>
                  </a:lnTo>
                  <a:lnTo>
                    <a:pt x="801" y="808"/>
                  </a:lnTo>
                  <a:lnTo>
                    <a:pt x="750" y="7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21" name="Freeform 101"/>
            <p:cNvSpPr>
              <a:spLocks/>
            </p:cNvSpPr>
            <p:nvPr/>
          </p:nvSpPr>
          <p:spPr bwMode="auto">
            <a:xfrm>
              <a:off x="3845" y="312"/>
              <a:ext cx="691" cy="1696"/>
            </a:xfrm>
            <a:custGeom>
              <a:avLst/>
              <a:gdLst>
                <a:gd name="T0" fmla="*/ 354 w 691"/>
                <a:gd name="T1" fmla="*/ 72 h 1696"/>
                <a:gd name="T2" fmla="*/ 295 w 691"/>
                <a:gd name="T3" fmla="*/ 128 h 1696"/>
                <a:gd name="T4" fmla="*/ 261 w 691"/>
                <a:gd name="T5" fmla="*/ 216 h 1696"/>
                <a:gd name="T6" fmla="*/ 210 w 691"/>
                <a:gd name="T7" fmla="*/ 312 h 1696"/>
                <a:gd name="T8" fmla="*/ 168 w 691"/>
                <a:gd name="T9" fmla="*/ 400 h 1696"/>
                <a:gd name="T10" fmla="*/ 118 w 691"/>
                <a:gd name="T11" fmla="*/ 576 h 1696"/>
                <a:gd name="T12" fmla="*/ 143 w 691"/>
                <a:gd name="T13" fmla="*/ 656 h 1696"/>
                <a:gd name="T14" fmla="*/ 33 w 691"/>
                <a:gd name="T15" fmla="*/ 736 h 1696"/>
                <a:gd name="T16" fmla="*/ 50 w 691"/>
                <a:gd name="T17" fmla="*/ 936 h 1696"/>
                <a:gd name="T18" fmla="*/ 92 w 691"/>
                <a:gd name="T19" fmla="*/ 1016 h 1696"/>
                <a:gd name="T20" fmla="*/ 67 w 691"/>
                <a:gd name="T21" fmla="*/ 1144 h 1696"/>
                <a:gd name="T22" fmla="*/ 17 w 691"/>
                <a:gd name="T23" fmla="*/ 1272 h 1696"/>
                <a:gd name="T24" fmla="*/ 8 w 691"/>
                <a:gd name="T25" fmla="*/ 1328 h 1696"/>
                <a:gd name="T26" fmla="*/ 42 w 691"/>
                <a:gd name="T27" fmla="*/ 1376 h 1696"/>
                <a:gd name="T28" fmla="*/ 84 w 691"/>
                <a:gd name="T29" fmla="*/ 1504 h 1696"/>
                <a:gd name="T30" fmla="*/ 118 w 691"/>
                <a:gd name="T31" fmla="*/ 1568 h 1696"/>
                <a:gd name="T32" fmla="*/ 109 w 691"/>
                <a:gd name="T33" fmla="*/ 1616 h 1696"/>
                <a:gd name="T34" fmla="*/ 135 w 691"/>
                <a:gd name="T35" fmla="*/ 1664 h 1696"/>
                <a:gd name="T36" fmla="*/ 202 w 691"/>
                <a:gd name="T37" fmla="*/ 1696 h 1696"/>
                <a:gd name="T38" fmla="*/ 244 w 691"/>
                <a:gd name="T39" fmla="*/ 1648 h 1696"/>
                <a:gd name="T40" fmla="*/ 286 w 691"/>
                <a:gd name="T41" fmla="*/ 1600 h 1696"/>
                <a:gd name="T42" fmla="*/ 387 w 691"/>
                <a:gd name="T43" fmla="*/ 1472 h 1696"/>
                <a:gd name="T44" fmla="*/ 387 w 691"/>
                <a:gd name="T45" fmla="*/ 1408 h 1696"/>
                <a:gd name="T46" fmla="*/ 396 w 691"/>
                <a:gd name="T47" fmla="*/ 1336 h 1696"/>
                <a:gd name="T48" fmla="*/ 421 w 691"/>
                <a:gd name="T49" fmla="*/ 1272 h 1696"/>
                <a:gd name="T50" fmla="*/ 497 w 691"/>
                <a:gd name="T51" fmla="*/ 1224 h 1696"/>
                <a:gd name="T52" fmla="*/ 505 w 691"/>
                <a:gd name="T53" fmla="*/ 1168 h 1696"/>
                <a:gd name="T54" fmla="*/ 480 w 691"/>
                <a:gd name="T55" fmla="*/ 1088 h 1696"/>
                <a:gd name="T56" fmla="*/ 396 w 691"/>
                <a:gd name="T57" fmla="*/ 1040 h 1696"/>
                <a:gd name="T58" fmla="*/ 387 w 691"/>
                <a:gd name="T59" fmla="*/ 984 h 1696"/>
                <a:gd name="T60" fmla="*/ 387 w 691"/>
                <a:gd name="T61" fmla="*/ 832 h 1696"/>
                <a:gd name="T62" fmla="*/ 480 w 691"/>
                <a:gd name="T63" fmla="*/ 704 h 1696"/>
                <a:gd name="T64" fmla="*/ 556 w 691"/>
                <a:gd name="T65" fmla="*/ 624 h 1696"/>
                <a:gd name="T66" fmla="*/ 581 w 691"/>
                <a:gd name="T67" fmla="*/ 560 h 1696"/>
                <a:gd name="T68" fmla="*/ 573 w 691"/>
                <a:gd name="T69" fmla="*/ 496 h 1696"/>
                <a:gd name="T70" fmla="*/ 606 w 691"/>
                <a:gd name="T71" fmla="*/ 424 h 1696"/>
                <a:gd name="T72" fmla="*/ 682 w 691"/>
                <a:gd name="T73" fmla="*/ 376 h 1696"/>
                <a:gd name="T74" fmla="*/ 674 w 691"/>
                <a:gd name="T75" fmla="*/ 328 h 1696"/>
                <a:gd name="T76" fmla="*/ 649 w 691"/>
                <a:gd name="T77" fmla="*/ 240 h 1696"/>
                <a:gd name="T78" fmla="*/ 606 w 691"/>
                <a:gd name="T79" fmla="*/ 160 h 1696"/>
                <a:gd name="T80" fmla="*/ 573 w 691"/>
                <a:gd name="T81" fmla="*/ 80 h 1696"/>
                <a:gd name="T82" fmla="*/ 446 w 691"/>
                <a:gd name="T83" fmla="*/ 0 h 1696"/>
                <a:gd name="T84" fmla="*/ 429 w 691"/>
                <a:gd name="T85" fmla="*/ 88 h 1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1" h="1696">
                  <a:moveTo>
                    <a:pt x="429" y="88"/>
                  </a:moveTo>
                  <a:lnTo>
                    <a:pt x="354" y="72"/>
                  </a:lnTo>
                  <a:lnTo>
                    <a:pt x="337" y="128"/>
                  </a:lnTo>
                  <a:lnTo>
                    <a:pt x="295" y="128"/>
                  </a:lnTo>
                  <a:lnTo>
                    <a:pt x="261" y="168"/>
                  </a:lnTo>
                  <a:lnTo>
                    <a:pt x="261" y="216"/>
                  </a:lnTo>
                  <a:lnTo>
                    <a:pt x="269" y="256"/>
                  </a:lnTo>
                  <a:lnTo>
                    <a:pt x="210" y="312"/>
                  </a:lnTo>
                  <a:lnTo>
                    <a:pt x="210" y="376"/>
                  </a:lnTo>
                  <a:lnTo>
                    <a:pt x="168" y="400"/>
                  </a:lnTo>
                  <a:lnTo>
                    <a:pt x="168" y="496"/>
                  </a:lnTo>
                  <a:lnTo>
                    <a:pt x="118" y="576"/>
                  </a:lnTo>
                  <a:lnTo>
                    <a:pt x="160" y="600"/>
                  </a:lnTo>
                  <a:lnTo>
                    <a:pt x="143" y="656"/>
                  </a:lnTo>
                  <a:lnTo>
                    <a:pt x="67" y="664"/>
                  </a:lnTo>
                  <a:lnTo>
                    <a:pt x="33" y="736"/>
                  </a:lnTo>
                  <a:lnTo>
                    <a:pt x="50" y="856"/>
                  </a:lnTo>
                  <a:lnTo>
                    <a:pt x="50" y="936"/>
                  </a:lnTo>
                  <a:lnTo>
                    <a:pt x="92" y="976"/>
                  </a:lnTo>
                  <a:lnTo>
                    <a:pt x="92" y="1016"/>
                  </a:lnTo>
                  <a:lnTo>
                    <a:pt x="67" y="1056"/>
                  </a:lnTo>
                  <a:lnTo>
                    <a:pt x="67" y="1144"/>
                  </a:lnTo>
                  <a:lnTo>
                    <a:pt x="33" y="1176"/>
                  </a:lnTo>
                  <a:lnTo>
                    <a:pt x="17" y="1272"/>
                  </a:lnTo>
                  <a:lnTo>
                    <a:pt x="0" y="1280"/>
                  </a:lnTo>
                  <a:lnTo>
                    <a:pt x="8" y="1328"/>
                  </a:lnTo>
                  <a:lnTo>
                    <a:pt x="33" y="1352"/>
                  </a:lnTo>
                  <a:lnTo>
                    <a:pt x="42" y="1376"/>
                  </a:lnTo>
                  <a:lnTo>
                    <a:pt x="42" y="1440"/>
                  </a:lnTo>
                  <a:lnTo>
                    <a:pt x="84" y="1504"/>
                  </a:lnTo>
                  <a:lnTo>
                    <a:pt x="109" y="1536"/>
                  </a:lnTo>
                  <a:lnTo>
                    <a:pt x="118" y="1568"/>
                  </a:lnTo>
                  <a:lnTo>
                    <a:pt x="109" y="1592"/>
                  </a:lnTo>
                  <a:lnTo>
                    <a:pt x="109" y="1616"/>
                  </a:lnTo>
                  <a:lnTo>
                    <a:pt x="126" y="1632"/>
                  </a:lnTo>
                  <a:lnTo>
                    <a:pt x="135" y="1664"/>
                  </a:lnTo>
                  <a:lnTo>
                    <a:pt x="135" y="1696"/>
                  </a:lnTo>
                  <a:lnTo>
                    <a:pt x="202" y="1696"/>
                  </a:lnTo>
                  <a:lnTo>
                    <a:pt x="236" y="1680"/>
                  </a:lnTo>
                  <a:lnTo>
                    <a:pt x="244" y="1648"/>
                  </a:lnTo>
                  <a:lnTo>
                    <a:pt x="261" y="1616"/>
                  </a:lnTo>
                  <a:lnTo>
                    <a:pt x="286" y="1600"/>
                  </a:lnTo>
                  <a:lnTo>
                    <a:pt x="354" y="1608"/>
                  </a:lnTo>
                  <a:lnTo>
                    <a:pt x="387" y="1472"/>
                  </a:lnTo>
                  <a:lnTo>
                    <a:pt x="396" y="1440"/>
                  </a:lnTo>
                  <a:lnTo>
                    <a:pt x="387" y="1408"/>
                  </a:lnTo>
                  <a:lnTo>
                    <a:pt x="387" y="1368"/>
                  </a:lnTo>
                  <a:lnTo>
                    <a:pt x="396" y="1336"/>
                  </a:lnTo>
                  <a:lnTo>
                    <a:pt x="404" y="1296"/>
                  </a:lnTo>
                  <a:lnTo>
                    <a:pt x="421" y="1272"/>
                  </a:lnTo>
                  <a:lnTo>
                    <a:pt x="472" y="1240"/>
                  </a:lnTo>
                  <a:lnTo>
                    <a:pt x="497" y="1224"/>
                  </a:lnTo>
                  <a:lnTo>
                    <a:pt x="497" y="1192"/>
                  </a:lnTo>
                  <a:lnTo>
                    <a:pt x="505" y="1168"/>
                  </a:lnTo>
                  <a:lnTo>
                    <a:pt x="522" y="1144"/>
                  </a:lnTo>
                  <a:lnTo>
                    <a:pt x="480" y="1088"/>
                  </a:lnTo>
                  <a:lnTo>
                    <a:pt x="413" y="1048"/>
                  </a:lnTo>
                  <a:lnTo>
                    <a:pt x="396" y="1040"/>
                  </a:lnTo>
                  <a:lnTo>
                    <a:pt x="387" y="1024"/>
                  </a:lnTo>
                  <a:lnTo>
                    <a:pt x="387" y="984"/>
                  </a:lnTo>
                  <a:lnTo>
                    <a:pt x="379" y="904"/>
                  </a:lnTo>
                  <a:lnTo>
                    <a:pt x="387" y="832"/>
                  </a:lnTo>
                  <a:lnTo>
                    <a:pt x="429" y="760"/>
                  </a:lnTo>
                  <a:lnTo>
                    <a:pt x="480" y="704"/>
                  </a:lnTo>
                  <a:lnTo>
                    <a:pt x="539" y="648"/>
                  </a:lnTo>
                  <a:lnTo>
                    <a:pt x="556" y="624"/>
                  </a:lnTo>
                  <a:lnTo>
                    <a:pt x="564" y="584"/>
                  </a:lnTo>
                  <a:lnTo>
                    <a:pt x="581" y="560"/>
                  </a:lnTo>
                  <a:lnTo>
                    <a:pt x="581" y="536"/>
                  </a:lnTo>
                  <a:lnTo>
                    <a:pt x="573" y="496"/>
                  </a:lnTo>
                  <a:lnTo>
                    <a:pt x="581" y="464"/>
                  </a:lnTo>
                  <a:lnTo>
                    <a:pt x="606" y="424"/>
                  </a:lnTo>
                  <a:lnTo>
                    <a:pt x="615" y="384"/>
                  </a:lnTo>
                  <a:lnTo>
                    <a:pt x="682" y="376"/>
                  </a:lnTo>
                  <a:lnTo>
                    <a:pt x="691" y="376"/>
                  </a:lnTo>
                  <a:lnTo>
                    <a:pt x="674" y="328"/>
                  </a:lnTo>
                  <a:lnTo>
                    <a:pt x="657" y="288"/>
                  </a:lnTo>
                  <a:lnTo>
                    <a:pt x="649" y="240"/>
                  </a:lnTo>
                  <a:lnTo>
                    <a:pt x="649" y="192"/>
                  </a:lnTo>
                  <a:lnTo>
                    <a:pt x="606" y="160"/>
                  </a:lnTo>
                  <a:lnTo>
                    <a:pt x="606" y="120"/>
                  </a:lnTo>
                  <a:lnTo>
                    <a:pt x="573" y="80"/>
                  </a:lnTo>
                  <a:lnTo>
                    <a:pt x="480" y="40"/>
                  </a:lnTo>
                  <a:lnTo>
                    <a:pt x="446" y="0"/>
                  </a:lnTo>
                  <a:lnTo>
                    <a:pt x="429" y="8"/>
                  </a:lnTo>
                  <a:lnTo>
                    <a:pt x="42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22" name="Freeform 102"/>
            <p:cNvSpPr>
              <a:spLocks/>
            </p:cNvSpPr>
            <p:nvPr/>
          </p:nvSpPr>
          <p:spPr bwMode="auto">
            <a:xfrm>
              <a:off x="4274" y="128"/>
              <a:ext cx="801" cy="1272"/>
            </a:xfrm>
            <a:custGeom>
              <a:avLst/>
              <a:gdLst>
                <a:gd name="T0" fmla="*/ 683 w 801"/>
                <a:gd name="T1" fmla="*/ 720 h 1272"/>
                <a:gd name="T2" fmla="*/ 658 w 801"/>
                <a:gd name="T3" fmla="*/ 616 h 1272"/>
                <a:gd name="T4" fmla="*/ 582 w 801"/>
                <a:gd name="T5" fmla="*/ 520 h 1272"/>
                <a:gd name="T6" fmla="*/ 557 w 801"/>
                <a:gd name="T7" fmla="*/ 408 h 1272"/>
                <a:gd name="T8" fmla="*/ 523 w 801"/>
                <a:gd name="T9" fmla="*/ 256 h 1272"/>
                <a:gd name="T10" fmla="*/ 439 w 801"/>
                <a:gd name="T11" fmla="*/ 200 h 1272"/>
                <a:gd name="T12" fmla="*/ 422 w 801"/>
                <a:gd name="T13" fmla="*/ 88 h 1272"/>
                <a:gd name="T14" fmla="*/ 413 w 801"/>
                <a:gd name="T15" fmla="*/ 32 h 1272"/>
                <a:gd name="T16" fmla="*/ 295 w 801"/>
                <a:gd name="T17" fmla="*/ 0 h 1272"/>
                <a:gd name="T18" fmla="*/ 262 w 801"/>
                <a:gd name="T19" fmla="*/ 112 h 1272"/>
                <a:gd name="T20" fmla="*/ 186 w 801"/>
                <a:gd name="T21" fmla="*/ 168 h 1272"/>
                <a:gd name="T22" fmla="*/ 43 w 801"/>
                <a:gd name="T23" fmla="*/ 136 h 1272"/>
                <a:gd name="T24" fmla="*/ 51 w 801"/>
                <a:gd name="T25" fmla="*/ 216 h 1272"/>
                <a:gd name="T26" fmla="*/ 177 w 801"/>
                <a:gd name="T27" fmla="*/ 296 h 1272"/>
                <a:gd name="T28" fmla="*/ 220 w 801"/>
                <a:gd name="T29" fmla="*/ 368 h 1272"/>
                <a:gd name="T30" fmla="*/ 228 w 801"/>
                <a:gd name="T31" fmla="*/ 464 h 1272"/>
                <a:gd name="T32" fmla="*/ 262 w 801"/>
                <a:gd name="T33" fmla="*/ 552 h 1272"/>
                <a:gd name="T34" fmla="*/ 329 w 801"/>
                <a:gd name="T35" fmla="*/ 576 h 1272"/>
                <a:gd name="T36" fmla="*/ 354 w 801"/>
                <a:gd name="T37" fmla="*/ 600 h 1272"/>
                <a:gd name="T38" fmla="*/ 354 w 801"/>
                <a:gd name="T39" fmla="*/ 632 h 1272"/>
                <a:gd name="T40" fmla="*/ 236 w 801"/>
                <a:gd name="T41" fmla="*/ 832 h 1272"/>
                <a:gd name="T42" fmla="*/ 177 w 801"/>
                <a:gd name="T43" fmla="*/ 896 h 1272"/>
                <a:gd name="T44" fmla="*/ 186 w 801"/>
                <a:gd name="T45" fmla="*/ 976 h 1272"/>
                <a:gd name="T46" fmla="*/ 228 w 801"/>
                <a:gd name="T47" fmla="*/ 1080 h 1272"/>
                <a:gd name="T48" fmla="*/ 236 w 801"/>
                <a:gd name="T49" fmla="*/ 1160 h 1272"/>
                <a:gd name="T50" fmla="*/ 287 w 801"/>
                <a:gd name="T51" fmla="*/ 1208 h 1272"/>
                <a:gd name="T52" fmla="*/ 312 w 801"/>
                <a:gd name="T53" fmla="*/ 1272 h 1272"/>
                <a:gd name="T54" fmla="*/ 380 w 801"/>
                <a:gd name="T55" fmla="*/ 1264 h 1272"/>
                <a:gd name="T56" fmla="*/ 506 w 801"/>
                <a:gd name="T57" fmla="*/ 1192 h 1272"/>
                <a:gd name="T58" fmla="*/ 675 w 801"/>
                <a:gd name="T59" fmla="*/ 1112 h 1272"/>
                <a:gd name="T60" fmla="*/ 750 w 801"/>
                <a:gd name="T61" fmla="*/ 944 h 1272"/>
                <a:gd name="T62" fmla="*/ 801 w 801"/>
                <a:gd name="T63" fmla="*/ 808 h 12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01" h="1272">
                  <a:moveTo>
                    <a:pt x="750" y="760"/>
                  </a:moveTo>
                  <a:lnTo>
                    <a:pt x="683" y="720"/>
                  </a:lnTo>
                  <a:lnTo>
                    <a:pt x="700" y="672"/>
                  </a:lnTo>
                  <a:lnTo>
                    <a:pt x="658" y="616"/>
                  </a:lnTo>
                  <a:lnTo>
                    <a:pt x="590" y="576"/>
                  </a:lnTo>
                  <a:lnTo>
                    <a:pt x="582" y="520"/>
                  </a:lnTo>
                  <a:lnTo>
                    <a:pt x="624" y="472"/>
                  </a:lnTo>
                  <a:lnTo>
                    <a:pt x="557" y="408"/>
                  </a:lnTo>
                  <a:lnTo>
                    <a:pt x="506" y="312"/>
                  </a:lnTo>
                  <a:lnTo>
                    <a:pt x="523" y="256"/>
                  </a:lnTo>
                  <a:lnTo>
                    <a:pt x="481" y="216"/>
                  </a:lnTo>
                  <a:lnTo>
                    <a:pt x="439" y="200"/>
                  </a:lnTo>
                  <a:lnTo>
                    <a:pt x="413" y="136"/>
                  </a:lnTo>
                  <a:lnTo>
                    <a:pt x="422" y="88"/>
                  </a:lnTo>
                  <a:lnTo>
                    <a:pt x="430" y="72"/>
                  </a:lnTo>
                  <a:lnTo>
                    <a:pt x="413" y="32"/>
                  </a:lnTo>
                  <a:lnTo>
                    <a:pt x="346" y="0"/>
                  </a:lnTo>
                  <a:lnTo>
                    <a:pt x="295" y="0"/>
                  </a:lnTo>
                  <a:lnTo>
                    <a:pt x="262" y="40"/>
                  </a:lnTo>
                  <a:lnTo>
                    <a:pt x="262" y="112"/>
                  </a:lnTo>
                  <a:lnTo>
                    <a:pt x="245" y="184"/>
                  </a:lnTo>
                  <a:lnTo>
                    <a:pt x="186" y="168"/>
                  </a:lnTo>
                  <a:lnTo>
                    <a:pt x="144" y="184"/>
                  </a:lnTo>
                  <a:lnTo>
                    <a:pt x="43" y="136"/>
                  </a:lnTo>
                  <a:lnTo>
                    <a:pt x="0" y="160"/>
                  </a:lnTo>
                  <a:lnTo>
                    <a:pt x="51" y="216"/>
                  </a:lnTo>
                  <a:lnTo>
                    <a:pt x="144" y="256"/>
                  </a:lnTo>
                  <a:lnTo>
                    <a:pt x="177" y="296"/>
                  </a:lnTo>
                  <a:lnTo>
                    <a:pt x="177" y="336"/>
                  </a:lnTo>
                  <a:lnTo>
                    <a:pt x="220" y="368"/>
                  </a:lnTo>
                  <a:lnTo>
                    <a:pt x="220" y="416"/>
                  </a:lnTo>
                  <a:lnTo>
                    <a:pt x="228" y="464"/>
                  </a:lnTo>
                  <a:lnTo>
                    <a:pt x="245" y="504"/>
                  </a:lnTo>
                  <a:lnTo>
                    <a:pt x="262" y="552"/>
                  </a:lnTo>
                  <a:lnTo>
                    <a:pt x="295" y="560"/>
                  </a:lnTo>
                  <a:lnTo>
                    <a:pt x="329" y="576"/>
                  </a:lnTo>
                  <a:lnTo>
                    <a:pt x="354" y="584"/>
                  </a:lnTo>
                  <a:lnTo>
                    <a:pt x="354" y="600"/>
                  </a:lnTo>
                  <a:lnTo>
                    <a:pt x="363" y="616"/>
                  </a:lnTo>
                  <a:lnTo>
                    <a:pt x="354" y="632"/>
                  </a:lnTo>
                  <a:lnTo>
                    <a:pt x="321" y="696"/>
                  </a:lnTo>
                  <a:lnTo>
                    <a:pt x="236" y="832"/>
                  </a:lnTo>
                  <a:lnTo>
                    <a:pt x="203" y="864"/>
                  </a:lnTo>
                  <a:lnTo>
                    <a:pt x="177" y="896"/>
                  </a:lnTo>
                  <a:lnTo>
                    <a:pt x="177" y="936"/>
                  </a:lnTo>
                  <a:lnTo>
                    <a:pt x="186" y="976"/>
                  </a:lnTo>
                  <a:lnTo>
                    <a:pt x="211" y="1048"/>
                  </a:lnTo>
                  <a:lnTo>
                    <a:pt x="228" y="1080"/>
                  </a:lnTo>
                  <a:lnTo>
                    <a:pt x="228" y="1120"/>
                  </a:lnTo>
                  <a:lnTo>
                    <a:pt x="236" y="1160"/>
                  </a:lnTo>
                  <a:lnTo>
                    <a:pt x="253" y="1192"/>
                  </a:lnTo>
                  <a:lnTo>
                    <a:pt x="287" y="1208"/>
                  </a:lnTo>
                  <a:lnTo>
                    <a:pt x="321" y="1224"/>
                  </a:lnTo>
                  <a:lnTo>
                    <a:pt x="312" y="1272"/>
                  </a:lnTo>
                  <a:lnTo>
                    <a:pt x="363" y="1272"/>
                  </a:lnTo>
                  <a:lnTo>
                    <a:pt x="380" y="1264"/>
                  </a:lnTo>
                  <a:lnTo>
                    <a:pt x="405" y="1248"/>
                  </a:lnTo>
                  <a:lnTo>
                    <a:pt x="506" y="1192"/>
                  </a:lnTo>
                  <a:lnTo>
                    <a:pt x="599" y="1152"/>
                  </a:lnTo>
                  <a:lnTo>
                    <a:pt x="675" y="1112"/>
                  </a:lnTo>
                  <a:lnTo>
                    <a:pt x="700" y="1016"/>
                  </a:lnTo>
                  <a:lnTo>
                    <a:pt x="750" y="944"/>
                  </a:lnTo>
                  <a:lnTo>
                    <a:pt x="793" y="872"/>
                  </a:lnTo>
                  <a:lnTo>
                    <a:pt x="801" y="808"/>
                  </a:lnTo>
                  <a:lnTo>
                    <a:pt x="750" y="76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23" name="Freeform 103"/>
            <p:cNvSpPr>
              <a:spLocks/>
            </p:cNvSpPr>
            <p:nvPr/>
          </p:nvSpPr>
          <p:spPr bwMode="auto">
            <a:xfrm>
              <a:off x="3845" y="304"/>
              <a:ext cx="691" cy="1696"/>
            </a:xfrm>
            <a:custGeom>
              <a:avLst/>
              <a:gdLst>
                <a:gd name="T0" fmla="*/ 354 w 691"/>
                <a:gd name="T1" fmla="*/ 72 h 1696"/>
                <a:gd name="T2" fmla="*/ 295 w 691"/>
                <a:gd name="T3" fmla="*/ 128 h 1696"/>
                <a:gd name="T4" fmla="*/ 261 w 691"/>
                <a:gd name="T5" fmla="*/ 216 h 1696"/>
                <a:gd name="T6" fmla="*/ 210 w 691"/>
                <a:gd name="T7" fmla="*/ 312 h 1696"/>
                <a:gd name="T8" fmla="*/ 168 w 691"/>
                <a:gd name="T9" fmla="*/ 400 h 1696"/>
                <a:gd name="T10" fmla="*/ 118 w 691"/>
                <a:gd name="T11" fmla="*/ 576 h 1696"/>
                <a:gd name="T12" fmla="*/ 143 w 691"/>
                <a:gd name="T13" fmla="*/ 656 h 1696"/>
                <a:gd name="T14" fmla="*/ 33 w 691"/>
                <a:gd name="T15" fmla="*/ 736 h 1696"/>
                <a:gd name="T16" fmla="*/ 50 w 691"/>
                <a:gd name="T17" fmla="*/ 936 h 1696"/>
                <a:gd name="T18" fmla="*/ 92 w 691"/>
                <a:gd name="T19" fmla="*/ 1016 h 1696"/>
                <a:gd name="T20" fmla="*/ 67 w 691"/>
                <a:gd name="T21" fmla="*/ 1144 h 1696"/>
                <a:gd name="T22" fmla="*/ 17 w 691"/>
                <a:gd name="T23" fmla="*/ 1272 h 1696"/>
                <a:gd name="T24" fmla="*/ 8 w 691"/>
                <a:gd name="T25" fmla="*/ 1328 h 1696"/>
                <a:gd name="T26" fmla="*/ 42 w 691"/>
                <a:gd name="T27" fmla="*/ 1376 h 1696"/>
                <a:gd name="T28" fmla="*/ 84 w 691"/>
                <a:gd name="T29" fmla="*/ 1504 h 1696"/>
                <a:gd name="T30" fmla="*/ 118 w 691"/>
                <a:gd name="T31" fmla="*/ 1568 h 1696"/>
                <a:gd name="T32" fmla="*/ 109 w 691"/>
                <a:gd name="T33" fmla="*/ 1616 h 1696"/>
                <a:gd name="T34" fmla="*/ 135 w 691"/>
                <a:gd name="T35" fmla="*/ 1664 h 1696"/>
                <a:gd name="T36" fmla="*/ 202 w 691"/>
                <a:gd name="T37" fmla="*/ 1696 h 1696"/>
                <a:gd name="T38" fmla="*/ 244 w 691"/>
                <a:gd name="T39" fmla="*/ 1648 h 1696"/>
                <a:gd name="T40" fmla="*/ 286 w 691"/>
                <a:gd name="T41" fmla="*/ 1600 h 1696"/>
                <a:gd name="T42" fmla="*/ 387 w 691"/>
                <a:gd name="T43" fmla="*/ 1472 h 1696"/>
                <a:gd name="T44" fmla="*/ 387 w 691"/>
                <a:gd name="T45" fmla="*/ 1408 h 1696"/>
                <a:gd name="T46" fmla="*/ 396 w 691"/>
                <a:gd name="T47" fmla="*/ 1336 h 1696"/>
                <a:gd name="T48" fmla="*/ 421 w 691"/>
                <a:gd name="T49" fmla="*/ 1272 h 1696"/>
                <a:gd name="T50" fmla="*/ 497 w 691"/>
                <a:gd name="T51" fmla="*/ 1224 h 1696"/>
                <a:gd name="T52" fmla="*/ 505 w 691"/>
                <a:gd name="T53" fmla="*/ 1168 h 1696"/>
                <a:gd name="T54" fmla="*/ 480 w 691"/>
                <a:gd name="T55" fmla="*/ 1088 h 1696"/>
                <a:gd name="T56" fmla="*/ 396 w 691"/>
                <a:gd name="T57" fmla="*/ 1040 h 1696"/>
                <a:gd name="T58" fmla="*/ 387 w 691"/>
                <a:gd name="T59" fmla="*/ 984 h 1696"/>
                <a:gd name="T60" fmla="*/ 387 w 691"/>
                <a:gd name="T61" fmla="*/ 832 h 1696"/>
                <a:gd name="T62" fmla="*/ 480 w 691"/>
                <a:gd name="T63" fmla="*/ 704 h 1696"/>
                <a:gd name="T64" fmla="*/ 556 w 691"/>
                <a:gd name="T65" fmla="*/ 624 h 1696"/>
                <a:gd name="T66" fmla="*/ 581 w 691"/>
                <a:gd name="T67" fmla="*/ 560 h 1696"/>
                <a:gd name="T68" fmla="*/ 573 w 691"/>
                <a:gd name="T69" fmla="*/ 496 h 1696"/>
                <a:gd name="T70" fmla="*/ 606 w 691"/>
                <a:gd name="T71" fmla="*/ 424 h 1696"/>
                <a:gd name="T72" fmla="*/ 682 w 691"/>
                <a:gd name="T73" fmla="*/ 376 h 1696"/>
                <a:gd name="T74" fmla="*/ 674 w 691"/>
                <a:gd name="T75" fmla="*/ 328 h 1696"/>
                <a:gd name="T76" fmla="*/ 649 w 691"/>
                <a:gd name="T77" fmla="*/ 240 h 1696"/>
                <a:gd name="T78" fmla="*/ 606 w 691"/>
                <a:gd name="T79" fmla="*/ 160 h 1696"/>
                <a:gd name="T80" fmla="*/ 573 w 691"/>
                <a:gd name="T81" fmla="*/ 80 h 1696"/>
                <a:gd name="T82" fmla="*/ 446 w 691"/>
                <a:gd name="T83" fmla="*/ 0 h 1696"/>
                <a:gd name="T84" fmla="*/ 429 w 691"/>
                <a:gd name="T85" fmla="*/ 88 h 1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1" h="1696">
                  <a:moveTo>
                    <a:pt x="429" y="88"/>
                  </a:moveTo>
                  <a:lnTo>
                    <a:pt x="354" y="72"/>
                  </a:lnTo>
                  <a:lnTo>
                    <a:pt x="337" y="128"/>
                  </a:lnTo>
                  <a:lnTo>
                    <a:pt x="295" y="128"/>
                  </a:lnTo>
                  <a:lnTo>
                    <a:pt x="261" y="168"/>
                  </a:lnTo>
                  <a:lnTo>
                    <a:pt x="261" y="216"/>
                  </a:lnTo>
                  <a:lnTo>
                    <a:pt x="269" y="256"/>
                  </a:lnTo>
                  <a:lnTo>
                    <a:pt x="210" y="312"/>
                  </a:lnTo>
                  <a:lnTo>
                    <a:pt x="210" y="376"/>
                  </a:lnTo>
                  <a:lnTo>
                    <a:pt x="168" y="400"/>
                  </a:lnTo>
                  <a:lnTo>
                    <a:pt x="168" y="496"/>
                  </a:lnTo>
                  <a:lnTo>
                    <a:pt x="118" y="576"/>
                  </a:lnTo>
                  <a:lnTo>
                    <a:pt x="160" y="600"/>
                  </a:lnTo>
                  <a:lnTo>
                    <a:pt x="143" y="656"/>
                  </a:lnTo>
                  <a:lnTo>
                    <a:pt x="67" y="664"/>
                  </a:lnTo>
                  <a:lnTo>
                    <a:pt x="33" y="736"/>
                  </a:lnTo>
                  <a:lnTo>
                    <a:pt x="50" y="856"/>
                  </a:lnTo>
                  <a:lnTo>
                    <a:pt x="50" y="936"/>
                  </a:lnTo>
                  <a:lnTo>
                    <a:pt x="92" y="976"/>
                  </a:lnTo>
                  <a:lnTo>
                    <a:pt x="92" y="1016"/>
                  </a:lnTo>
                  <a:lnTo>
                    <a:pt x="67" y="1056"/>
                  </a:lnTo>
                  <a:lnTo>
                    <a:pt x="67" y="1144"/>
                  </a:lnTo>
                  <a:lnTo>
                    <a:pt x="33" y="1176"/>
                  </a:lnTo>
                  <a:lnTo>
                    <a:pt x="17" y="1272"/>
                  </a:lnTo>
                  <a:lnTo>
                    <a:pt x="0" y="1280"/>
                  </a:lnTo>
                  <a:lnTo>
                    <a:pt x="8" y="1328"/>
                  </a:lnTo>
                  <a:lnTo>
                    <a:pt x="33" y="1352"/>
                  </a:lnTo>
                  <a:lnTo>
                    <a:pt x="42" y="1376"/>
                  </a:lnTo>
                  <a:lnTo>
                    <a:pt x="42" y="1440"/>
                  </a:lnTo>
                  <a:lnTo>
                    <a:pt x="84" y="1504"/>
                  </a:lnTo>
                  <a:lnTo>
                    <a:pt x="109" y="1536"/>
                  </a:lnTo>
                  <a:lnTo>
                    <a:pt x="118" y="1568"/>
                  </a:lnTo>
                  <a:lnTo>
                    <a:pt x="109" y="1592"/>
                  </a:lnTo>
                  <a:lnTo>
                    <a:pt x="109" y="1616"/>
                  </a:lnTo>
                  <a:lnTo>
                    <a:pt x="126" y="1632"/>
                  </a:lnTo>
                  <a:lnTo>
                    <a:pt x="135" y="1664"/>
                  </a:lnTo>
                  <a:lnTo>
                    <a:pt x="135" y="1696"/>
                  </a:lnTo>
                  <a:lnTo>
                    <a:pt x="202" y="1696"/>
                  </a:lnTo>
                  <a:lnTo>
                    <a:pt x="236" y="1680"/>
                  </a:lnTo>
                  <a:lnTo>
                    <a:pt x="244" y="1648"/>
                  </a:lnTo>
                  <a:lnTo>
                    <a:pt x="261" y="1616"/>
                  </a:lnTo>
                  <a:lnTo>
                    <a:pt x="286" y="1600"/>
                  </a:lnTo>
                  <a:lnTo>
                    <a:pt x="354" y="1608"/>
                  </a:lnTo>
                  <a:lnTo>
                    <a:pt x="387" y="1472"/>
                  </a:lnTo>
                  <a:lnTo>
                    <a:pt x="396" y="1440"/>
                  </a:lnTo>
                  <a:lnTo>
                    <a:pt x="387" y="1408"/>
                  </a:lnTo>
                  <a:lnTo>
                    <a:pt x="387" y="1368"/>
                  </a:lnTo>
                  <a:lnTo>
                    <a:pt x="396" y="1336"/>
                  </a:lnTo>
                  <a:lnTo>
                    <a:pt x="404" y="1296"/>
                  </a:lnTo>
                  <a:lnTo>
                    <a:pt x="421" y="1272"/>
                  </a:lnTo>
                  <a:lnTo>
                    <a:pt x="472" y="1240"/>
                  </a:lnTo>
                  <a:lnTo>
                    <a:pt x="497" y="1224"/>
                  </a:lnTo>
                  <a:lnTo>
                    <a:pt x="497" y="1192"/>
                  </a:lnTo>
                  <a:lnTo>
                    <a:pt x="505" y="1168"/>
                  </a:lnTo>
                  <a:lnTo>
                    <a:pt x="522" y="1144"/>
                  </a:lnTo>
                  <a:lnTo>
                    <a:pt x="480" y="1088"/>
                  </a:lnTo>
                  <a:lnTo>
                    <a:pt x="413" y="1048"/>
                  </a:lnTo>
                  <a:lnTo>
                    <a:pt x="396" y="1040"/>
                  </a:lnTo>
                  <a:lnTo>
                    <a:pt x="387" y="1024"/>
                  </a:lnTo>
                  <a:lnTo>
                    <a:pt x="387" y="984"/>
                  </a:lnTo>
                  <a:lnTo>
                    <a:pt x="379" y="904"/>
                  </a:lnTo>
                  <a:lnTo>
                    <a:pt x="387" y="832"/>
                  </a:lnTo>
                  <a:lnTo>
                    <a:pt x="429" y="760"/>
                  </a:lnTo>
                  <a:lnTo>
                    <a:pt x="480" y="704"/>
                  </a:lnTo>
                  <a:lnTo>
                    <a:pt x="539" y="648"/>
                  </a:lnTo>
                  <a:lnTo>
                    <a:pt x="556" y="624"/>
                  </a:lnTo>
                  <a:lnTo>
                    <a:pt x="564" y="584"/>
                  </a:lnTo>
                  <a:lnTo>
                    <a:pt x="581" y="560"/>
                  </a:lnTo>
                  <a:lnTo>
                    <a:pt x="581" y="536"/>
                  </a:lnTo>
                  <a:lnTo>
                    <a:pt x="573" y="496"/>
                  </a:lnTo>
                  <a:lnTo>
                    <a:pt x="581" y="464"/>
                  </a:lnTo>
                  <a:lnTo>
                    <a:pt x="606" y="424"/>
                  </a:lnTo>
                  <a:lnTo>
                    <a:pt x="615" y="384"/>
                  </a:lnTo>
                  <a:lnTo>
                    <a:pt x="682" y="376"/>
                  </a:lnTo>
                  <a:lnTo>
                    <a:pt x="691" y="376"/>
                  </a:lnTo>
                  <a:lnTo>
                    <a:pt x="674" y="328"/>
                  </a:lnTo>
                  <a:lnTo>
                    <a:pt x="657" y="288"/>
                  </a:lnTo>
                  <a:lnTo>
                    <a:pt x="649" y="240"/>
                  </a:lnTo>
                  <a:lnTo>
                    <a:pt x="649" y="192"/>
                  </a:lnTo>
                  <a:lnTo>
                    <a:pt x="606" y="160"/>
                  </a:lnTo>
                  <a:lnTo>
                    <a:pt x="606" y="120"/>
                  </a:lnTo>
                  <a:lnTo>
                    <a:pt x="573" y="80"/>
                  </a:lnTo>
                  <a:lnTo>
                    <a:pt x="480" y="40"/>
                  </a:lnTo>
                  <a:lnTo>
                    <a:pt x="446" y="0"/>
                  </a:lnTo>
                  <a:lnTo>
                    <a:pt x="429" y="8"/>
                  </a:lnTo>
                  <a:lnTo>
                    <a:pt x="429" y="88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24" name="Freeform 104"/>
            <p:cNvSpPr>
              <a:spLocks/>
            </p:cNvSpPr>
            <p:nvPr/>
          </p:nvSpPr>
          <p:spPr bwMode="auto">
            <a:xfrm>
              <a:off x="3423" y="0"/>
              <a:ext cx="1340" cy="1688"/>
            </a:xfrm>
            <a:custGeom>
              <a:avLst/>
              <a:gdLst>
                <a:gd name="T0" fmla="*/ 1323 w 1340"/>
                <a:gd name="T1" fmla="*/ 40 h 1688"/>
                <a:gd name="T2" fmla="*/ 1205 w 1340"/>
                <a:gd name="T3" fmla="*/ 24 h 1688"/>
                <a:gd name="T4" fmla="*/ 1172 w 1340"/>
                <a:gd name="T5" fmla="*/ 0 h 1688"/>
                <a:gd name="T6" fmla="*/ 1130 w 1340"/>
                <a:gd name="T7" fmla="*/ 24 h 1688"/>
                <a:gd name="T8" fmla="*/ 1071 w 1340"/>
                <a:gd name="T9" fmla="*/ 120 h 1688"/>
                <a:gd name="T10" fmla="*/ 1012 w 1340"/>
                <a:gd name="T11" fmla="*/ 40 h 1688"/>
                <a:gd name="T12" fmla="*/ 961 w 1340"/>
                <a:gd name="T13" fmla="*/ 136 h 1688"/>
                <a:gd name="T14" fmla="*/ 877 w 1340"/>
                <a:gd name="T15" fmla="*/ 184 h 1688"/>
                <a:gd name="T16" fmla="*/ 809 w 1340"/>
                <a:gd name="T17" fmla="*/ 176 h 1688"/>
                <a:gd name="T18" fmla="*/ 717 w 1340"/>
                <a:gd name="T19" fmla="*/ 248 h 1688"/>
                <a:gd name="T20" fmla="*/ 700 w 1340"/>
                <a:gd name="T21" fmla="*/ 328 h 1688"/>
                <a:gd name="T22" fmla="*/ 645 w 1340"/>
                <a:gd name="T23" fmla="*/ 418 h 1688"/>
                <a:gd name="T24" fmla="*/ 590 w 1340"/>
                <a:gd name="T25" fmla="*/ 504 h 1688"/>
                <a:gd name="T26" fmla="*/ 565 w 1340"/>
                <a:gd name="T27" fmla="*/ 560 h 1688"/>
                <a:gd name="T28" fmla="*/ 472 w 1340"/>
                <a:gd name="T29" fmla="*/ 744 h 1688"/>
                <a:gd name="T30" fmla="*/ 396 w 1340"/>
                <a:gd name="T31" fmla="*/ 848 h 1688"/>
                <a:gd name="T32" fmla="*/ 396 w 1340"/>
                <a:gd name="T33" fmla="*/ 896 h 1688"/>
                <a:gd name="T34" fmla="*/ 304 w 1340"/>
                <a:gd name="T35" fmla="*/ 1024 h 1688"/>
                <a:gd name="T36" fmla="*/ 236 w 1340"/>
                <a:gd name="T37" fmla="*/ 1032 h 1688"/>
                <a:gd name="T38" fmla="*/ 186 w 1340"/>
                <a:gd name="T39" fmla="*/ 1088 h 1688"/>
                <a:gd name="T40" fmla="*/ 93 w 1340"/>
                <a:gd name="T41" fmla="*/ 1144 h 1688"/>
                <a:gd name="T42" fmla="*/ 26 w 1340"/>
                <a:gd name="T43" fmla="*/ 1200 h 1688"/>
                <a:gd name="T44" fmla="*/ 9 w 1340"/>
                <a:gd name="T45" fmla="*/ 1264 h 1688"/>
                <a:gd name="T46" fmla="*/ 9 w 1340"/>
                <a:gd name="T47" fmla="*/ 1304 h 1688"/>
                <a:gd name="T48" fmla="*/ 0 w 1340"/>
                <a:gd name="T49" fmla="*/ 1352 h 1688"/>
                <a:gd name="T50" fmla="*/ 9 w 1340"/>
                <a:gd name="T51" fmla="*/ 1424 h 1688"/>
                <a:gd name="T52" fmla="*/ 51 w 1340"/>
                <a:gd name="T53" fmla="*/ 1464 h 1688"/>
                <a:gd name="T54" fmla="*/ 17 w 1340"/>
                <a:gd name="T55" fmla="*/ 1512 h 1688"/>
                <a:gd name="T56" fmla="*/ 59 w 1340"/>
                <a:gd name="T57" fmla="*/ 1552 h 1688"/>
                <a:gd name="T58" fmla="*/ 17 w 1340"/>
                <a:gd name="T59" fmla="*/ 1584 h 1688"/>
                <a:gd name="T60" fmla="*/ 51 w 1340"/>
                <a:gd name="T61" fmla="*/ 1632 h 1688"/>
                <a:gd name="T62" fmla="*/ 102 w 1340"/>
                <a:gd name="T63" fmla="*/ 1688 h 1688"/>
                <a:gd name="T64" fmla="*/ 278 w 1340"/>
                <a:gd name="T65" fmla="*/ 1624 h 1688"/>
                <a:gd name="T66" fmla="*/ 346 w 1340"/>
                <a:gd name="T67" fmla="*/ 1576 h 1688"/>
                <a:gd name="T68" fmla="*/ 388 w 1340"/>
                <a:gd name="T69" fmla="*/ 1512 h 1688"/>
                <a:gd name="T70" fmla="*/ 422 w 1340"/>
                <a:gd name="T71" fmla="*/ 1592 h 1688"/>
                <a:gd name="T72" fmla="*/ 489 w 1340"/>
                <a:gd name="T73" fmla="*/ 1456 h 1688"/>
                <a:gd name="T74" fmla="*/ 514 w 1340"/>
                <a:gd name="T75" fmla="*/ 1288 h 1688"/>
                <a:gd name="T76" fmla="*/ 455 w 1340"/>
                <a:gd name="T77" fmla="*/ 1048 h 1688"/>
                <a:gd name="T78" fmla="*/ 582 w 1340"/>
                <a:gd name="T79" fmla="*/ 912 h 1688"/>
                <a:gd name="T80" fmla="*/ 590 w 1340"/>
                <a:gd name="T81" fmla="*/ 712 h 1688"/>
                <a:gd name="T82" fmla="*/ 691 w 1340"/>
                <a:gd name="T83" fmla="*/ 568 h 1688"/>
                <a:gd name="T84" fmla="*/ 717 w 1340"/>
                <a:gd name="T85" fmla="*/ 440 h 1688"/>
                <a:gd name="T86" fmla="*/ 851 w 1340"/>
                <a:gd name="T87" fmla="*/ 400 h 1688"/>
                <a:gd name="T88" fmla="*/ 851 w 1340"/>
                <a:gd name="T89" fmla="*/ 296 h 1688"/>
                <a:gd name="T90" fmla="*/ 1037 w 1340"/>
                <a:gd name="T91" fmla="*/ 304 h 1688"/>
                <a:gd name="T92" fmla="*/ 1113 w 1340"/>
                <a:gd name="T93" fmla="*/ 176 h 1688"/>
                <a:gd name="T94" fmla="*/ 1264 w 1340"/>
                <a:gd name="T95" fmla="*/ 168 h 1688"/>
                <a:gd name="T96" fmla="*/ 1340 w 1340"/>
                <a:gd name="T97" fmla="*/ 144 h 16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40" h="1688">
                  <a:moveTo>
                    <a:pt x="1239" y="104"/>
                  </a:moveTo>
                  <a:lnTo>
                    <a:pt x="1281" y="80"/>
                  </a:lnTo>
                  <a:lnTo>
                    <a:pt x="1323" y="40"/>
                  </a:lnTo>
                  <a:lnTo>
                    <a:pt x="1239" y="16"/>
                  </a:lnTo>
                  <a:lnTo>
                    <a:pt x="1214" y="8"/>
                  </a:lnTo>
                  <a:lnTo>
                    <a:pt x="1205" y="24"/>
                  </a:lnTo>
                  <a:lnTo>
                    <a:pt x="1180" y="56"/>
                  </a:lnTo>
                  <a:lnTo>
                    <a:pt x="1172" y="16"/>
                  </a:lnTo>
                  <a:lnTo>
                    <a:pt x="1172" y="0"/>
                  </a:lnTo>
                  <a:lnTo>
                    <a:pt x="1146" y="0"/>
                  </a:lnTo>
                  <a:lnTo>
                    <a:pt x="1130" y="0"/>
                  </a:lnTo>
                  <a:lnTo>
                    <a:pt x="1130" y="24"/>
                  </a:lnTo>
                  <a:lnTo>
                    <a:pt x="1130" y="64"/>
                  </a:lnTo>
                  <a:lnTo>
                    <a:pt x="1104" y="24"/>
                  </a:lnTo>
                  <a:lnTo>
                    <a:pt x="1071" y="120"/>
                  </a:lnTo>
                  <a:lnTo>
                    <a:pt x="1062" y="48"/>
                  </a:lnTo>
                  <a:lnTo>
                    <a:pt x="1037" y="24"/>
                  </a:lnTo>
                  <a:lnTo>
                    <a:pt x="1012" y="40"/>
                  </a:lnTo>
                  <a:lnTo>
                    <a:pt x="961" y="80"/>
                  </a:lnTo>
                  <a:lnTo>
                    <a:pt x="953" y="112"/>
                  </a:lnTo>
                  <a:lnTo>
                    <a:pt x="961" y="136"/>
                  </a:lnTo>
                  <a:lnTo>
                    <a:pt x="902" y="144"/>
                  </a:lnTo>
                  <a:lnTo>
                    <a:pt x="885" y="160"/>
                  </a:lnTo>
                  <a:lnTo>
                    <a:pt x="877" y="184"/>
                  </a:lnTo>
                  <a:lnTo>
                    <a:pt x="851" y="192"/>
                  </a:lnTo>
                  <a:lnTo>
                    <a:pt x="826" y="192"/>
                  </a:lnTo>
                  <a:lnTo>
                    <a:pt x="809" y="176"/>
                  </a:lnTo>
                  <a:lnTo>
                    <a:pt x="784" y="176"/>
                  </a:lnTo>
                  <a:lnTo>
                    <a:pt x="750" y="208"/>
                  </a:lnTo>
                  <a:lnTo>
                    <a:pt x="717" y="248"/>
                  </a:lnTo>
                  <a:lnTo>
                    <a:pt x="683" y="296"/>
                  </a:lnTo>
                  <a:lnTo>
                    <a:pt x="683" y="320"/>
                  </a:lnTo>
                  <a:lnTo>
                    <a:pt x="700" y="328"/>
                  </a:lnTo>
                  <a:lnTo>
                    <a:pt x="659" y="374"/>
                  </a:lnTo>
                  <a:lnTo>
                    <a:pt x="641" y="368"/>
                  </a:lnTo>
                  <a:lnTo>
                    <a:pt x="645" y="418"/>
                  </a:lnTo>
                  <a:lnTo>
                    <a:pt x="616" y="456"/>
                  </a:lnTo>
                  <a:lnTo>
                    <a:pt x="599" y="480"/>
                  </a:lnTo>
                  <a:lnTo>
                    <a:pt x="590" y="504"/>
                  </a:lnTo>
                  <a:lnTo>
                    <a:pt x="607" y="520"/>
                  </a:lnTo>
                  <a:lnTo>
                    <a:pt x="573" y="536"/>
                  </a:lnTo>
                  <a:lnTo>
                    <a:pt x="565" y="560"/>
                  </a:lnTo>
                  <a:lnTo>
                    <a:pt x="540" y="576"/>
                  </a:lnTo>
                  <a:lnTo>
                    <a:pt x="523" y="624"/>
                  </a:lnTo>
                  <a:lnTo>
                    <a:pt x="472" y="744"/>
                  </a:lnTo>
                  <a:lnTo>
                    <a:pt x="455" y="816"/>
                  </a:lnTo>
                  <a:lnTo>
                    <a:pt x="439" y="840"/>
                  </a:lnTo>
                  <a:lnTo>
                    <a:pt x="396" y="848"/>
                  </a:lnTo>
                  <a:lnTo>
                    <a:pt x="405" y="872"/>
                  </a:lnTo>
                  <a:lnTo>
                    <a:pt x="413" y="888"/>
                  </a:lnTo>
                  <a:lnTo>
                    <a:pt x="396" y="896"/>
                  </a:lnTo>
                  <a:lnTo>
                    <a:pt x="346" y="952"/>
                  </a:lnTo>
                  <a:lnTo>
                    <a:pt x="321" y="1008"/>
                  </a:lnTo>
                  <a:lnTo>
                    <a:pt x="304" y="1024"/>
                  </a:lnTo>
                  <a:lnTo>
                    <a:pt x="295" y="1032"/>
                  </a:lnTo>
                  <a:lnTo>
                    <a:pt x="262" y="1024"/>
                  </a:lnTo>
                  <a:lnTo>
                    <a:pt x="236" y="1032"/>
                  </a:lnTo>
                  <a:lnTo>
                    <a:pt x="228" y="1040"/>
                  </a:lnTo>
                  <a:lnTo>
                    <a:pt x="220" y="1064"/>
                  </a:lnTo>
                  <a:lnTo>
                    <a:pt x="186" y="1088"/>
                  </a:lnTo>
                  <a:lnTo>
                    <a:pt x="152" y="1104"/>
                  </a:lnTo>
                  <a:lnTo>
                    <a:pt x="127" y="1128"/>
                  </a:lnTo>
                  <a:lnTo>
                    <a:pt x="93" y="1144"/>
                  </a:lnTo>
                  <a:lnTo>
                    <a:pt x="68" y="1168"/>
                  </a:lnTo>
                  <a:lnTo>
                    <a:pt x="51" y="1192"/>
                  </a:lnTo>
                  <a:lnTo>
                    <a:pt x="26" y="1200"/>
                  </a:lnTo>
                  <a:lnTo>
                    <a:pt x="17" y="1208"/>
                  </a:lnTo>
                  <a:lnTo>
                    <a:pt x="17" y="1248"/>
                  </a:lnTo>
                  <a:lnTo>
                    <a:pt x="9" y="1264"/>
                  </a:lnTo>
                  <a:lnTo>
                    <a:pt x="17" y="1272"/>
                  </a:lnTo>
                  <a:lnTo>
                    <a:pt x="17" y="1288"/>
                  </a:lnTo>
                  <a:lnTo>
                    <a:pt x="9" y="1304"/>
                  </a:lnTo>
                  <a:lnTo>
                    <a:pt x="17" y="1312"/>
                  </a:lnTo>
                  <a:lnTo>
                    <a:pt x="17" y="1328"/>
                  </a:lnTo>
                  <a:lnTo>
                    <a:pt x="0" y="1352"/>
                  </a:lnTo>
                  <a:lnTo>
                    <a:pt x="17" y="1384"/>
                  </a:lnTo>
                  <a:lnTo>
                    <a:pt x="43" y="1408"/>
                  </a:lnTo>
                  <a:lnTo>
                    <a:pt x="9" y="1424"/>
                  </a:lnTo>
                  <a:lnTo>
                    <a:pt x="34" y="1432"/>
                  </a:lnTo>
                  <a:lnTo>
                    <a:pt x="9" y="1480"/>
                  </a:lnTo>
                  <a:lnTo>
                    <a:pt x="51" y="1464"/>
                  </a:lnTo>
                  <a:lnTo>
                    <a:pt x="51" y="1480"/>
                  </a:lnTo>
                  <a:lnTo>
                    <a:pt x="43" y="1488"/>
                  </a:lnTo>
                  <a:lnTo>
                    <a:pt x="17" y="1512"/>
                  </a:lnTo>
                  <a:lnTo>
                    <a:pt x="17" y="1544"/>
                  </a:lnTo>
                  <a:lnTo>
                    <a:pt x="43" y="1544"/>
                  </a:lnTo>
                  <a:lnTo>
                    <a:pt x="59" y="1552"/>
                  </a:lnTo>
                  <a:lnTo>
                    <a:pt x="59" y="1568"/>
                  </a:lnTo>
                  <a:lnTo>
                    <a:pt x="34" y="1584"/>
                  </a:lnTo>
                  <a:lnTo>
                    <a:pt x="17" y="1584"/>
                  </a:lnTo>
                  <a:lnTo>
                    <a:pt x="9" y="1592"/>
                  </a:lnTo>
                  <a:lnTo>
                    <a:pt x="26" y="1616"/>
                  </a:lnTo>
                  <a:lnTo>
                    <a:pt x="51" y="1632"/>
                  </a:lnTo>
                  <a:lnTo>
                    <a:pt x="76" y="1656"/>
                  </a:lnTo>
                  <a:lnTo>
                    <a:pt x="118" y="1664"/>
                  </a:lnTo>
                  <a:lnTo>
                    <a:pt x="102" y="1688"/>
                  </a:lnTo>
                  <a:lnTo>
                    <a:pt x="177" y="1688"/>
                  </a:lnTo>
                  <a:lnTo>
                    <a:pt x="236" y="1664"/>
                  </a:lnTo>
                  <a:lnTo>
                    <a:pt x="278" y="1624"/>
                  </a:lnTo>
                  <a:lnTo>
                    <a:pt x="312" y="1576"/>
                  </a:lnTo>
                  <a:lnTo>
                    <a:pt x="329" y="1584"/>
                  </a:lnTo>
                  <a:lnTo>
                    <a:pt x="346" y="1576"/>
                  </a:lnTo>
                  <a:lnTo>
                    <a:pt x="363" y="1544"/>
                  </a:lnTo>
                  <a:lnTo>
                    <a:pt x="363" y="1512"/>
                  </a:lnTo>
                  <a:lnTo>
                    <a:pt x="388" y="1512"/>
                  </a:lnTo>
                  <a:lnTo>
                    <a:pt x="396" y="1528"/>
                  </a:lnTo>
                  <a:lnTo>
                    <a:pt x="405" y="1560"/>
                  </a:lnTo>
                  <a:lnTo>
                    <a:pt x="422" y="1592"/>
                  </a:lnTo>
                  <a:lnTo>
                    <a:pt x="439" y="1584"/>
                  </a:lnTo>
                  <a:lnTo>
                    <a:pt x="455" y="1488"/>
                  </a:lnTo>
                  <a:lnTo>
                    <a:pt x="489" y="1456"/>
                  </a:lnTo>
                  <a:lnTo>
                    <a:pt x="489" y="1368"/>
                  </a:lnTo>
                  <a:lnTo>
                    <a:pt x="514" y="1328"/>
                  </a:lnTo>
                  <a:lnTo>
                    <a:pt x="514" y="1288"/>
                  </a:lnTo>
                  <a:lnTo>
                    <a:pt x="472" y="1248"/>
                  </a:lnTo>
                  <a:lnTo>
                    <a:pt x="472" y="1168"/>
                  </a:lnTo>
                  <a:lnTo>
                    <a:pt x="455" y="1048"/>
                  </a:lnTo>
                  <a:lnTo>
                    <a:pt x="489" y="976"/>
                  </a:lnTo>
                  <a:lnTo>
                    <a:pt x="565" y="968"/>
                  </a:lnTo>
                  <a:lnTo>
                    <a:pt x="582" y="912"/>
                  </a:lnTo>
                  <a:lnTo>
                    <a:pt x="540" y="888"/>
                  </a:lnTo>
                  <a:lnTo>
                    <a:pt x="590" y="808"/>
                  </a:lnTo>
                  <a:lnTo>
                    <a:pt x="590" y="712"/>
                  </a:lnTo>
                  <a:lnTo>
                    <a:pt x="632" y="688"/>
                  </a:lnTo>
                  <a:lnTo>
                    <a:pt x="632" y="624"/>
                  </a:lnTo>
                  <a:lnTo>
                    <a:pt x="691" y="568"/>
                  </a:lnTo>
                  <a:lnTo>
                    <a:pt x="683" y="528"/>
                  </a:lnTo>
                  <a:lnTo>
                    <a:pt x="683" y="480"/>
                  </a:lnTo>
                  <a:lnTo>
                    <a:pt x="717" y="440"/>
                  </a:lnTo>
                  <a:lnTo>
                    <a:pt x="759" y="440"/>
                  </a:lnTo>
                  <a:lnTo>
                    <a:pt x="776" y="384"/>
                  </a:lnTo>
                  <a:lnTo>
                    <a:pt x="851" y="400"/>
                  </a:lnTo>
                  <a:lnTo>
                    <a:pt x="851" y="320"/>
                  </a:lnTo>
                  <a:lnTo>
                    <a:pt x="868" y="312"/>
                  </a:lnTo>
                  <a:lnTo>
                    <a:pt x="851" y="296"/>
                  </a:lnTo>
                  <a:lnTo>
                    <a:pt x="894" y="272"/>
                  </a:lnTo>
                  <a:lnTo>
                    <a:pt x="995" y="320"/>
                  </a:lnTo>
                  <a:lnTo>
                    <a:pt x="1037" y="304"/>
                  </a:lnTo>
                  <a:lnTo>
                    <a:pt x="1096" y="320"/>
                  </a:lnTo>
                  <a:lnTo>
                    <a:pt x="1113" y="248"/>
                  </a:lnTo>
                  <a:lnTo>
                    <a:pt x="1113" y="176"/>
                  </a:lnTo>
                  <a:lnTo>
                    <a:pt x="1146" y="136"/>
                  </a:lnTo>
                  <a:lnTo>
                    <a:pt x="1197" y="136"/>
                  </a:lnTo>
                  <a:lnTo>
                    <a:pt x="1264" y="168"/>
                  </a:lnTo>
                  <a:lnTo>
                    <a:pt x="1281" y="208"/>
                  </a:lnTo>
                  <a:lnTo>
                    <a:pt x="1306" y="176"/>
                  </a:lnTo>
                  <a:lnTo>
                    <a:pt x="1340" y="144"/>
                  </a:lnTo>
                  <a:lnTo>
                    <a:pt x="1340" y="120"/>
                  </a:lnTo>
                  <a:lnTo>
                    <a:pt x="1239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  <p:sp>
          <p:nvSpPr>
            <p:cNvPr id="425" name="Freeform 105"/>
            <p:cNvSpPr>
              <a:spLocks/>
            </p:cNvSpPr>
            <p:nvPr/>
          </p:nvSpPr>
          <p:spPr bwMode="auto">
            <a:xfrm>
              <a:off x="3423" y="-8"/>
              <a:ext cx="1340" cy="1688"/>
            </a:xfrm>
            <a:custGeom>
              <a:avLst/>
              <a:gdLst>
                <a:gd name="T0" fmla="*/ 1323 w 1340"/>
                <a:gd name="T1" fmla="*/ 40 h 1688"/>
                <a:gd name="T2" fmla="*/ 1205 w 1340"/>
                <a:gd name="T3" fmla="*/ 24 h 1688"/>
                <a:gd name="T4" fmla="*/ 1172 w 1340"/>
                <a:gd name="T5" fmla="*/ 0 h 1688"/>
                <a:gd name="T6" fmla="*/ 1130 w 1340"/>
                <a:gd name="T7" fmla="*/ 24 h 1688"/>
                <a:gd name="T8" fmla="*/ 1071 w 1340"/>
                <a:gd name="T9" fmla="*/ 120 h 1688"/>
                <a:gd name="T10" fmla="*/ 1012 w 1340"/>
                <a:gd name="T11" fmla="*/ 40 h 1688"/>
                <a:gd name="T12" fmla="*/ 961 w 1340"/>
                <a:gd name="T13" fmla="*/ 136 h 1688"/>
                <a:gd name="T14" fmla="*/ 877 w 1340"/>
                <a:gd name="T15" fmla="*/ 184 h 1688"/>
                <a:gd name="T16" fmla="*/ 809 w 1340"/>
                <a:gd name="T17" fmla="*/ 176 h 1688"/>
                <a:gd name="T18" fmla="*/ 717 w 1340"/>
                <a:gd name="T19" fmla="*/ 248 h 1688"/>
                <a:gd name="T20" fmla="*/ 700 w 1340"/>
                <a:gd name="T21" fmla="*/ 328 h 1688"/>
                <a:gd name="T22" fmla="*/ 645 w 1340"/>
                <a:gd name="T23" fmla="*/ 422 h 1688"/>
                <a:gd name="T24" fmla="*/ 590 w 1340"/>
                <a:gd name="T25" fmla="*/ 504 h 1688"/>
                <a:gd name="T26" fmla="*/ 565 w 1340"/>
                <a:gd name="T27" fmla="*/ 560 h 1688"/>
                <a:gd name="T28" fmla="*/ 472 w 1340"/>
                <a:gd name="T29" fmla="*/ 744 h 1688"/>
                <a:gd name="T30" fmla="*/ 396 w 1340"/>
                <a:gd name="T31" fmla="*/ 848 h 1688"/>
                <a:gd name="T32" fmla="*/ 396 w 1340"/>
                <a:gd name="T33" fmla="*/ 896 h 1688"/>
                <a:gd name="T34" fmla="*/ 304 w 1340"/>
                <a:gd name="T35" fmla="*/ 1024 h 1688"/>
                <a:gd name="T36" fmla="*/ 236 w 1340"/>
                <a:gd name="T37" fmla="*/ 1032 h 1688"/>
                <a:gd name="T38" fmla="*/ 186 w 1340"/>
                <a:gd name="T39" fmla="*/ 1088 h 1688"/>
                <a:gd name="T40" fmla="*/ 93 w 1340"/>
                <a:gd name="T41" fmla="*/ 1144 h 1688"/>
                <a:gd name="T42" fmla="*/ 26 w 1340"/>
                <a:gd name="T43" fmla="*/ 1200 h 1688"/>
                <a:gd name="T44" fmla="*/ 9 w 1340"/>
                <a:gd name="T45" fmla="*/ 1264 h 1688"/>
                <a:gd name="T46" fmla="*/ 9 w 1340"/>
                <a:gd name="T47" fmla="*/ 1304 h 1688"/>
                <a:gd name="T48" fmla="*/ 0 w 1340"/>
                <a:gd name="T49" fmla="*/ 1352 h 1688"/>
                <a:gd name="T50" fmla="*/ 9 w 1340"/>
                <a:gd name="T51" fmla="*/ 1424 h 1688"/>
                <a:gd name="T52" fmla="*/ 51 w 1340"/>
                <a:gd name="T53" fmla="*/ 1464 h 1688"/>
                <a:gd name="T54" fmla="*/ 17 w 1340"/>
                <a:gd name="T55" fmla="*/ 1512 h 1688"/>
                <a:gd name="T56" fmla="*/ 59 w 1340"/>
                <a:gd name="T57" fmla="*/ 1552 h 1688"/>
                <a:gd name="T58" fmla="*/ 17 w 1340"/>
                <a:gd name="T59" fmla="*/ 1584 h 1688"/>
                <a:gd name="T60" fmla="*/ 51 w 1340"/>
                <a:gd name="T61" fmla="*/ 1632 h 1688"/>
                <a:gd name="T62" fmla="*/ 102 w 1340"/>
                <a:gd name="T63" fmla="*/ 1688 h 1688"/>
                <a:gd name="T64" fmla="*/ 278 w 1340"/>
                <a:gd name="T65" fmla="*/ 1624 h 1688"/>
                <a:gd name="T66" fmla="*/ 346 w 1340"/>
                <a:gd name="T67" fmla="*/ 1576 h 1688"/>
                <a:gd name="T68" fmla="*/ 388 w 1340"/>
                <a:gd name="T69" fmla="*/ 1512 h 1688"/>
                <a:gd name="T70" fmla="*/ 422 w 1340"/>
                <a:gd name="T71" fmla="*/ 1592 h 1688"/>
                <a:gd name="T72" fmla="*/ 489 w 1340"/>
                <a:gd name="T73" fmla="*/ 1456 h 1688"/>
                <a:gd name="T74" fmla="*/ 514 w 1340"/>
                <a:gd name="T75" fmla="*/ 1288 h 1688"/>
                <a:gd name="T76" fmla="*/ 455 w 1340"/>
                <a:gd name="T77" fmla="*/ 1048 h 1688"/>
                <a:gd name="T78" fmla="*/ 582 w 1340"/>
                <a:gd name="T79" fmla="*/ 912 h 1688"/>
                <a:gd name="T80" fmla="*/ 590 w 1340"/>
                <a:gd name="T81" fmla="*/ 712 h 1688"/>
                <a:gd name="T82" fmla="*/ 691 w 1340"/>
                <a:gd name="T83" fmla="*/ 568 h 1688"/>
                <a:gd name="T84" fmla="*/ 717 w 1340"/>
                <a:gd name="T85" fmla="*/ 440 h 1688"/>
                <a:gd name="T86" fmla="*/ 851 w 1340"/>
                <a:gd name="T87" fmla="*/ 400 h 1688"/>
                <a:gd name="T88" fmla="*/ 851 w 1340"/>
                <a:gd name="T89" fmla="*/ 296 h 1688"/>
                <a:gd name="T90" fmla="*/ 1037 w 1340"/>
                <a:gd name="T91" fmla="*/ 304 h 1688"/>
                <a:gd name="T92" fmla="*/ 1113 w 1340"/>
                <a:gd name="T93" fmla="*/ 176 h 1688"/>
                <a:gd name="T94" fmla="*/ 1264 w 1340"/>
                <a:gd name="T95" fmla="*/ 168 h 1688"/>
                <a:gd name="T96" fmla="*/ 1340 w 1340"/>
                <a:gd name="T97" fmla="*/ 144 h 1688"/>
                <a:gd name="T98" fmla="*/ 1239 w 1340"/>
                <a:gd name="T99" fmla="*/ 104 h 16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340" h="1688">
                  <a:moveTo>
                    <a:pt x="1239" y="104"/>
                  </a:moveTo>
                  <a:lnTo>
                    <a:pt x="1281" y="80"/>
                  </a:lnTo>
                  <a:lnTo>
                    <a:pt x="1323" y="40"/>
                  </a:lnTo>
                  <a:lnTo>
                    <a:pt x="1239" y="16"/>
                  </a:lnTo>
                  <a:lnTo>
                    <a:pt x="1214" y="8"/>
                  </a:lnTo>
                  <a:lnTo>
                    <a:pt x="1205" y="24"/>
                  </a:lnTo>
                  <a:lnTo>
                    <a:pt x="1180" y="56"/>
                  </a:lnTo>
                  <a:lnTo>
                    <a:pt x="1172" y="16"/>
                  </a:lnTo>
                  <a:lnTo>
                    <a:pt x="1172" y="0"/>
                  </a:lnTo>
                  <a:lnTo>
                    <a:pt x="1146" y="0"/>
                  </a:lnTo>
                  <a:lnTo>
                    <a:pt x="1130" y="0"/>
                  </a:lnTo>
                  <a:lnTo>
                    <a:pt x="1130" y="24"/>
                  </a:lnTo>
                  <a:lnTo>
                    <a:pt x="1130" y="64"/>
                  </a:lnTo>
                  <a:lnTo>
                    <a:pt x="1104" y="24"/>
                  </a:lnTo>
                  <a:lnTo>
                    <a:pt x="1071" y="120"/>
                  </a:lnTo>
                  <a:lnTo>
                    <a:pt x="1062" y="48"/>
                  </a:lnTo>
                  <a:lnTo>
                    <a:pt x="1037" y="24"/>
                  </a:lnTo>
                  <a:lnTo>
                    <a:pt x="1012" y="40"/>
                  </a:lnTo>
                  <a:lnTo>
                    <a:pt x="961" y="80"/>
                  </a:lnTo>
                  <a:lnTo>
                    <a:pt x="953" y="112"/>
                  </a:lnTo>
                  <a:lnTo>
                    <a:pt x="961" y="136"/>
                  </a:lnTo>
                  <a:lnTo>
                    <a:pt x="902" y="144"/>
                  </a:lnTo>
                  <a:lnTo>
                    <a:pt x="885" y="160"/>
                  </a:lnTo>
                  <a:lnTo>
                    <a:pt x="877" y="184"/>
                  </a:lnTo>
                  <a:lnTo>
                    <a:pt x="851" y="192"/>
                  </a:lnTo>
                  <a:lnTo>
                    <a:pt x="826" y="192"/>
                  </a:lnTo>
                  <a:lnTo>
                    <a:pt x="809" y="176"/>
                  </a:lnTo>
                  <a:lnTo>
                    <a:pt x="784" y="176"/>
                  </a:lnTo>
                  <a:lnTo>
                    <a:pt x="750" y="208"/>
                  </a:lnTo>
                  <a:lnTo>
                    <a:pt x="717" y="248"/>
                  </a:lnTo>
                  <a:lnTo>
                    <a:pt x="683" y="296"/>
                  </a:lnTo>
                  <a:lnTo>
                    <a:pt x="683" y="320"/>
                  </a:lnTo>
                  <a:lnTo>
                    <a:pt x="700" y="328"/>
                  </a:lnTo>
                  <a:lnTo>
                    <a:pt x="658" y="376"/>
                  </a:lnTo>
                  <a:lnTo>
                    <a:pt x="639" y="374"/>
                  </a:lnTo>
                  <a:lnTo>
                    <a:pt x="645" y="422"/>
                  </a:lnTo>
                  <a:lnTo>
                    <a:pt x="616" y="456"/>
                  </a:lnTo>
                  <a:lnTo>
                    <a:pt x="599" y="480"/>
                  </a:lnTo>
                  <a:lnTo>
                    <a:pt x="590" y="504"/>
                  </a:lnTo>
                  <a:lnTo>
                    <a:pt x="607" y="520"/>
                  </a:lnTo>
                  <a:lnTo>
                    <a:pt x="573" y="536"/>
                  </a:lnTo>
                  <a:lnTo>
                    <a:pt x="565" y="560"/>
                  </a:lnTo>
                  <a:lnTo>
                    <a:pt x="540" y="576"/>
                  </a:lnTo>
                  <a:lnTo>
                    <a:pt x="523" y="624"/>
                  </a:lnTo>
                  <a:lnTo>
                    <a:pt x="472" y="744"/>
                  </a:lnTo>
                  <a:lnTo>
                    <a:pt x="455" y="816"/>
                  </a:lnTo>
                  <a:lnTo>
                    <a:pt x="439" y="840"/>
                  </a:lnTo>
                  <a:lnTo>
                    <a:pt x="396" y="848"/>
                  </a:lnTo>
                  <a:lnTo>
                    <a:pt x="405" y="872"/>
                  </a:lnTo>
                  <a:lnTo>
                    <a:pt x="413" y="888"/>
                  </a:lnTo>
                  <a:lnTo>
                    <a:pt x="396" y="896"/>
                  </a:lnTo>
                  <a:lnTo>
                    <a:pt x="346" y="952"/>
                  </a:lnTo>
                  <a:lnTo>
                    <a:pt x="321" y="1008"/>
                  </a:lnTo>
                  <a:lnTo>
                    <a:pt x="304" y="1024"/>
                  </a:lnTo>
                  <a:lnTo>
                    <a:pt x="295" y="1032"/>
                  </a:lnTo>
                  <a:lnTo>
                    <a:pt x="262" y="1024"/>
                  </a:lnTo>
                  <a:lnTo>
                    <a:pt x="236" y="1032"/>
                  </a:lnTo>
                  <a:lnTo>
                    <a:pt x="228" y="1040"/>
                  </a:lnTo>
                  <a:lnTo>
                    <a:pt x="220" y="1064"/>
                  </a:lnTo>
                  <a:lnTo>
                    <a:pt x="186" y="1088"/>
                  </a:lnTo>
                  <a:lnTo>
                    <a:pt x="152" y="1104"/>
                  </a:lnTo>
                  <a:lnTo>
                    <a:pt x="127" y="1128"/>
                  </a:lnTo>
                  <a:lnTo>
                    <a:pt x="93" y="1144"/>
                  </a:lnTo>
                  <a:lnTo>
                    <a:pt x="68" y="1168"/>
                  </a:lnTo>
                  <a:lnTo>
                    <a:pt x="51" y="1192"/>
                  </a:lnTo>
                  <a:lnTo>
                    <a:pt x="26" y="1200"/>
                  </a:lnTo>
                  <a:lnTo>
                    <a:pt x="17" y="1208"/>
                  </a:lnTo>
                  <a:lnTo>
                    <a:pt x="17" y="1248"/>
                  </a:lnTo>
                  <a:lnTo>
                    <a:pt x="9" y="1264"/>
                  </a:lnTo>
                  <a:lnTo>
                    <a:pt x="17" y="1272"/>
                  </a:lnTo>
                  <a:lnTo>
                    <a:pt x="17" y="1288"/>
                  </a:lnTo>
                  <a:lnTo>
                    <a:pt x="9" y="1304"/>
                  </a:lnTo>
                  <a:lnTo>
                    <a:pt x="17" y="1312"/>
                  </a:lnTo>
                  <a:lnTo>
                    <a:pt x="17" y="1328"/>
                  </a:lnTo>
                  <a:lnTo>
                    <a:pt x="0" y="1352"/>
                  </a:lnTo>
                  <a:lnTo>
                    <a:pt x="17" y="1384"/>
                  </a:lnTo>
                  <a:lnTo>
                    <a:pt x="43" y="1408"/>
                  </a:lnTo>
                  <a:lnTo>
                    <a:pt x="9" y="1424"/>
                  </a:lnTo>
                  <a:lnTo>
                    <a:pt x="34" y="1432"/>
                  </a:lnTo>
                  <a:lnTo>
                    <a:pt x="9" y="1480"/>
                  </a:lnTo>
                  <a:lnTo>
                    <a:pt x="51" y="1464"/>
                  </a:lnTo>
                  <a:lnTo>
                    <a:pt x="51" y="1480"/>
                  </a:lnTo>
                  <a:lnTo>
                    <a:pt x="43" y="1488"/>
                  </a:lnTo>
                  <a:lnTo>
                    <a:pt x="17" y="1512"/>
                  </a:lnTo>
                  <a:lnTo>
                    <a:pt x="17" y="1544"/>
                  </a:lnTo>
                  <a:lnTo>
                    <a:pt x="43" y="1544"/>
                  </a:lnTo>
                  <a:lnTo>
                    <a:pt x="59" y="1552"/>
                  </a:lnTo>
                  <a:lnTo>
                    <a:pt x="59" y="1568"/>
                  </a:lnTo>
                  <a:lnTo>
                    <a:pt x="34" y="1584"/>
                  </a:lnTo>
                  <a:lnTo>
                    <a:pt x="17" y="1584"/>
                  </a:lnTo>
                  <a:lnTo>
                    <a:pt x="9" y="1592"/>
                  </a:lnTo>
                  <a:lnTo>
                    <a:pt x="26" y="1616"/>
                  </a:lnTo>
                  <a:lnTo>
                    <a:pt x="51" y="1632"/>
                  </a:lnTo>
                  <a:lnTo>
                    <a:pt x="76" y="1656"/>
                  </a:lnTo>
                  <a:lnTo>
                    <a:pt x="118" y="1664"/>
                  </a:lnTo>
                  <a:lnTo>
                    <a:pt x="102" y="1688"/>
                  </a:lnTo>
                  <a:lnTo>
                    <a:pt x="177" y="1688"/>
                  </a:lnTo>
                  <a:lnTo>
                    <a:pt x="236" y="1664"/>
                  </a:lnTo>
                  <a:lnTo>
                    <a:pt x="278" y="1624"/>
                  </a:lnTo>
                  <a:lnTo>
                    <a:pt x="312" y="1576"/>
                  </a:lnTo>
                  <a:lnTo>
                    <a:pt x="329" y="1584"/>
                  </a:lnTo>
                  <a:lnTo>
                    <a:pt x="346" y="1576"/>
                  </a:lnTo>
                  <a:lnTo>
                    <a:pt x="363" y="1544"/>
                  </a:lnTo>
                  <a:lnTo>
                    <a:pt x="363" y="1512"/>
                  </a:lnTo>
                  <a:lnTo>
                    <a:pt x="388" y="1512"/>
                  </a:lnTo>
                  <a:lnTo>
                    <a:pt x="396" y="1528"/>
                  </a:lnTo>
                  <a:lnTo>
                    <a:pt x="405" y="1560"/>
                  </a:lnTo>
                  <a:lnTo>
                    <a:pt x="422" y="1592"/>
                  </a:lnTo>
                  <a:lnTo>
                    <a:pt x="439" y="1584"/>
                  </a:lnTo>
                  <a:lnTo>
                    <a:pt x="455" y="1488"/>
                  </a:lnTo>
                  <a:lnTo>
                    <a:pt x="489" y="1456"/>
                  </a:lnTo>
                  <a:lnTo>
                    <a:pt x="489" y="1368"/>
                  </a:lnTo>
                  <a:lnTo>
                    <a:pt x="514" y="1328"/>
                  </a:lnTo>
                  <a:lnTo>
                    <a:pt x="514" y="1288"/>
                  </a:lnTo>
                  <a:lnTo>
                    <a:pt x="472" y="1248"/>
                  </a:lnTo>
                  <a:lnTo>
                    <a:pt x="472" y="1168"/>
                  </a:lnTo>
                  <a:lnTo>
                    <a:pt x="455" y="1048"/>
                  </a:lnTo>
                  <a:lnTo>
                    <a:pt x="489" y="976"/>
                  </a:lnTo>
                  <a:lnTo>
                    <a:pt x="565" y="968"/>
                  </a:lnTo>
                  <a:lnTo>
                    <a:pt x="582" y="912"/>
                  </a:lnTo>
                  <a:lnTo>
                    <a:pt x="540" y="888"/>
                  </a:lnTo>
                  <a:lnTo>
                    <a:pt x="590" y="808"/>
                  </a:lnTo>
                  <a:lnTo>
                    <a:pt x="590" y="712"/>
                  </a:lnTo>
                  <a:lnTo>
                    <a:pt x="632" y="688"/>
                  </a:lnTo>
                  <a:lnTo>
                    <a:pt x="632" y="624"/>
                  </a:lnTo>
                  <a:lnTo>
                    <a:pt x="691" y="568"/>
                  </a:lnTo>
                  <a:lnTo>
                    <a:pt x="683" y="528"/>
                  </a:lnTo>
                  <a:lnTo>
                    <a:pt x="683" y="480"/>
                  </a:lnTo>
                  <a:lnTo>
                    <a:pt x="717" y="440"/>
                  </a:lnTo>
                  <a:lnTo>
                    <a:pt x="759" y="440"/>
                  </a:lnTo>
                  <a:lnTo>
                    <a:pt x="776" y="384"/>
                  </a:lnTo>
                  <a:lnTo>
                    <a:pt x="851" y="400"/>
                  </a:lnTo>
                  <a:lnTo>
                    <a:pt x="851" y="320"/>
                  </a:lnTo>
                  <a:lnTo>
                    <a:pt x="868" y="312"/>
                  </a:lnTo>
                  <a:lnTo>
                    <a:pt x="851" y="296"/>
                  </a:lnTo>
                  <a:lnTo>
                    <a:pt x="894" y="272"/>
                  </a:lnTo>
                  <a:lnTo>
                    <a:pt x="995" y="320"/>
                  </a:lnTo>
                  <a:lnTo>
                    <a:pt x="1037" y="304"/>
                  </a:lnTo>
                  <a:lnTo>
                    <a:pt x="1096" y="320"/>
                  </a:lnTo>
                  <a:lnTo>
                    <a:pt x="1113" y="248"/>
                  </a:lnTo>
                  <a:lnTo>
                    <a:pt x="1113" y="176"/>
                  </a:lnTo>
                  <a:lnTo>
                    <a:pt x="1146" y="136"/>
                  </a:lnTo>
                  <a:lnTo>
                    <a:pt x="1197" y="136"/>
                  </a:lnTo>
                  <a:lnTo>
                    <a:pt x="1264" y="168"/>
                  </a:lnTo>
                  <a:lnTo>
                    <a:pt x="1281" y="208"/>
                  </a:lnTo>
                  <a:lnTo>
                    <a:pt x="1306" y="176"/>
                  </a:lnTo>
                  <a:lnTo>
                    <a:pt x="1340" y="144"/>
                  </a:lnTo>
                  <a:lnTo>
                    <a:pt x="1340" y="120"/>
                  </a:lnTo>
                  <a:lnTo>
                    <a:pt x="1239" y="104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1800" dirty="0">
                <a:solidFill>
                  <a:srgbClr val="53565A"/>
                </a:solidFill>
                <a:latin typeface="Arial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28600" y="1066800"/>
            <a:ext cx="4800600" cy="32316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srgbClr val="53565A"/>
                </a:solidFill>
              </a:rPr>
              <a:t>National policy:</a:t>
            </a:r>
          </a:p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Two members states who have legislated open access:</a:t>
            </a:r>
          </a:p>
          <a:p>
            <a:pPr marL="7429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Spanish </a:t>
            </a:r>
            <a:r>
              <a:rPr lang="en-US" sz="1200" dirty="0">
                <a:solidFill>
                  <a:srgbClr val="53565A"/>
                </a:solidFill>
              </a:rPr>
              <a:t>New Law of </a:t>
            </a:r>
            <a:r>
              <a:rPr lang="en-US" sz="1200" dirty="0" smtClean="0">
                <a:solidFill>
                  <a:srgbClr val="53565A"/>
                </a:solidFill>
              </a:rPr>
              <a:t>Science (June 2011) mandates deposit within 12 months, with no prejudice to publishing contract</a:t>
            </a:r>
          </a:p>
          <a:p>
            <a:pPr marL="7429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Italian Decree </a:t>
            </a:r>
            <a:r>
              <a:rPr lang="en-US" sz="1200" dirty="0">
                <a:solidFill>
                  <a:srgbClr val="53565A"/>
                </a:solidFill>
              </a:rPr>
              <a:t>Law n.91 </a:t>
            </a:r>
            <a:r>
              <a:rPr lang="en-US" sz="1200" dirty="0" smtClean="0">
                <a:solidFill>
                  <a:srgbClr val="53565A"/>
                </a:solidFill>
              </a:rPr>
              <a:t>passed </a:t>
            </a:r>
            <a:r>
              <a:rPr lang="en-US" sz="1200" dirty="0">
                <a:solidFill>
                  <a:srgbClr val="53565A"/>
                </a:solidFill>
              </a:rPr>
              <a:t>in </a:t>
            </a:r>
            <a:r>
              <a:rPr lang="en-US" sz="1200" dirty="0" smtClean="0">
                <a:solidFill>
                  <a:srgbClr val="53565A"/>
                </a:solidFill>
              </a:rPr>
              <a:t>2013 which mandates gold or green after 18/24 months. </a:t>
            </a:r>
            <a:endParaRPr lang="en-US" sz="1200" dirty="0">
              <a:solidFill>
                <a:srgbClr val="53565A"/>
              </a:solidFill>
            </a:endParaRPr>
          </a:p>
          <a:p>
            <a:pPr marL="2857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3565A"/>
                </a:solidFill>
              </a:rPr>
              <a:t>Agreed </a:t>
            </a:r>
            <a:r>
              <a:rPr lang="en-US" sz="1200" dirty="0" smtClean="0">
                <a:solidFill>
                  <a:srgbClr val="53565A"/>
                </a:solidFill>
              </a:rPr>
              <a:t>government policy </a:t>
            </a:r>
            <a:r>
              <a:rPr lang="en-US" sz="1200" dirty="0">
                <a:solidFill>
                  <a:srgbClr val="53565A"/>
                </a:solidFill>
              </a:rPr>
              <a:t>in </a:t>
            </a:r>
            <a:r>
              <a:rPr lang="en-US" sz="1200" dirty="0" smtClean="0">
                <a:solidFill>
                  <a:srgbClr val="53565A"/>
                </a:solidFill>
              </a:rPr>
              <a:t>three </a:t>
            </a:r>
            <a:r>
              <a:rPr lang="en-US" sz="1200" dirty="0">
                <a:solidFill>
                  <a:srgbClr val="53565A"/>
                </a:solidFill>
              </a:rPr>
              <a:t>other </a:t>
            </a:r>
            <a:r>
              <a:rPr lang="en-US" sz="1200" dirty="0" smtClean="0">
                <a:solidFill>
                  <a:srgbClr val="53565A"/>
                </a:solidFill>
              </a:rPr>
              <a:t>members states</a:t>
            </a:r>
          </a:p>
          <a:p>
            <a:pPr marL="742950" lvl="2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UK </a:t>
            </a:r>
            <a:r>
              <a:rPr lang="en-US" sz="1200" dirty="0">
                <a:solidFill>
                  <a:srgbClr val="53565A"/>
                </a:solidFill>
              </a:rPr>
              <a:t>Government have accepted the Finch report’s recommendations to go “gold” with green </a:t>
            </a:r>
            <a:r>
              <a:rPr lang="en-US" sz="1200" dirty="0" smtClean="0">
                <a:solidFill>
                  <a:srgbClr val="53565A"/>
                </a:solidFill>
              </a:rPr>
              <a:t>provided in the transition period</a:t>
            </a:r>
          </a:p>
          <a:p>
            <a:pPr marL="742950" lvl="2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The Netherlands Government have established a strong position to “go gold”.</a:t>
            </a:r>
          </a:p>
          <a:p>
            <a:pPr marL="742950" lvl="2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Denmark full green OA national policy – 100%OA by 2022</a:t>
            </a:r>
          </a:p>
          <a:p>
            <a:pPr marL="287338" lvl="2" indent="-287338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Rest of the EU  members states have open access national policy under discussion. 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243785" y="4354939"/>
            <a:ext cx="478541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srgbClr val="53565A"/>
                </a:solidFill>
              </a:rPr>
              <a:t>Funding body policy:</a:t>
            </a:r>
          </a:p>
          <a:p>
            <a:pPr marL="169863" lvl="1" indent="-169863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Funders establishing both open access policies and repositories.</a:t>
            </a:r>
          </a:p>
          <a:p>
            <a:pPr marL="744538" lvl="2" indent="-287338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The ROAR Map reports 90 funding body mandates worldwide.</a:t>
            </a:r>
          </a:p>
          <a:p>
            <a:pPr marL="169863" indent="-169863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Compliance rates depend on:</a:t>
            </a:r>
          </a:p>
          <a:p>
            <a:pPr marL="7429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Implementation of policy (consulting with stakeholders such as institutions</a:t>
            </a:r>
            <a:r>
              <a:rPr lang="en-US" sz="1200" dirty="0">
                <a:solidFill>
                  <a:srgbClr val="53565A"/>
                </a:solidFill>
              </a:rPr>
              <a:t> </a:t>
            </a:r>
            <a:r>
              <a:rPr lang="en-US" sz="1200" dirty="0" smtClean="0">
                <a:solidFill>
                  <a:srgbClr val="53565A"/>
                </a:solidFill>
              </a:rPr>
              <a:t>&amp; publishers) </a:t>
            </a:r>
          </a:p>
          <a:p>
            <a:pPr marL="7429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Willingness to provide additional funds for APC’s</a:t>
            </a:r>
          </a:p>
          <a:p>
            <a:pPr marL="7429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Tracking and enforcement of policy (e.g. </a:t>
            </a:r>
            <a:r>
              <a:rPr lang="en-US" sz="1200" dirty="0">
                <a:solidFill>
                  <a:srgbClr val="53565A"/>
                </a:solidFill>
              </a:rPr>
              <a:t>WT </a:t>
            </a:r>
            <a:r>
              <a:rPr lang="en-US" sz="1200" dirty="0" smtClean="0">
                <a:solidFill>
                  <a:srgbClr val="53565A"/>
                </a:solidFill>
              </a:rPr>
              <a:t>1st </a:t>
            </a:r>
            <a:r>
              <a:rPr lang="en-US" sz="1200" dirty="0">
                <a:solidFill>
                  <a:srgbClr val="53565A"/>
                </a:solidFill>
              </a:rPr>
              <a:t>funder to begin enforcement by withholding grant money due to non OA policy </a:t>
            </a:r>
            <a:r>
              <a:rPr lang="en-US" sz="1200" dirty="0" smtClean="0">
                <a:solidFill>
                  <a:srgbClr val="53565A"/>
                </a:solidFill>
              </a:rPr>
              <a:t>compliance)</a:t>
            </a:r>
          </a:p>
          <a:p>
            <a:pPr marL="742950" lvl="1" indent="-285750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</a:rPr>
              <a:t>Researcher education and awareness </a:t>
            </a:r>
          </a:p>
        </p:txBody>
      </p:sp>
      <p:sp>
        <p:nvSpPr>
          <p:cNvPr id="4" name="Rectangle 3"/>
          <p:cNvSpPr/>
          <p:nvPr/>
        </p:nvSpPr>
        <p:spPr>
          <a:xfrm>
            <a:off x="6781800" y="6356498"/>
            <a:ext cx="176254" cy="152400"/>
          </a:xfrm>
          <a:prstGeom prst="rect">
            <a:avLst/>
          </a:prstGeom>
          <a:solidFill>
            <a:srgbClr val="00966C"/>
          </a:solidFill>
          <a:ln>
            <a:solidFill>
              <a:schemeClr val="accent4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6781800" y="6062426"/>
            <a:ext cx="176254" cy="15240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6781800" y="5791200"/>
            <a:ext cx="176254" cy="152400"/>
          </a:xfrm>
          <a:prstGeom prst="rect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958054" y="6324600"/>
            <a:ext cx="21859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 smtClean="0">
                <a:solidFill>
                  <a:srgbClr val="53565A"/>
                </a:solidFill>
                <a:latin typeface="Arial"/>
              </a:rPr>
              <a:t>Green open access focus</a:t>
            </a:r>
            <a:endParaRPr lang="en-US" sz="800" dirty="0" smtClean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934200" y="5782340"/>
            <a:ext cx="21859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 smtClean="0">
                <a:solidFill>
                  <a:srgbClr val="53565A"/>
                </a:solidFill>
                <a:latin typeface="Arial"/>
              </a:rPr>
              <a:t>Gold open access focus</a:t>
            </a:r>
            <a:endParaRPr lang="en-US" sz="800" dirty="0" smtClean="0">
              <a:solidFill>
                <a:srgbClr val="53565A"/>
              </a:solidFill>
              <a:latin typeface="Arial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934200" y="6032006"/>
            <a:ext cx="21859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 smtClean="0">
                <a:solidFill>
                  <a:srgbClr val="53565A"/>
                </a:solidFill>
                <a:latin typeface="Arial"/>
              </a:rPr>
              <a:t>Mixed open access focus</a:t>
            </a:r>
            <a:endParaRPr lang="en-US" sz="800" dirty="0" smtClean="0">
              <a:solidFill>
                <a:srgbClr val="53565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3042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334497313"/>
              </p:ext>
            </p:extLst>
          </p:nvPr>
        </p:nvGraphicFramePr>
        <p:xfrm>
          <a:off x="107504" y="1350138"/>
          <a:ext cx="609600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2"/>
          <p:cNvSpPr txBox="1">
            <a:spLocks/>
          </p:cNvSpPr>
          <p:nvPr/>
        </p:nvSpPr>
        <p:spPr>
          <a:xfrm>
            <a:off x="285428" y="573851"/>
            <a:ext cx="8208912" cy="776287"/>
          </a:xfrm>
          <a:prstGeom prst="rect">
            <a:avLst/>
          </a:prstGeom>
        </p:spPr>
        <p:txBody>
          <a:bodyPr/>
          <a:lstStyle/>
          <a:p>
            <a:pPr defTabSz="4572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Voice of the researcher: </a:t>
            </a:r>
            <a:r>
              <a:rPr lang="en-GB" sz="2000" b="1" dirty="0" smtClean="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Why </a:t>
            </a:r>
            <a:r>
              <a:rPr lang="en-GB" sz="2000" b="1" dirty="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publish </a:t>
            </a:r>
            <a:r>
              <a:rPr lang="en-GB" sz="2000" b="1" dirty="0" smtClean="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 an open access journal? </a:t>
            </a:r>
            <a:endParaRPr lang="en-GB" sz="2000" b="1" dirty="0">
              <a:solidFill>
                <a:srgbClr val="007398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96" y="6546830"/>
            <a:ext cx="62299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auto">
              <a:spcBef>
                <a:spcPts val="300"/>
              </a:spcBef>
              <a:spcAft>
                <a:spcPts val="600"/>
              </a:spcAft>
              <a:defRPr/>
            </a:pPr>
            <a:r>
              <a:rPr lang="en-GB" sz="800" kern="0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Fieldwork </a:t>
            </a:r>
            <a:r>
              <a:rPr lang="en-GB" sz="800" kern="0" dirty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place  from 1 to 26 August </a:t>
            </a:r>
            <a:r>
              <a:rPr lang="en-GB" sz="800" kern="0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 with </a:t>
            </a:r>
            <a:r>
              <a:rPr lang="en-GB" sz="800" b="1" kern="0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6,009 </a:t>
            </a:r>
            <a:r>
              <a:rPr lang="en-GB" sz="800" b="1" kern="0" dirty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researchers </a:t>
            </a:r>
            <a:r>
              <a:rPr lang="en-GB" sz="800" b="1" kern="0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</a:t>
            </a:r>
            <a:r>
              <a:rPr lang="en-GB" sz="800" kern="0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responded </a:t>
            </a:r>
            <a:r>
              <a:rPr lang="en-GB" sz="800" kern="0" dirty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survey of 100,433 individuals </a:t>
            </a:r>
            <a:r>
              <a:rPr lang="en-GB" sz="800" u="sng" kern="0" dirty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randomly</a:t>
            </a:r>
            <a:r>
              <a:rPr lang="en-GB" sz="800" kern="0" dirty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selected from Scopus (6% response rate</a:t>
            </a:r>
            <a:r>
              <a:rPr lang="en-GB" sz="800" kern="0" dirty="0" smtClean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Format was an online </a:t>
            </a:r>
            <a:r>
              <a:rPr lang="en-GB" sz="800" kern="0" dirty="0">
                <a:solidFill>
                  <a:srgbClr val="A7A8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(14-18 minutes) using ConfirmIT software.</a:t>
            </a:r>
          </a:p>
        </p:txBody>
      </p:sp>
      <p:sp>
        <p:nvSpPr>
          <p:cNvPr id="9" name="Rectangle 8"/>
          <p:cNvSpPr/>
          <p:nvPr/>
        </p:nvSpPr>
        <p:spPr>
          <a:xfrm>
            <a:off x="6787307" y="3559241"/>
            <a:ext cx="2232248" cy="1296144"/>
          </a:xfrm>
          <a:prstGeom prst="rect">
            <a:avLst/>
          </a:prstGeom>
          <a:solidFill>
            <a:srgbClr val="A7A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prstClr val="white"/>
                </a:solidFill>
                <a:cs typeface="Arial" panose="020B0604020202020204" pitchFamily="34" charset="0"/>
              </a:rPr>
              <a:t>29%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white"/>
                </a:solidFill>
                <a:cs typeface="Arial" panose="020B0604020202020204" pitchFamily="34" charset="0"/>
              </a:rPr>
              <a:t>o</a:t>
            </a:r>
            <a:r>
              <a:rPr lang="en-US" sz="1400" dirty="0" smtClean="0">
                <a:solidFill>
                  <a:prstClr val="white"/>
                </a:solidFill>
                <a:cs typeface="Arial" panose="020B0604020202020204" pitchFamily="34" charset="0"/>
              </a:rPr>
              <a:t>f surveyed researchers have been asked to publish open access by a journal </a:t>
            </a:r>
            <a:endParaRPr lang="en-US" sz="140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87307" y="1518587"/>
            <a:ext cx="2232248" cy="1485746"/>
          </a:xfrm>
          <a:prstGeom prst="rect">
            <a:avLst/>
          </a:prstGeom>
          <a:solidFill>
            <a:srgbClr val="A7A8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prstClr val="white"/>
                </a:solidFill>
                <a:cs typeface="Arial" panose="020B0604020202020204" pitchFamily="34" charset="0"/>
              </a:rPr>
              <a:t>14%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white"/>
                </a:solidFill>
                <a:cs typeface="Arial" panose="020B0604020202020204" pitchFamily="34" charset="0"/>
              </a:rPr>
              <a:t>have been asked by their department al head or funding organization to publish open access</a:t>
            </a:r>
            <a:endParaRPr lang="en-US" sz="140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582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martinr001\AppData\Local\Microsoft\Windows\Temporary Internet Files\Content.Outlook\Q9R39Z4O\A0-Poster_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97" y="5088919"/>
            <a:ext cx="2904772" cy="172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732240" y="1052736"/>
            <a:ext cx="1851248" cy="614385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prstClr val="white"/>
                </a:solidFill>
                <a:cs typeface="Arial" panose="020B0604020202020204" pitchFamily="34" charset="0"/>
              </a:rPr>
              <a:t>100 </a:t>
            </a:r>
          </a:p>
          <a:p>
            <a:pPr algn="ctr"/>
            <a:r>
              <a:rPr lang="en-US" sz="1200" dirty="0">
                <a:solidFill>
                  <a:prstClr val="white"/>
                </a:solidFill>
                <a:cs typeface="Arial" panose="020B0604020202020204" pitchFamily="34" charset="0"/>
              </a:rPr>
              <a:t>Open access journals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6753200" y="1982661"/>
            <a:ext cx="1851248" cy="837674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  <a:cs typeface="Arial" panose="020B0604020202020204" pitchFamily="34" charset="0"/>
              </a:rPr>
              <a:t>1600+</a:t>
            </a:r>
            <a:r>
              <a:rPr lang="en-US" sz="280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200" dirty="0">
                <a:solidFill>
                  <a:prstClr val="white"/>
                </a:solidFill>
                <a:cs typeface="Arial" panose="020B0604020202020204" pitchFamily="34" charset="0"/>
              </a:rPr>
              <a:t>Offer gold open access options </a:t>
            </a:r>
          </a:p>
        </p:txBody>
      </p:sp>
      <p:sp>
        <p:nvSpPr>
          <p:cNvPr id="6" name="Rectangle 5"/>
          <p:cNvSpPr/>
          <p:nvPr/>
        </p:nvSpPr>
        <p:spPr>
          <a:xfrm>
            <a:off x="6804248" y="3064974"/>
            <a:ext cx="1851248" cy="1090428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  <a:cs typeface="Arial" panose="020B0604020202020204" pitchFamily="34" charset="0"/>
              </a:rPr>
              <a:t>3</a:t>
            </a:r>
            <a:r>
              <a:rPr lang="en-US" sz="160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200" dirty="0">
                <a:solidFill>
                  <a:prstClr val="white"/>
                </a:solidFill>
                <a:cs typeface="Arial" panose="020B0604020202020204" pitchFamily="34" charset="0"/>
              </a:rPr>
              <a:t>Creative Commons licenses offered including CC BY</a:t>
            </a:r>
          </a:p>
        </p:txBody>
      </p:sp>
      <p:sp>
        <p:nvSpPr>
          <p:cNvPr id="7" name="Rectangle 6"/>
          <p:cNvSpPr/>
          <p:nvPr/>
        </p:nvSpPr>
        <p:spPr>
          <a:xfrm>
            <a:off x="6804248" y="4406280"/>
            <a:ext cx="1851248" cy="108012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  <a:cs typeface="Arial" panose="020B0604020202020204" pitchFamily="34" charset="0"/>
              </a:rPr>
              <a:t>$500- $5000 </a:t>
            </a:r>
          </a:p>
          <a:p>
            <a:pPr algn="ctr"/>
            <a:r>
              <a:rPr lang="en-US" sz="1200" dirty="0">
                <a:solidFill>
                  <a:prstClr val="white"/>
                </a:solidFill>
                <a:cs typeface="Arial" panose="020B0604020202020204" pitchFamily="34" charset="0"/>
              </a:rPr>
              <a:t>(</a:t>
            </a:r>
            <a:r>
              <a:rPr lang="en-US" sz="1100" dirty="0">
                <a:solidFill>
                  <a:prstClr val="white"/>
                </a:solidFill>
                <a:cs typeface="Arial" panose="020B0604020202020204" pitchFamily="34" charset="0"/>
              </a:rPr>
              <a:t>US Dollars)</a:t>
            </a:r>
          </a:p>
          <a:p>
            <a:pPr algn="ctr"/>
            <a:r>
              <a:rPr lang="en-US" sz="1100" dirty="0">
                <a:solidFill>
                  <a:prstClr val="white"/>
                </a:solidFill>
                <a:cs typeface="Arial" panose="020B0604020202020204" pitchFamily="34" charset="0"/>
              </a:rPr>
              <a:t>Price range of our OA </a:t>
            </a:r>
            <a:r>
              <a:rPr lang="en-US" sz="1200" dirty="0">
                <a:solidFill>
                  <a:prstClr val="white"/>
                </a:solidFill>
                <a:cs typeface="Arial" panose="020B0604020202020204" pitchFamily="34" charset="0"/>
              </a:rPr>
              <a:t>fees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45110" y="533400"/>
            <a:ext cx="7453992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 smtClean="0"/>
              <a:t>Elsevier and open access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977581" y="1664590"/>
            <a:ext cx="5070724" cy="28007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Expanding our gold options:</a:t>
            </a:r>
          </a:p>
          <a:p>
            <a:pPr marL="342900" indent="-109538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Launching new open access journals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109538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Rolled out gold options in our established journals ( over 1600 hybrid titles)</a:t>
            </a:r>
          </a:p>
          <a:p>
            <a:pPr marL="344488" lvl="1" indent="-344488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4488" lvl="1" indent="-111125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Waiving policy in place for authors</a:t>
            </a:r>
          </a:p>
          <a:p>
            <a:pPr marL="0" lvl="1"/>
            <a:endParaRPr lang="en-US" sz="14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r>
              <a:rPr lang="en-US" sz="14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 our systems</a:t>
            </a:r>
          </a:p>
          <a:p>
            <a:pPr marL="344488" lvl="1" indent="-111125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the author publishing experience easier </a:t>
            </a:r>
          </a:p>
          <a:p>
            <a:pPr marL="344488" lvl="1" indent="-111125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4488" lvl="1" indent="-111125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 open access labelling</a:t>
            </a:r>
          </a:p>
          <a:p>
            <a:pPr marL="344488" lvl="1" indent="-111125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4488" lvl="1" indent="-111125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with our society partners </a:t>
            </a:r>
            <a:r>
              <a:rPr lang="en-US" sz="1400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200" dirty="0" smtClean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899592" y="1087104"/>
            <a:ext cx="5116226" cy="395574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" tIns="9144" rIns="9144" bIns="9144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2880" indent="-182880" algn="ctr" defTabSz="977900">
              <a:buClr>
                <a:srgbClr val="FF9900"/>
              </a:buClr>
            </a:pPr>
            <a:endParaRPr lang="en-US" sz="1200" i="1" dirty="0" smtClean="0">
              <a:solidFill>
                <a:srgbClr val="53565A"/>
              </a:solidFill>
            </a:endParaRPr>
          </a:p>
        </p:txBody>
      </p:sp>
      <p:sp>
        <p:nvSpPr>
          <p:cNvPr id="22" name="TextBox 61"/>
          <p:cNvSpPr txBox="1"/>
          <p:nvPr/>
        </p:nvSpPr>
        <p:spPr>
          <a:xfrm>
            <a:off x="998335" y="1169464"/>
            <a:ext cx="251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srgbClr val="FF85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 </a:t>
            </a:r>
            <a:r>
              <a:rPr lang="en-US" sz="1800" b="1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access</a:t>
            </a:r>
            <a:endParaRPr lang="en-US" sz="1800" b="1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7477" y="5257800"/>
            <a:ext cx="1196508" cy="139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Slide Number Placeholder 5"/>
          <p:cNvSpPr txBox="1">
            <a:spLocks/>
          </p:cNvSpPr>
          <p:nvPr/>
        </p:nvSpPr>
        <p:spPr>
          <a:xfrm>
            <a:off x="8548008" y="2959"/>
            <a:ext cx="457200" cy="327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6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0824" y="265112"/>
            <a:ext cx="8893175" cy="1052513"/>
          </a:xfrm>
        </p:spPr>
        <p:txBody>
          <a:bodyPr/>
          <a:lstStyle/>
          <a:p>
            <a:pPr eaLnBrk="1" hangingPunct="1"/>
            <a:r>
              <a:rPr lang="en-US" b="1" dirty="0" smtClean="0"/>
              <a:t>Publishing Process: What changes when going gold?  </a:t>
            </a:r>
            <a:br>
              <a:rPr lang="en-US" b="1" dirty="0" smtClean="0"/>
            </a:br>
            <a:endParaRPr lang="en-US" sz="1800" b="1" dirty="0" smtClean="0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8" y="1076326"/>
            <a:ext cx="7225661" cy="575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8193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99592" y="1546914"/>
            <a:ext cx="3735175" cy="3970318"/>
          </a:xfrm>
          <a:prstGeom prst="rect">
            <a:avLst/>
          </a:prstGeom>
          <a:noFill/>
          <a:ln w="25400">
            <a:solidFill>
              <a:srgbClr val="FF82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Two types of agreement are needed for gold open access publishing: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53565A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  <a:p>
            <a:pPr marL="800100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Journal Publishing Agreement/License</a:t>
            </a:r>
          </a:p>
          <a:p>
            <a:pPr marL="12573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Determines copyright and gives permissions to the publisher to do their job of publishing research</a:t>
            </a:r>
          </a:p>
          <a:p>
            <a:pPr marL="800100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53565A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  <a:p>
            <a:pPr marL="800100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User license</a:t>
            </a:r>
          </a:p>
          <a:p>
            <a:pPr marL="12573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Such as Creative Commons which defines how readers can reuse their research 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53565A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Elsevier uses an “exclusive license” when publishing gold open access where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author retains copyright. </a:t>
            </a:r>
          </a:p>
        </p:txBody>
      </p:sp>
      <p:graphicFrame>
        <p:nvGraphicFramePr>
          <p:cNvPr id="1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8595086"/>
              </p:ext>
            </p:extLst>
          </p:nvPr>
        </p:nvGraphicFramePr>
        <p:xfrm>
          <a:off x="3059832" y="1257398"/>
          <a:ext cx="7454900" cy="4351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251221" y="360436"/>
            <a:ext cx="7777163" cy="692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739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2013 Choice of license from Elsevier authors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7398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189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2" y="144239"/>
            <a:ext cx="7777163" cy="1052513"/>
          </a:xfrm>
        </p:spPr>
        <p:txBody>
          <a:bodyPr>
            <a:normAutofit/>
          </a:bodyPr>
          <a:lstStyle/>
          <a:p>
            <a:r>
              <a:rPr lang="en-US" b="1" dirty="0" smtClean="0"/>
              <a:t>Open access on ScienceDirect </a:t>
            </a:r>
            <a:endParaRPr 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" t="38589" r="2279" b="43708"/>
          <a:stretch/>
        </p:blipFill>
        <p:spPr bwMode="auto">
          <a:xfrm>
            <a:off x="212842" y="1929785"/>
            <a:ext cx="8241476" cy="1211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ular Callout 9"/>
          <p:cNvSpPr/>
          <p:nvPr/>
        </p:nvSpPr>
        <p:spPr>
          <a:xfrm>
            <a:off x="7162618" y="1929785"/>
            <a:ext cx="1513838" cy="720080"/>
          </a:xfrm>
          <a:prstGeom prst="wedgeRoundRectCallout">
            <a:avLst>
              <a:gd name="adj1" fmla="val -389920"/>
              <a:gd name="adj2" fmla="val -9191"/>
              <a:gd name="adj3" fmla="val 16667"/>
            </a:avLst>
          </a:prstGeom>
          <a:solidFill>
            <a:srgbClr val="00759B"/>
          </a:solidFill>
          <a:ln w="3175">
            <a:solidFill>
              <a:srgbClr val="00759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OA information shown for each journal  </a:t>
            </a:r>
            <a:endParaRPr lang="en-US" sz="12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52"/>
          <a:stretch/>
        </p:blipFill>
        <p:spPr bwMode="auto">
          <a:xfrm>
            <a:off x="4570576" y="3869296"/>
            <a:ext cx="4035542" cy="960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5" t="15827" r="26962" b="35032"/>
          <a:stretch/>
        </p:blipFill>
        <p:spPr bwMode="auto">
          <a:xfrm>
            <a:off x="254055" y="3487673"/>
            <a:ext cx="3595029" cy="2717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ular Callout 12"/>
          <p:cNvSpPr/>
          <p:nvPr/>
        </p:nvSpPr>
        <p:spPr>
          <a:xfrm>
            <a:off x="2051570" y="6023892"/>
            <a:ext cx="1728787" cy="645468"/>
          </a:xfrm>
          <a:prstGeom prst="wedgeRoundRectCallout">
            <a:avLst>
              <a:gd name="adj1" fmla="val 27641"/>
              <a:gd name="adj2" fmla="val -145406"/>
              <a:gd name="adj3" fmla="val 16667"/>
            </a:avLst>
          </a:prstGeom>
          <a:solidFill>
            <a:srgbClr val="00759B"/>
          </a:solidFill>
          <a:ln w="3175">
            <a:solidFill>
              <a:srgbClr val="00759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Each open access article is clearly labelled</a:t>
            </a:r>
            <a:endParaRPr lang="en-US" sz="12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635" y="1124744"/>
            <a:ext cx="8426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Elsevier has made several enhancements to ScienceDirect to improve open access labelling and discoverability including:  </a:t>
            </a:r>
            <a:endParaRPr lang="en-US" sz="1200" b="1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232904" y="5698554"/>
            <a:ext cx="1728787" cy="826790"/>
          </a:xfrm>
          <a:prstGeom prst="wedgeRoundRectCallout">
            <a:avLst>
              <a:gd name="adj1" fmla="val 55805"/>
              <a:gd name="adj2" fmla="val -136788"/>
              <a:gd name="adj3" fmla="val 16667"/>
            </a:avLst>
          </a:prstGeom>
          <a:solidFill>
            <a:srgbClr val="00759B"/>
          </a:solidFill>
          <a:ln w="3175">
            <a:solidFill>
              <a:srgbClr val="00759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 smtClean="0">
                <a:solidFill>
                  <a:prstClr val="white"/>
                </a:solidFill>
                <a:cs typeface="Arial" panose="020B0604020202020204" pitchFamily="34" charset="0"/>
              </a:rPr>
              <a:t>Click show more to see license and funding body information </a:t>
            </a:r>
            <a:endParaRPr lang="en-US" sz="12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189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43839936"/>
              </p:ext>
            </p:extLst>
          </p:nvPr>
        </p:nvGraphicFramePr>
        <p:xfrm>
          <a:off x="107504" y="1039332"/>
          <a:ext cx="8899649" cy="5341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150871" y="620688"/>
            <a:ext cx="7453992" cy="41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>
                <a:solidFill>
                  <a:srgbClr val="00739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dirty="0" smtClean="0">
                <a:solidFill>
                  <a:srgbClr val="00B050"/>
                </a:solidFill>
              </a:rPr>
              <a:t>Green </a:t>
            </a:r>
            <a:r>
              <a:rPr lang="en-US" sz="2400" dirty="0" smtClean="0"/>
              <a:t>Open Access: How authors can share their articles at Elsevier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027650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3YVN_qO3Eq1SMIAqnngD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6IJDLjA0adzIxdvJKzY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O4DPxZ2UqyQ1VRJTeLdQ"/>
</p:tagLst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4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5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6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7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8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lsevier_PPT Template_Arial_020514">
  <a:themeElements>
    <a:clrScheme name="Elsevier Master Brand">
      <a:dk1>
        <a:srgbClr val="53565A"/>
      </a:dk1>
      <a:lt1>
        <a:srgbClr val="FFFFFF"/>
      </a:lt1>
      <a:dk2>
        <a:srgbClr val="FF8200"/>
      </a:dk2>
      <a:lt2>
        <a:srgbClr val="A7A8AA"/>
      </a:lt2>
      <a:accent1>
        <a:srgbClr val="FF8200"/>
      </a:accent1>
      <a:accent2>
        <a:srgbClr val="53565A"/>
      </a:accent2>
      <a:accent3>
        <a:srgbClr val="A7A8AA"/>
      </a:accent3>
      <a:accent4>
        <a:srgbClr val="007398"/>
      </a:accent4>
      <a:accent5>
        <a:srgbClr val="FFFFFF"/>
      </a:accent5>
      <a:accent6>
        <a:srgbClr val="EAAA00"/>
      </a:accent6>
      <a:hlink>
        <a:srgbClr val="FFFFFF"/>
      </a:hlink>
      <a:folHlink>
        <a:srgbClr val="FFFFFF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Elsevier2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Elsevier2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Elsevier2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Elsevier2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Elsevier Content Slides">
  <a:themeElements>
    <a:clrScheme name="Elsevier Colours">
      <a:dk1>
        <a:srgbClr val="53565A"/>
      </a:dk1>
      <a:lt1>
        <a:sysClr val="window" lastClr="FFFFFF"/>
      </a:lt1>
      <a:dk2>
        <a:srgbClr val="FF8200"/>
      </a:dk2>
      <a:lt2>
        <a:srgbClr val="A7A8AA"/>
      </a:lt2>
      <a:accent1>
        <a:srgbClr val="007398"/>
      </a:accent1>
      <a:accent2>
        <a:srgbClr val="FF8200"/>
      </a:accent2>
      <a:accent3>
        <a:srgbClr val="53565A"/>
      </a:accent3>
      <a:accent4>
        <a:srgbClr val="00966C"/>
      </a:accent4>
      <a:accent5>
        <a:srgbClr val="41B6E6"/>
      </a:accent5>
      <a:accent6>
        <a:srgbClr val="CBC793"/>
      </a:accent6>
      <a:hlink>
        <a:srgbClr val="007398"/>
      </a:hlink>
      <a:folHlink>
        <a:srgbClr val="FF82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Elsevier Master Brand">
    <a:dk1>
      <a:srgbClr val="53565A"/>
    </a:dk1>
    <a:lt1>
      <a:srgbClr val="FFFFFF"/>
    </a:lt1>
    <a:dk2>
      <a:srgbClr val="FF8200"/>
    </a:dk2>
    <a:lt2>
      <a:srgbClr val="A7A8AA"/>
    </a:lt2>
    <a:accent1>
      <a:srgbClr val="FF8200"/>
    </a:accent1>
    <a:accent2>
      <a:srgbClr val="53565A"/>
    </a:accent2>
    <a:accent3>
      <a:srgbClr val="A7A8AA"/>
    </a:accent3>
    <a:accent4>
      <a:srgbClr val="007398"/>
    </a:accent4>
    <a:accent5>
      <a:srgbClr val="FFFFFF"/>
    </a:accent5>
    <a:accent6>
      <a:srgbClr val="EAAA00"/>
    </a:accent6>
    <a:hlink>
      <a:srgbClr val="FFFFFF"/>
    </a:hlink>
    <a:folHlink>
      <a:srgbClr val="FFFFFF"/>
    </a:folHlink>
  </a:clrScheme>
  <a:fontScheme name="Office Them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22137</TotalTime>
  <Words>1800</Words>
  <Application>Microsoft Office PowerPoint</Application>
  <PresentationFormat>Presentazione su schermo (4:3)</PresentationFormat>
  <Paragraphs>208</Paragraphs>
  <Slides>18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15</vt:i4>
      </vt:variant>
      <vt:variant>
        <vt:lpstr>Titoli diapositive</vt:lpstr>
      </vt:variant>
      <vt:variant>
        <vt:i4>18</vt:i4>
      </vt:variant>
    </vt:vector>
  </HeadingPairs>
  <TitlesOfParts>
    <vt:vector size="33" baseType="lpstr">
      <vt:lpstr>Blank</vt:lpstr>
      <vt:lpstr>Elsevier_PPT Template_Arial_020514</vt:lpstr>
      <vt:lpstr>1_Elsevier2</vt:lpstr>
      <vt:lpstr>2_Elsevier2</vt:lpstr>
      <vt:lpstr>3_Elsevier2</vt:lpstr>
      <vt:lpstr>Elsevier2</vt:lpstr>
      <vt:lpstr>Elsevier Content Slides</vt:lpstr>
      <vt:lpstr>1_Elsevier Content Slides</vt:lpstr>
      <vt:lpstr>2_Elsevier Content Slides</vt:lpstr>
      <vt:lpstr>3_Elsevier Content Slides</vt:lpstr>
      <vt:lpstr>4_Elsevier Content Slides</vt:lpstr>
      <vt:lpstr>5_Elsevier Content Slides</vt:lpstr>
      <vt:lpstr>6_Elsevier Content Slides</vt:lpstr>
      <vt:lpstr>7_Elsevier Content Slides</vt:lpstr>
      <vt:lpstr>8_Elsevier Content Slides</vt:lpstr>
      <vt:lpstr> Policy d’Ateneo e strategie editoriali al Politecnico di Milano – 22 Settembre   Open Access at Elsevier </vt:lpstr>
      <vt:lpstr>Total article growth by journal business model</vt:lpstr>
      <vt:lpstr>EU open access developments: mixed approach</vt:lpstr>
      <vt:lpstr>Presentazione standard di PowerPoint</vt:lpstr>
      <vt:lpstr>Presentazione standard di PowerPoint</vt:lpstr>
      <vt:lpstr>Publishing Process: What changes when going gold?   </vt:lpstr>
      <vt:lpstr>Presentazione standard di PowerPoint</vt:lpstr>
      <vt:lpstr>Open access on ScienceDirect </vt:lpstr>
      <vt:lpstr>Presentazione standard di PowerPoint</vt:lpstr>
      <vt:lpstr>Green open access challenges </vt:lpstr>
      <vt:lpstr>Facilitating open access policies </vt:lpstr>
      <vt:lpstr>Funding Body agreement with Telethon</vt:lpstr>
      <vt:lpstr>Introduction to institutional services by Elsevier </vt:lpstr>
      <vt:lpstr>Metadata feed</vt:lpstr>
      <vt:lpstr>Embedded functionality </vt:lpstr>
      <vt:lpstr>Sharing research: Embargo periods</vt:lpstr>
      <vt:lpstr>Developing new tools helping researchers to share  </vt:lpstr>
      <vt:lpstr>Stay tuned to the latest open access news and developments </vt:lpstr>
    </vt:vector>
  </TitlesOfParts>
  <Company>Elsevier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HJ Ham</dc:creator>
  <cp:lastModifiedBy>Mandelli Cristina</cp:lastModifiedBy>
  <cp:revision>538</cp:revision>
  <dcterms:created xsi:type="dcterms:W3CDTF">2004-06-09T09:21:57Z</dcterms:created>
  <dcterms:modified xsi:type="dcterms:W3CDTF">2014-09-15T12:11:52Z</dcterms:modified>
</cp:coreProperties>
</file>