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259" r:id="rId5"/>
    <p:sldId id="265" r:id="rId6"/>
    <p:sldId id="263" r:id="rId7"/>
    <p:sldId id="266" r:id="rId8"/>
    <p:sldId id="315" r:id="rId9"/>
    <p:sldId id="316" r:id="rId10"/>
    <p:sldId id="339" r:id="rId11"/>
    <p:sldId id="317" r:id="rId12"/>
    <p:sldId id="318" r:id="rId13"/>
    <p:sldId id="319" r:id="rId14"/>
    <p:sldId id="322" r:id="rId15"/>
    <p:sldId id="330" r:id="rId16"/>
    <p:sldId id="320" r:id="rId17"/>
    <p:sldId id="321" r:id="rId18"/>
    <p:sldId id="323" r:id="rId19"/>
    <p:sldId id="324" r:id="rId20"/>
    <p:sldId id="325" r:id="rId21"/>
    <p:sldId id="284" r:id="rId22"/>
    <p:sldId id="271" r:id="rId23"/>
    <p:sldId id="283" r:id="rId24"/>
    <p:sldId id="328" r:id="rId25"/>
    <p:sldId id="331" r:id="rId26"/>
    <p:sldId id="307" r:id="rId27"/>
    <p:sldId id="333" r:id="rId28"/>
    <p:sldId id="334" r:id="rId29"/>
    <p:sldId id="335" r:id="rId30"/>
    <p:sldId id="336" r:id="rId31"/>
    <p:sldId id="306" r:id="rId32"/>
    <p:sldId id="311" r:id="rId33"/>
    <p:sldId id="312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758B"/>
    <a:srgbClr val="008C95"/>
    <a:srgbClr val="006B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3" autoAdjust="0"/>
    <p:restoredTop sz="68770" autoAdjust="0"/>
  </p:normalViewPr>
  <p:slideViewPr>
    <p:cSldViewPr>
      <p:cViewPr>
        <p:scale>
          <a:sx n="80" d="100"/>
          <a:sy n="80" d="100"/>
        </p:scale>
        <p:origin x="-251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6"/>
    </p:cViewPr>
  </p:sorterViewPr>
  <p:notesViewPr>
    <p:cSldViewPr>
      <p:cViewPr varScale="1">
        <p:scale>
          <a:sx n="63" d="100"/>
          <a:sy n="63" d="100"/>
        </p:scale>
        <p:origin x="-224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% of articles per journal that are published OA 2013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'2013 combined'!$A$2:$A$32</c:f>
              <c:strCache>
                <c:ptCount val="31"/>
                <c:pt idx="0">
                  <c:v>CHEMICAL SCIENCE</c:v>
                </c:pt>
                <c:pt idx="1">
                  <c:v>ORGANIC BIOMOLECULAR CHEMISTRY</c:v>
                </c:pt>
                <c:pt idx="2">
                  <c:v>SOFT MATTER</c:v>
                </c:pt>
                <c:pt idx="3">
                  <c:v>MOLECULAR BIOSYSTEMS</c:v>
                </c:pt>
                <c:pt idx="4">
                  <c:v>ENERGY ENVIRONMENTAL SCIENCE</c:v>
                </c:pt>
                <c:pt idx="5">
                  <c:v>GREEN CHEMISTRY</c:v>
                </c:pt>
                <c:pt idx="6">
                  <c:v>METALLOMICS</c:v>
                </c:pt>
                <c:pt idx="7">
                  <c:v>CHEMICAL COMMUNICATIONS</c:v>
                </c:pt>
                <c:pt idx="8">
                  <c:v>FARADAY DISCUSSIONS</c:v>
                </c:pt>
                <c:pt idx="9">
                  <c:v>CHEMICAL SOCIETY REVIEWS</c:v>
                </c:pt>
                <c:pt idx="10">
                  <c:v>NATURAL PRODUCT REPORTS</c:v>
                </c:pt>
                <c:pt idx="11">
                  <c:v>INTEGRATIVE BIOLOGY</c:v>
                </c:pt>
                <c:pt idx="12">
                  <c:v>PHYSICAL CHEMISTRY CHEMICAL PHYSICS</c:v>
                </c:pt>
                <c:pt idx="13">
                  <c:v>NANOSCALE</c:v>
                </c:pt>
                <c:pt idx="14">
                  <c:v>MEDCHEMCOMM</c:v>
                </c:pt>
                <c:pt idx="15">
                  <c:v>LAB ON A CHIP</c:v>
                </c:pt>
                <c:pt idx="16">
                  <c:v>DALTON TRANSACTIONS</c:v>
                </c:pt>
                <c:pt idx="17">
                  <c:v>JOURNAL OF MATERIALS CHEMISTRY C</c:v>
                </c:pt>
                <c:pt idx="18">
                  <c:v>JOURNAL OF MATERIALS CHEMISTRY B</c:v>
                </c:pt>
                <c:pt idx="19">
                  <c:v>ENVIRONMENTAL SCIENCE PROCESSES IMPACTS</c:v>
                </c:pt>
                <c:pt idx="20">
                  <c:v>JOURNAL OF MATERIALS CHEMISTRY A</c:v>
                </c:pt>
                <c:pt idx="21">
                  <c:v>POLYMER CHEMISTRY</c:v>
                </c:pt>
                <c:pt idx="22">
                  <c:v>CATALYSIS SCIENCE TECHNOLOGY</c:v>
                </c:pt>
                <c:pt idx="23">
                  <c:v>ANALYST</c:v>
                </c:pt>
                <c:pt idx="24">
                  <c:v>PHOTOCHEMICAL PHOTOBIOLOGICAL SCIENCES</c:v>
                </c:pt>
                <c:pt idx="25">
                  <c:v>ANALYTICAL METHODS</c:v>
                </c:pt>
                <c:pt idx="26">
                  <c:v>RSC ADVANCES</c:v>
                </c:pt>
                <c:pt idx="27">
                  <c:v>FOOD FUNCTION</c:v>
                </c:pt>
                <c:pt idx="28">
                  <c:v>CRYSTENGCOMM</c:v>
                </c:pt>
                <c:pt idx="29">
                  <c:v>JOURNAL OF ANALYTICAL ATOMIC SPECTROMETRY</c:v>
                </c:pt>
                <c:pt idx="30">
                  <c:v>NEW JOURNAL OF CHEMISTRY</c:v>
                </c:pt>
              </c:strCache>
            </c:strRef>
          </c:cat>
          <c:val>
            <c:numRef>
              <c:f>'2013 combined'!$D$2:$D$32</c:f>
              <c:numCache>
                <c:formatCode>0.0%</c:formatCode>
                <c:ptCount val="31"/>
                <c:pt idx="0">
                  <c:v>6.9518716577540107E-2</c:v>
                </c:pt>
                <c:pt idx="1">
                  <c:v>4.5086705202312137E-2</c:v>
                </c:pt>
                <c:pt idx="2">
                  <c:v>4.388984509466437E-2</c:v>
                </c:pt>
                <c:pt idx="3">
                  <c:v>4.1533546325878593E-2</c:v>
                </c:pt>
                <c:pt idx="4">
                  <c:v>4.1055718475073312E-2</c:v>
                </c:pt>
                <c:pt idx="5">
                  <c:v>4.0816326530612242E-2</c:v>
                </c:pt>
                <c:pt idx="6">
                  <c:v>3.9473684210526314E-2</c:v>
                </c:pt>
                <c:pt idx="7">
                  <c:v>3.9307128580946038E-2</c:v>
                </c:pt>
                <c:pt idx="8">
                  <c:v>3.7735849056603772E-2</c:v>
                </c:pt>
                <c:pt idx="9">
                  <c:v>3.7688442211055273E-2</c:v>
                </c:pt>
                <c:pt idx="10">
                  <c:v>3.6363636363636362E-2</c:v>
                </c:pt>
                <c:pt idx="11">
                  <c:v>3.2520325203252036E-2</c:v>
                </c:pt>
                <c:pt idx="12">
                  <c:v>2.9411764705882353E-2</c:v>
                </c:pt>
                <c:pt idx="13">
                  <c:v>2.8735632183908046E-2</c:v>
                </c:pt>
                <c:pt idx="14">
                  <c:v>2.843601895734597E-2</c:v>
                </c:pt>
                <c:pt idx="15">
                  <c:v>2.7944111776447105E-2</c:v>
                </c:pt>
                <c:pt idx="16">
                  <c:v>2.3516237402015677E-2</c:v>
                </c:pt>
                <c:pt idx="17">
                  <c:v>2.092511013215859E-2</c:v>
                </c:pt>
                <c:pt idx="18">
                  <c:v>2.0348837209302327E-2</c:v>
                </c:pt>
                <c:pt idx="19">
                  <c:v>1.9138755980861243E-2</c:v>
                </c:pt>
                <c:pt idx="20">
                  <c:v>1.5359297860669226E-2</c:v>
                </c:pt>
                <c:pt idx="21">
                  <c:v>1.4354066985645933E-2</c:v>
                </c:pt>
                <c:pt idx="22">
                  <c:v>1.4326647564469915E-2</c:v>
                </c:pt>
                <c:pt idx="23">
                  <c:v>1.4038876889848811E-2</c:v>
                </c:pt>
                <c:pt idx="24">
                  <c:v>1.3888888888888888E-2</c:v>
                </c:pt>
                <c:pt idx="25">
                  <c:v>1.3745704467353952E-2</c:v>
                </c:pt>
                <c:pt idx="26">
                  <c:v>1.364522417153996E-2</c:v>
                </c:pt>
                <c:pt idx="27">
                  <c:v>1.11731843575419E-2</c:v>
                </c:pt>
                <c:pt idx="28">
                  <c:v>1.1084718923198733E-2</c:v>
                </c:pt>
                <c:pt idx="29">
                  <c:v>5.434782608695652E-3</c:v>
                </c:pt>
                <c:pt idx="30">
                  <c:v>4.1580041580041582E-3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909184"/>
        <c:axId val="96408640"/>
      </c:barChart>
      <c:catAx>
        <c:axId val="90909184"/>
        <c:scaling>
          <c:orientation val="minMax"/>
        </c:scaling>
        <c:delete val="0"/>
        <c:axPos val="b"/>
        <c:majorTickMark val="none"/>
        <c:minorTickMark val="none"/>
        <c:tickLblPos val="nextTo"/>
        <c:crossAx val="96408640"/>
        <c:crosses val="autoZero"/>
        <c:auto val="1"/>
        <c:lblAlgn val="ctr"/>
        <c:lblOffset val="100"/>
        <c:noMultiLvlLbl val="0"/>
      </c:catAx>
      <c:valAx>
        <c:axId val="96408640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crossAx val="909091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95CFE5-4A04-C74A-B730-630B688C35F4}" type="datetimeFigureOut">
              <a:rPr lang="en-US" smtClean="0"/>
              <a:t>9/19/2014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4B925-B3CE-7544-BD20-38EF84CDC49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146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4B925-B3CE-7544-BD20-38EF84CDC4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0302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000" dirty="0" smtClean="0">
                <a:latin typeface="Myriad Pro" pitchFamily="34" charset="0"/>
              </a:rPr>
              <a:t>Not independently self sustaining</a:t>
            </a:r>
          </a:p>
          <a:p>
            <a:endParaRPr lang="en-GB" sz="1000" dirty="0" smtClean="0">
              <a:latin typeface="Myriad Pro" pitchFamily="34" charset="0"/>
            </a:endParaRPr>
          </a:p>
          <a:p>
            <a:r>
              <a:rPr lang="en-GB" sz="1000" dirty="0" smtClean="0">
                <a:latin typeface="Myriad Pro" pitchFamily="34" charset="0"/>
              </a:rPr>
              <a:t>Unsustainable business model - Green open access</a:t>
            </a:r>
            <a:r>
              <a:rPr lang="en-GB" sz="1000" baseline="0" dirty="0" smtClean="0">
                <a:latin typeface="Myriad Pro" pitchFamily="34" charset="0"/>
              </a:rPr>
              <a:t> is only possible if there is a subscription model to support it – however, if </a:t>
            </a:r>
            <a:r>
              <a:rPr lang="en-GB" sz="1000" dirty="0" smtClean="0">
                <a:latin typeface="Myriad Pro" pitchFamily="34" charset="0"/>
              </a:rPr>
              <a:t>critical mass leads to decline in journal subscriptions; no replacement revenue for publishers and therefore no subscription model to run alongside </a:t>
            </a:r>
            <a:endParaRPr lang="en-GB" sz="1000" dirty="0">
              <a:latin typeface="Myriad Pro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2E3C0-C093-42C2-BF3E-4C94CA439516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4408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latin typeface="Corbel" pitchFamily="34" charset="0"/>
                <a:ea typeface="DFKai-SB" pitchFamily="65" charset="-120"/>
              </a:rPr>
              <a:t>One stop places to get all OA papers from difference channels</a:t>
            </a:r>
          </a:p>
          <a:p>
            <a:r>
              <a:rPr lang="en-US" altLang="zh-CN" dirty="0" smtClean="0">
                <a:latin typeface="Corbel" pitchFamily="34" charset="0"/>
                <a:ea typeface="DFKai-SB" pitchFamily="65" charset="-120"/>
              </a:rPr>
              <a:t> Solution for gathering, analysis and Evaluating for decision making</a:t>
            </a:r>
          </a:p>
          <a:p>
            <a:r>
              <a:rPr lang="en-US" altLang="zh-CN" dirty="0" smtClean="0">
                <a:latin typeface="Corbel" pitchFamily="34" charset="0"/>
                <a:ea typeface="DFKai-SB" pitchFamily="65" charset="-120"/>
              </a:rPr>
              <a:t>Enhanced discoverability and ways to collect high impact papers with low cost </a:t>
            </a:r>
          </a:p>
          <a:p>
            <a:r>
              <a:rPr lang="en-US" altLang="zh-CN" sz="1200" dirty="0" smtClean="0">
                <a:latin typeface="Corbel" pitchFamily="34" charset="0"/>
                <a:ea typeface="DFKai-SB" pitchFamily="65" charset="-120"/>
              </a:rPr>
              <a:t>Standardized agreement and possibilities to cross-licensing among commercial publishers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20BD88-279B-4F5F-8945-71C98089E43A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6965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smtClean="0"/>
              <a:t>Mainly localised around the UK and the USA</a:t>
            </a:r>
          </a:p>
          <a:p>
            <a:r>
              <a:rPr lang="en-GB" sz="1200" dirty="0" smtClean="0"/>
              <a:t>Other areas include Europe (particularly Netherlands, Sweden and Germany), Japan, Korea and India. </a:t>
            </a:r>
          </a:p>
          <a:p>
            <a:r>
              <a:rPr lang="en-GB" sz="1200" dirty="0" smtClean="0"/>
              <a:t>Lack of presence in China</a:t>
            </a:r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6945E-BE8D-45D4-BACB-87955807E593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012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CUE – Gold for Gold</a:t>
            </a:r>
          </a:p>
          <a:p>
            <a:endParaRPr lang="en-GB" sz="1200" dirty="0" smtClean="0">
              <a:latin typeface="Myriad Pro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latin typeface="Corbel" pitchFamily="34" charset="0"/>
                <a:ea typeface="DFKai-SB" pitchFamily="65" charset="-120"/>
              </a:rPr>
              <a:t>Enhance the academic influence and direct impact from Fitch Report 2012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latin typeface="Corbel" pitchFamily="34" charset="0"/>
                <a:ea typeface="DFKai-SB" pitchFamily="65" charset="-120"/>
              </a:rPr>
              <a:t>Based on subscription amount of RSC Gold, an upgrade version of subscription model</a:t>
            </a:r>
          </a:p>
          <a:p>
            <a:r>
              <a:rPr lang="en-US" altLang="zh-CN" sz="1200" dirty="0" smtClean="0">
                <a:latin typeface="Corbel" pitchFamily="34" charset="0"/>
                <a:ea typeface="DFKai-SB" pitchFamily="65" charset="-120"/>
              </a:rPr>
              <a:t> Each Voucher represents 1,600GBP now</a:t>
            </a:r>
          </a:p>
          <a:p>
            <a:r>
              <a:rPr lang="en-US" altLang="zh-CN" sz="1200" dirty="0" smtClean="0">
                <a:latin typeface="Corbel" pitchFamily="34" charset="0"/>
                <a:ea typeface="DFKai-SB" pitchFamily="65" charset="-120"/>
              </a:rPr>
              <a:t>Free opportunities to publish with RSC with our current journal portfolio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Corbel" pitchFamily="34" charset="0"/>
                <a:ea typeface="DFKai-SB" pitchFamily="65" charset="-120"/>
              </a:rPr>
              <a:t>Over 6 million equaled investment now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latin typeface="Corbel" pitchFamily="34" charset="0"/>
              <a:ea typeface="DFKai-SB" pitchFamily="65" charset="-12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Corbel" pitchFamily="34" charset="0"/>
              </a:rPr>
              <a:t>Applications of OA policy by Royal Society of Chemistry </a:t>
            </a:r>
            <a:endParaRPr lang="en-US" sz="1200" dirty="0" smtClean="0">
              <a:latin typeface="Corbel" pitchFamily="34" charset="0"/>
              <a:ea typeface="DFKai-SB" pitchFamily="65" charset="-120"/>
            </a:endParaRPr>
          </a:p>
          <a:p>
            <a:endParaRPr lang="en-GB" sz="1200" dirty="0" smtClean="0">
              <a:latin typeface="Myriad Pro" pitchFamily="34" charset="0"/>
            </a:endParaRPr>
          </a:p>
          <a:p>
            <a:endParaRPr lang="en-GB" sz="1200" dirty="0" smtClean="0">
              <a:latin typeface="Myriad Pro" pitchFamily="34" charset="0"/>
            </a:endParaRPr>
          </a:p>
          <a:p>
            <a:r>
              <a:rPr lang="en-GB" sz="1200" dirty="0" smtClean="0">
                <a:latin typeface="Myriad Pro" pitchFamily="34" charset="0"/>
              </a:rPr>
              <a:t>Successful UK pilot scheme : ‘value’ of credits distributed to </a:t>
            </a:r>
            <a:r>
              <a:rPr lang="en-GB" sz="1200" dirty="0" smtClean="0">
                <a:solidFill>
                  <a:schemeClr val="accent5"/>
                </a:solidFill>
                <a:latin typeface="Myriad Pro" pitchFamily="34" charset="0"/>
              </a:rPr>
              <a:t>exceed £1m</a:t>
            </a:r>
          </a:p>
          <a:p>
            <a:endParaRPr lang="en-GB" sz="1200" dirty="0" smtClean="0">
              <a:solidFill>
                <a:schemeClr val="accent5"/>
              </a:solidFill>
              <a:latin typeface="Myriad Pro" pitchFamily="34" charset="0"/>
            </a:endParaRPr>
          </a:p>
          <a:p>
            <a:endParaRPr lang="en-GB" sz="1200" dirty="0" smtClean="0">
              <a:solidFill>
                <a:schemeClr val="accent5"/>
              </a:solidFill>
              <a:latin typeface="Myriad Pro" pitchFamily="34" charset="0"/>
            </a:endParaRPr>
          </a:p>
          <a:p>
            <a:endParaRPr lang="en-GB" sz="1200" dirty="0" smtClean="0">
              <a:solidFill>
                <a:schemeClr val="accent5"/>
              </a:solidFill>
              <a:latin typeface="Myriad Pro" pitchFamily="34" charset="0"/>
            </a:endParaRPr>
          </a:p>
          <a:p>
            <a:r>
              <a:rPr lang="en-GB" sz="1200" dirty="0" smtClean="0">
                <a:solidFill>
                  <a:schemeClr val="accent5"/>
                </a:solidFill>
                <a:latin typeface="Myriad Pro" pitchFamily="34" charset="0"/>
              </a:rPr>
              <a:t>Lots of </a:t>
            </a:r>
            <a:r>
              <a:rPr lang="en-GB" sz="1200" dirty="0" err="1" smtClean="0">
                <a:solidFill>
                  <a:schemeClr val="accent5"/>
                </a:solidFill>
                <a:latin typeface="Myriad Pro" pitchFamily="34" charset="0"/>
              </a:rPr>
              <a:t>govt</a:t>
            </a:r>
            <a:r>
              <a:rPr lang="en-GB" sz="1200" dirty="0" smtClean="0">
                <a:solidFill>
                  <a:schemeClr val="accent5"/>
                </a:solidFill>
                <a:latin typeface="Myriad Pro" pitchFamily="34" charset="0"/>
              </a:rPr>
              <a:t> support including from </a:t>
            </a:r>
            <a:r>
              <a:rPr lang="en-US" b="1" dirty="0" err="1" smtClean="0"/>
              <a:t>Rt</a:t>
            </a:r>
            <a:r>
              <a:rPr lang="en-US" b="1" dirty="0" smtClean="0"/>
              <a:t> Hon David </a:t>
            </a:r>
            <a:r>
              <a:rPr lang="en-US" b="1" dirty="0" err="1" smtClean="0"/>
              <a:t>Willetts</a:t>
            </a:r>
            <a:r>
              <a:rPr lang="en-US" b="1" dirty="0" smtClean="0"/>
              <a:t> MP, Minister for Universities and Science</a:t>
            </a:r>
            <a:endParaRPr lang="en-GB" sz="1200" dirty="0" smtClean="0">
              <a:solidFill>
                <a:schemeClr val="accent5"/>
              </a:solidFill>
              <a:latin typeface="Myriad Pro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6945E-BE8D-45D4-BACB-87955807E593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01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 smtClean="0"/>
              <a:t>Year before that it was  </a:t>
            </a:r>
            <a:r>
              <a:rPr lang="en-GB" sz="1200" dirty="0" smtClean="0">
                <a:solidFill>
                  <a:srgbClr val="4F758B"/>
                </a:solidFill>
              </a:rPr>
              <a:t>508 articles from 129 different institutions in 24 countries</a:t>
            </a:r>
          </a:p>
          <a:p>
            <a:endParaRPr lang="en-GB" sz="1200" baseline="0" dirty="0" smtClean="0">
              <a:solidFill>
                <a:srgbClr val="4F758B"/>
              </a:solidFill>
            </a:endParaRPr>
          </a:p>
          <a:p>
            <a:r>
              <a:rPr lang="en-GB" sz="1200" baseline="0" dirty="0" smtClean="0">
                <a:solidFill>
                  <a:srgbClr val="4F758B"/>
                </a:solidFill>
              </a:rPr>
              <a:t>3,750 G4G vouchers available </a:t>
            </a:r>
          </a:p>
          <a:p>
            <a:r>
              <a:rPr lang="en-GB" sz="1200" baseline="0" dirty="0" smtClean="0">
                <a:solidFill>
                  <a:srgbClr val="4F758B"/>
                </a:solidFill>
              </a:rPr>
              <a:t>Only 23% of G4G vouchers were used</a:t>
            </a:r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6945E-BE8D-45D4-BACB-87955807E593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012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lvl="1" indent="-457200">
              <a:buFont typeface="Arial" pitchFamily="34" charset="0"/>
              <a:buChar char="•"/>
            </a:pPr>
            <a:endParaRPr lang="en-GB" sz="2800" dirty="0" smtClean="0">
              <a:solidFill>
                <a:srgbClr val="4F758B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en-GB" sz="2800" dirty="0" smtClean="0">
              <a:solidFill>
                <a:srgbClr val="4F758B"/>
              </a:solidFill>
            </a:endParaRPr>
          </a:p>
          <a:p>
            <a:pPr marL="0" lvl="1" indent="0">
              <a:buNone/>
            </a:pPr>
            <a:endParaRPr lang="en-GB" sz="240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6945E-BE8D-45D4-BACB-87955807E593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012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So </a:t>
            </a:r>
            <a:r>
              <a:rPr lang="en-GB" baseline="0" dirty="0" smtClean="0"/>
              <a:t>with this initiative Librarians are working closer with faculty – they are the custodians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Collateral is available to help Librarians</a:t>
            </a:r>
            <a:r>
              <a:rPr lang="en-GB" baseline="0" dirty="0" smtClean="0"/>
              <a:t> support Researchers</a:t>
            </a:r>
          </a:p>
          <a:p>
            <a:endParaRPr lang="en-GB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There have been a couple of examples</a:t>
            </a:r>
            <a:r>
              <a:rPr lang="en-GB" baseline="0" dirty="0" smtClean="0"/>
              <a:t> of great communications by librarians to faculties in the US at UCSF and UCLA. Again this all ties in with a  changing academic landscape and the need for Librarians to have knowledge of all OA publishing opportunities. They can pass this information to researchers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6945E-BE8D-45D4-BACB-87955807E593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01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6945E-BE8D-45D4-BACB-87955807E593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01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4B925-B3CE-7544-BD20-38EF84CDC49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27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 is a very old society with more than 50,000 members across the globe and a not-for-profit organisation. We publish a wide range of journals, books and eBooks, databases and magazines in these areas:  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          Chemical Sciences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          Energy &amp; Environmental Sciences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          Food Science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          Medicinal Chemistry &amp;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Biomolecular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Sciences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         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Nano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Polymers &amp; Materials Science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content is downloaded by readers in nearly every country in the world. As a not-for-profit publisher, we reinvest any surplus in supporting the global scientific community.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dirty="0" smtClean="0"/>
          </a:p>
          <a:p>
            <a:r>
              <a:rPr lang="en-GB" dirty="0" smtClean="0"/>
              <a:t>We are a vibrant worldwide community of people who are passionate about chemistry. We promote the best knowledge and share the best ideas, advancing excellence in the chemical</a:t>
            </a:r>
            <a:r>
              <a:rPr lang="en-GB" baseline="0" dirty="0" smtClean="0"/>
              <a:t> sciences. </a:t>
            </a:r>
          </a:p>
          <a:p>
            <a:r>
              <a:rPr lang="en-GB" baseline="0" dirty="0" smtClean="0"/>
              <a:t>We work to shape the future of the chemical sciences – for the benefit of science and humanity. 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457950-8C69-4C97-8FE4-B95C5625028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233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4B925-B3CE-7544-BD20-38EF84CDC49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643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3B202748-235E-480E-8254-5E043FB1CBE8}" type="slidenum">
              <a:rPr lang="en-US" sz="1200" smtClean="0"/>
              <a:pPr>
                <a:defRPr/>
              </a:pPr>
              <a:t>5</a:t>
            </a:fld>
            <a:endParaRPr lang="en-US" sz="1200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67C82817-137C-4932-A656-7B000452C9DC}" type="slidenum">
              <a:rPr lang="en-GB" sz="1200" smtClean="0"/>
              <a:pPr>
                <a:defRPr/>
              </a:pPr>
              <a:t>6</a:t>
            </a:fld>
            <a:endParaRPr lang="en-GB" sz="1200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Notes Placeholder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480" tIns="43740" rIns="87480" bIns="43740"/>
          <a:lstStyle/>
          <a:p>
            <a:pPr eaLnBrk="0" hangingPunct="0">
              <a:spcBef>
                <a:spcPct val="30000"/>
              </a:spcBef>
            </a:pPr>
            <a:endParaRPr lang="en-US" sz="1100"/>
          </a:p>
        </p:txBody>
      </p:sp>
      <p:sp>
        <p:nvSpPr>
          <p:cNvPr id="46085" name="Notes Placeholder 1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4B925-B3CE-7544-BD20-38EF84CDC49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632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 Finch</a:t>
            </a:r>
            <a:r>
              <a:rPr lang="en-GB" baseline="0" dirty="0" smtClean="0"/>
              <a:t> report 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20BD88-279B-4F5F-8945-71C98089E43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255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dirty="0" smtClean="0">
                <a:latin typeface="Myriad Pro" pitchFamily="34" charset="0"/>
              </a:rPr>
              <a:t>This model can be used in fully open access journals or in traditional subscription journals (where</a:t>
            </a:r>
            <a:r>
              <a:rPr lang="en-GB" sz="1000" baseline="0" dirty="0" smtClean="0">
                <a:latin typeface="Myriad Pro" pitchFamily="34" charset="0"/>
              </a:rPr>
              <a:t> rest of content is accessed through subscriptions)</a:t>
            </a:r>
            <a:endParaRPr lang="en-GB" sz="1000" dirty="0" smtClean="0">
              <a:latin typeface="Myriad Pro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000" dirty="0" smtClean="0">
              <a:latin typeface="Myriad Pro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dirty="0" smtClean="0">
                <a:latin typeface="Myriad Pro" pitchFamily="34" charset="0"/>
              </a:rPr>
              <a:t>Potentially sustainable business model</a:t>
            </a:r>
            <a:r>
              <a:rPr lang="en-GB" sz="1000" baseline="0" dirty="0">
                <a:latin typeface="Myriad Pro" pitchFamily="34" charset="0"/>
              </a:rPr>
              <a:t> </a:t>
            </a:r>
            <a:r>
              <a:rPr lang="en-GB" sz="1000" baseline="0" dirty="0" smtClean="0">
                <a:latin typeface="Myriad Pro" pitchFamily="34" charset="0"/>
              </a:rPr>
              <a:t>– publication fees eventually replace subscriptions</a:t>
            </a:r>
            <a:endParaRPr lang="en-GB" sz="1000" dirty="0" smtClean="0">
              <a:latin typeface="Myriad Pro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2E3C0-C093-42C2-BF3E-4C94CA439516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4408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2651238"/>
            <a:ext cx="5440474" cy="769344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1191295"/>
            <a:ext cx="6408712" cy="1470025"/>
          </a:xfrm>
        </p:spPr>
        <p:txBody>
          <a:bodyPr>
            <a:normAutofit/>
          </a:bodyPr>
          <a:lstStyle>
            <a:lvl1pPr algn="l">
              <a:defRPr sz="420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Heading goes here</a:t>
            </a:r>
            <a:endParaRPr lang="en-GB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552" y="2636912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Main body copy goes here</a:t>
            </a:r>
            <a:endParaRPr lang="en-GB" dirty="0"/>
          </a:p>
        </p:txBody>
      </p:sp>
      <p:pic>
        <p:nvPicPr>
          <p:cNvPr id="7" name="Picture 2" descr="C:\Users\baldwinm\Desktop\shape 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27" b="39482"/>
          <a:stretch/>
        </p:blipFill>
        <p:spPr bwMode="auto">
          <a:xfrm flipH="1">
            <a:off x="179512" y="-54918"/>
            <a:ext cx="11161240" cy="737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733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2651238"/>
            <a:ext cx="5440474" cy="769344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1191295"/>
            <a:ext cx="6408712" cy="1470025"/>
          </a:xfrm>
        </p:spPr>
        <p:txBody>
          <a:bodyPr>
            <a:normAutofit/>
          </a:bodyPr>
          <a:lstStyle>
            <a:lvl1pPr algn="l">
              <a:defRPr sz="4200" baseline="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Heading goes here</a:t>
            </a:r>
            <a:endParaRPr lang="en-GB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552" y="2636912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Main body copy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2583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9006" y="446807"/>
            <a:ext cx="7772400" cy="1470025"/>
          </a:xfrm>
        </p:spPr>
        <p:txBody>
          <a:bodyPr>
            <a:normAutofit/>
          </a:bodyPr>
          <a:lstStyle>
            <a:lvl1pPr algn="l">
              <a:defRPr sz="4200" baseline="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Heading goes here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9006" y="2252464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Main body copy goes here</a:t>
            </a:r>
            <a:endParaRPr lang="en-GB" dirty="0"/>
          </a:p>
        </p:txBody>
      </p:sp>
      <p:pic>
        <p:nvPicPr>
          <p:cNvPr id="2050" name="Picture 2" descr="C:\Users\baldwinm\Desktop\power point 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68760"/>
            <a:ext cx="6048672" cy="85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baldwinm\Desktop\power point 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761758" y="-1739458"/>
            <a:ext cx="320850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6783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9006" y="446807"/>
            <a:ext cx="7772400" cy="1470025"/>
          </a:xfrm>
        </p:spPr>
        <p:txBody>
          <a:bodyPr>
            <a:normAutofit/>
          </a:bodyPr>
          <a:lstStyle>
            <a:lvl1pPr algn="l">
              <a:defRPr sz="420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Heading goes here</a:t>
            </a:r>
            <a:endParaRPr lang="en-GB" dirty="0"/>
          </a:p>
        </p:txBody>
      </p:sp>
      <p:pic>
        <p:nvPicPr>
          <p:cNvPr id="2050" name="Picture 2" descr="C:\Users\baldwinm\Desktop\power point 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68760"/>
            <a:ext cx="6048672" cy="85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baldwinm\Desktop\power point 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761758" y="-1739458"/>
            <a:ext cx="320850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9006" y="2181438"/>
            <a:ext cx="6400800" cy="1752600"/>
          </a:xfrm>
        </p:spPr>
        <p:txBody>
          <a:bodyPr>
            <a:normAutofit/>
          </a:bodyPr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Bullet points go here</a:t>
            </a:r>
          </a:p>
          <a:p>
            <a:r>
              <a:rPr lang="en-US" dirty="0" smtClean="0"/>
              <a:t>Bullet points go here</a:t>
            </a:r>
          </a:p>
          <a:p>
            <a:r>
              <a:rPr lang="en-US" dirty="0" smtClean="0"/>
              <a:t>Bullet points go here</a:t>
            </a:r>
          </a:p>
          <a:p>
            <a:r>
              <a:rPr lang="en-US" dirty="0" smtClean="0"/>
              <a:t>Bullet points go here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861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06ECF-9159-4643-B178-62EF28F3342A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78832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21B4B-D420-4C48-BE1B-702AC8C2C507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915990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58259-DB05-4575-9BE1-316A32759FDA}" type="datetimeFigureOut">
              <a:rPr lang="en-GB" smtClean="0"/>
              <a:t>19/09/2014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70DF0-E445-4A64-B1A9-167453EAF894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21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49" r:id="rId3"/>
    <p:sldLayoutId id="2147483664" r:id="rId4"/>
    <p:sldLayoutId id="2147483665" r:id="rId5"/>
    <p:sldLayoutId id="2147483666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4F758B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4F758B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4F758B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4F758B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4F758B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4F758B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rsc.org/Chemical-Sciences-Repository/articles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jpe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mailto:fiored@rsc.org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26" Type="http://schemas.openxmlformats.org/officeDocument/2006/relationships/image" Target="../media/image24.png"/><Relationship Id="rId3" Type="http://schemas.openxmlformats.org/officeDocument/2006/relationships/hyperlink" Target="http://www.rsc.org/publishing/journals/JM/article.asp?type=CurrentIssue" TargetMode="External"/><Relationship Id="rId21" Type="http://schemas.openxmlformats.org/officeDocument/2006/relationships/image" Target="../media/image19.jpeg"/><Relationship Id="rId7" Type="http://schemas.openxmlformats.org/officeDocument/2006/relationships/hyperlink" Target="http://www.rsc.org/publishing/journals/DT/article.asp?type=CurrentIssue" TargetMode="External"/><Relationship Id="rId12" Type="http://schemas.openxmlformats.org/officeDocument/2006/relationships/hyperlink" Target="http://www.rsc.org/publishing/journals/OB/article.asp?type=CurrentIssue" TargetMode="External"/><Relationship Id="rId17" Type="http://schemas.openxmlformats.org/officeDocument/2006/relationships/image" Target="../media/image15.png"/><Relationship Id="rId25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11" Type="http://schemas.openxmlformats.org/officeDocument/2006/relationships/image" Target="../media/image10.jpeg"/><Relationship Id="rId24" Type="http://schemas.openxmlformats.org/officeDocument/2006/relationships/image" Target="../media/image22.jpeg"/><Relationship Id="rId5" Type="http://schemas.openxmlformats.org/officeDocument/2006/relationships/hyperlink" Target="http://www.rsc.org/publishing/journals/CC/article.asp?type=CurrentIssue" TargetMode="External"/><Relationship Id="rId15" Type="http://schemas.openxmlformats.org/officeDocument/2006/relationships/image" Target="../media/image13.png"/><Relationship Id="rId23" Type="http://schemas.openxmlformats.org/officeDocument/2006/relationships/image" Target="../media/image21.jpeg"/><Relationship Id="rId10" Type="http://schemas.openxmlformats.org/officeDocument/2006/relationships/image" Target="../media/image9.png"/><Relationship Id="rId19" Type="http://schemas.openxmlformats.org/officeDocument/2006/relationships/image" Target="../media/image17.png"/><Relationship Id="rId4" Type="http://schemas.openxmlformats.org/officeDocument/2006/relationships/image" Target="../media/image5.jpeg"/><Relationship Id="rId9" Type="http://schemas.openxmlformats.org/officeDocument/2006/relationships/image" Target="../media/image8.jpeg"/><Relationship Id="rId14" Type="http://schemas.openxmlformats.org/officeDocument/2006/relationships/image" Target="../media/image12.png"/><Relationship Id="rId22" Type="http://schemas.openxmlformats.org/officeDocument/2006/relationships/image" Target="../media/image20.jpeg"/><Relationship Id="rId27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oleObject" Target="../embeddings/oleObject1.bin"/><Relationship Id="rId18" Type="http://schemas.openxmlformats.org/officeDocument/2006/relationships/image" Target="../media/image39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17" Type="http://schemas.openxmlformats.org/officeDocument/2006/relationships/image" Target="../media/image38.jpe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37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pn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5" Type="http://schemas.openxmlformats.org/officeDocument/2006/relationships/image" Target="../media/image36.jpeg"/><Relationship Id="rId10" Type="http://schemas.openxmlformats.org/officeDocument/2006/relationships/image" Target="../media/image33.png"/><Relationship Id="rId19" Type="http://schemas.openxmlformats.org/officeDocument/2006/relationships/image" Target="../media/image40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2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-3944" y="2060848"/>
            <a:ext cx="8136904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Open Access Publishing and the role of the Royal Society of </a:t>
            </a:r>
            <a:r>
              <a:rPr lang="en-US" dirty="0" smtClean="0"/>
              <a:t>Chemistry</a:t>
            </a:r>
            <a:endParaRPr lang="en-GB" dirty="0">
              <a:solidFill>
                <a:srgbClr val="4F758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47864" y="3933056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Davide Fiore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Sales Manager Southern Europe &amp; North Africa</a:t>
            </a:r>
          </a:p>
        </p:txBody>
      </p:sp>
      <p:sp>
        <p:nvSpPr>
          <p:cNvPr id="3" name="Rectangle 2"/>
          <p:cNvSpPr/>
          <p:nvPr/>
        </p:nvSpPr>
        <p:spPr>
          <a:xfrm>
            <a:off x="3347864" y="50851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Milano, 22 </a:t>
            </a:r>
            <a:r>
              <a:rPr lang="en-US" dirty="0" err="1" smtClean="0"/>
              <a:t>Settembre</a:t>
            </a:r>
            <a:r>
              <a:rPr lang="en-US" dirty="0" smtClean="0"/>
              <a:t> </a:t>
            </a:r>
            <a:r>
              <a:rPr lang="en-US" dirty="0"/>
              <a:t>2014: </a:t>
            </a:r>
            <a:endParaRPr lang="en-US" dirty="0" smtClean="0"/>
          </a:p>
          <a:p>
            <a:r>
              <a:rPr lang="en-US" dirty="0" smtClean="0"/>
              <a:t>Open </a:t>
            </a:r>
            <a:r>
              <a:rPr lang="en-US" dirty="0"/>
              <a:t>Access – Current trends and future developments</a:t>
            </a:r>
          </a:p>
          <a:p>
            <a:endParaRPr lang="en-GB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5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 txBox="1">
            <a:spLocks/>
          </p:cNvSpPr>
          <p:nvPr/>
        </p:nvSpPr>
        <p:spPr>
          <a:xfrm>
            <a:off x="283146" y="1772816"/>
            <a:ext cx="8342029" cy="424847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i="1" dirty="0" smtClean="0">
                <a:solidFill>
                  <a:srgbClr val="4F758B"/>
                </a:solidFill>
              </a:rPr>
              <a:t>Paper initially published in a subscription journal</a:t>
            </a:r>
          </a:p>
          <a:p>
            <a:pPr marL="0" indent="0">
              <a:buNone/>
            </a:pPr>
            <a:endParaRPr lang="en-GB" sz="1200" i="1" dirty="0">
              <a:solidFill>
                <a:srgbClr val="4F758B"/>
              </a:solidFill>
            </a:endParaRPr>
          </a:p>
          <a:p>
            <a:pPr marL="0" indent="0">
              <a:buNone/>
            </a:pPr>
            <a:r>
              <a:rPr lang="en-GB" sz="2400" i="1" dirty="0" smtClean="0">
                <a:solidFill>
                  <a:srgbClr val="4F758B"/>
                </a:solidFill>
              </a:rPr>
              <a:t>Deposited in an open access repository after an embargo period (12 months with the RSC)</a:t>
            </a:r>
          </a:p>
          <a:p>
            <a:pPr marL="0" indent="0">
              <a:buNone/>
            </a:pPr>
            <a:endParaRPr lang="en-GB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Advantages</a:t>
            </a:r>
          </a:p>
          <a:p>
            <a:r>
              <a:rPr lang="en-GB" sz="2000" dirty="0" smtClean="0"/>
              <a:t>Free for researchers (but repositories still cost money to set-up and run)</a:t>
            </a:r>
          </a:p>
          <a:p>
            <a:r>
              <a:rPr lang="en-GB" sz="2000" dirty="0" smtClean="0"/>
              <a:t>Majority of publishers already allow some form of deposition</a:t>
            </a:r>
          </a:p>
          <a:p>
            <a:pPr marL="0" indent="0">
              <a:buNone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Disadvantages</a:t>
            </a:r>
          </a:p>
          <a:p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Embargoes</a:t>
            </a:r>
            <a:r>
              <a:rPr lang="en-GB" sz="2000" dirty="0" smtClean="0"/>
              <a:t>: latest research is not freely accessible</a:t>
            </a:r>
          </a:p>
          <a:p>
            <a:r>
              <a:rPr lang="en-GB" sz="2000" dirty="0" smtClean="0"/>
              <a:t>Limited search facilities and discoverability</a:t>
            </a:r>
          </a:p>
          <a:p>
            <a:r>
              <a:rPr lang="en-GB" sz="2000" dirty="0"/>
              <a:t>Unsustainable business </a:t>
            </a:r>
            <a:r>
              <a:rPr lang="en-GB" sz="2000" dirty="0" smtClean="0"/>
              <a:t>model</a:t>
            </a:r>
            <a:endParaRPr lang="en-GB" sz="2000" dirty="0">
              <a:latin typeface="Myriad Pro" pitchFamily="34" charset="0"/>
            </a:endParaRPr>
          </a:p>
        </p:txBody>
      </p:sp>
      <p:pic>
        <p:nvPicPr>
          <p:cNvPr id="7" name="Picture 14" descr="https://cincystudents.wikispaces.com/file/view/Earth_green.jpg/33862875/Earth_gre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387965"/>
            <a:ext cx="1260650" cy="100811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Green Open Access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498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200" dirty="0" smtClean="0"/>
              <a:t>Chemical Sciences Article Repository</a:t>
            </a:r>
            <a:endParaRPr lang="en-GB" sz="32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87624" y="1844824"/>
            <a:ext cx="6400800" cy="12961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400" i="1" dirty="0" smtClean="0"/>
              <a:t>To provide a central point for any person to find and share open access articles from the chemical sciences</a:t>
            </a:r>
            <a:endParaRPr lang="en-GB" sz="2400" i="1" dirty="0"/>
          </a:p>
        </p:txBody>
      </p:sp>
      <p:sp>
        <p:nvSpPr>
          <p:cNvPr id="6" name="Subtitle 4"/>
          <p:cNvSpPr txBox="1">
            <a:spLocks/>
          </p:cNvSpPr>
          <p:nvPr/>
        </p:nvSpPr>
        <p:spPr>
          <a:xfrm>
            <a:off x="755576" y="3732921"/>
            <a:ext cx="7416824" cy="18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 kern="1200">
                <a:solidFill>
                  <a:srgbClr val="4F758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GB" sz="2000" dirty="0" smtClean="0"/>
              <a:t>Our aim is to host and/or contain records for all open access articles within the scope of the chemical sciences:</a:t>
            </a:r>
          </a:p>
          <a:p>
            <a:r>
              <a:rPr lang="en-GB" sz="2000" dirty="0"/>
              <a:t>F</a:t>
            </a:r>
            <a:r>
              <a:rPr lang="en-GB" sz="2000" dirty="0" smtClean="0"/>
              <a:t>ully funded immediate open access (gold) </a:t>
            </a:r>
          </a:p>
          <a:p>
            <a:r>
              <a:rPr lang="en-GB" sz="2000" dirty="0" smtClean="0"/>
              <a:t>Author versions made open access after an embargo period (green)</a:t>
            </a:r>
          </a:p>
          <a:p>
            <a:pPr marL="0" indent="0">
              <a:buFont typeface="Arial" pitchFamily="34" charset="0"/>
              <a:buNone/>
            </a:pPr>
            <a:endParaRPr lang="en-GB" sz="2400" dirty="0" smtClean="0"/>
          </a:p>
          <a:p>
            <a:pPr marL="0" indent="0">
              <a:buFont typeface="Arial" pitchFamily="34" charset="0"/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96197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62514" y="1316158"/>
            <a:ext cx="30243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4F758B"/>
                </a:solidFill>
              </a:rPr>
              <a:t>Timeline: </a:t>
            </a:r>
          </a:p>
          <a:p>
            <a:endParaRPr lang="en-GB" b="1" dirty="0">
              <a:solidFill>
                <a:srgbClr val="4F758B"/>
              </a:solidFill>
            </a:endParaRPr>
          </a:p>
          <a:p>
            <a:r>
              <a:rPr lang="en-GB" dirty="0" smtClean="0">
                <a:solidFill>
                  <a:srgbClr val="4F758B"/>
                </a:solidFill>
              </a:rPr>
              <a:t>Beta version launched in October 2013</a:t>
            </a:r>
          </a:p>
          <a:p>
            <a:r>
              <a:rPr lang="en-GB" dirty="0" smtClean="0">
                <a:solidFill>
                  <a:srgbClr val="4F758B"/>
                </a:solidFill>
              </a:rPr>
              <a:t>Full launch mid 2014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46398"/>
            <a:ext cx="5022354" cy="341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59632" y="4077072"/>
            <a:ext cx="3816424" cy="2232248"/>
          </a:xfrm>
        </p:spPr>
        <p:txBody>
          <a:bodyPr>
            <a:normAutofit fontScale="40000" lnSpcReduction="20000"/>
          </a:bodyPr>
          <a:lstStyle/>
          <a:p>
            <a:pPr marL="0" lvl="1" algn="l"/>
            <a:r>
              <a:rPr lang="en-US" sz="5100" i="1" dirty="0">
                <a:solidFill>
                  <a:srgbClr val="4F758B"/>
                </a:solidFill>
                <a:latin typeface="Corbel" pitchFamily="34" charset="0"/>
              </a:rPr>
              <a:t>“a collection of chemistry data curated by the Royal Society of </a:t>
            </a:r>
            <a:br>
              <a:rPr lang="en-US" sz="5100" i="1" dirty="0">
                <a:solidFill>
                  <a:srgbClr val="4F758B"/>
                </a:solidFill>
                <a:latin typeface="Corbel" pitchFamily="34" charset="0"/>
              </a:rPr>
            </a:br>
            <a:r>
              <a:rPr lang="en-US" sz="5100" i="1" dirty="0">
                <a:solidFill>
                  <a:srgbClr val="4F758B"/>
                </a:solidFill>
                <a:latin typeface="Corbel" pitchFamily="34" charset="0"/>
              </a:rPr>
              <a:t>Chemistry will be of significant value to the worldwide chemistry community.”  </a:t>
            </a:r>
            <a:endParaRPr lang="en-US" sz="5100" i="1" dirty="0" smtClean="0">
              <a:solidFill>
                <a:srgbClr val="4F758B"/>
              </a:solidFill>
              <a:latin typeface="Corbel" pitchFamily="34" charset="0"/>
            </a:endParaRPr>
          </a:p>
          <a:p>
            <a:pPr marL="0" lvl="1" algn="l"/>
            <a:r>
              <a:rPr lang="en-US" sz="5100" b="1" dirty="0" smtClean="0">
                <a:solidFill>
                  <a:srgbClr val="4F758B"/>
                </a:solidFill>
                <a:latin typeface="Corbel" pitchFamily="34" charset="0"/>
              </a:rPr>
              <a:t>Prof </a:t>
            </a:r>
            <a:r>
              <a:rPr lang="en-US" sz="5100" i="1" dirty="0" smtClean="0">
                <a:solidFill>
                  <a:srgbClr val="4F758B"/>
                </a:solidFill>
                <a:latin typeface="Corbel" pitchFamily="34" charset="0"/>
              </a:rPr>
              <a:t> </a:t>
            </a:r>
            <a:r>
              <a:rPr lang="en-US" sz="5100" b="1" dirty="0">
                <a:solidFill>
                  <a:srgbClr val="4F758B"/>
                </a:solidFill>
                <a:latin typeface="Corbel" pitchFamily="34" charset="0"/>
              </a:rPr>
              <a:t>Philip Gale</a:t>
            </a:r>
            <a:r>
              <a:rPr lang="en-US" sz="5100" i="1" dirty="0">
                <a:solidFill>
                  <a:srgbClr val="4F758B"/>
                </a:solidFill>
                <a:latin typeface="Corbel" pitchFamily="34" charset="0"/>
              </a:rPr>
              <a:t>, </a:t>
            </a:r>
            <a:r>
              <a:rPr lang="en-US" sz="5100" b="1" dirty="0">
                <a:solidFill>
                  <a:srgbClr val="4F758B"/>
                </a:solidFill>
                <a:latin typeface="Corbel" pitchFamily="34" charset="0"/>
              </a:rPr>
              <a:t>Head of Chemistry, University of Southampton</a:t>
            </a:r>
            <a:endParaRPr lang="en-GB" sz="5100" b="1" dirty="0">
              <a:solidFill>
                <a:srgbClr val="4F758B"/>
              </a:solidFill>
              <a:latin typeface="Corbel" pitchFamily="34" charset="0"/>
            </a:endParaRP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95536" y="6211669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4F758B"/>
                </a:solidFill>
                <a:hlinkClick r:id="rId4"/>
              </a:rPr>
              <a:t>http://www.rsc.org/Chemical-Sciences-Repository/articles/</a:t>
            </a:r>
            <a:endParaRPr lang="en-GB" dirty="0">
              <a:solidFill>
                <a:srgbClr val="4F75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23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51520" y="2342213"/>
            <a:ext cx="8475146" cy="33843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360000"/>
            <a:r>
              <a:rPr lang="en-GB" sz="2800" dirty="0" smtClean="0"/>
              <a:t>Self-funded </a:t>
            </a:r>
            <a:r>
              <a:rPr lang="en-GB" sz="2800" dirty="0"/>
              <a:t>researchers</a:t>
            </a:r>
          </a:p>
          <a:p>
            <a:pPr indent="-360000"/>
            <a:r>
              <a:rPr lang="en-GB" sz="2800" dirty="0"/>
              <a:t>Low funded fields / nations</a:t>
            </a:r>
          </a:p>
          <a:p>
            <a:pPr indent="-360000"/>
            <a:r>
              <a:rPr lang="en-GB" sz="2800" dirty="0" smtClean="0"/>
              <a:t>Multiple </a:t>
            </a:r>
            <a:r>
              <a:rPr lang="en-GB" sz="2800" dirty="0"/>
              <a:t>authors / mandates / </a:t>
            </a:r>
            <a:r>
              <a:rPr lang="en-GB" sz="2800" dirty="0" smtClean="0"/>
              <a:t>funders</a:t>
            </a:r>
            <a:endParaRPr lang="en-GB" sz="2800" dirty="0"/>
          </a:p>
          <a:p>
            <a:pPr indent="-360000"/>
            <a:r>
              <a:rPr lang="en-GB" sz="2800" dirty="0" smtClean="0"/>
              <a:t>High </a:t>
            </a:r>
            <a:r>
              <a:rPr lang="en-GB" sz="2800" dirty="0"/>
              <a:t>impact journals </a:t>
            </a:r>
            <a:r>
              <a:rPr lang="en-GB" sz="2800" dirty="0" smtClean="0"/>
              <a:t>require </a:t>
            </a:r>
            <a:r>
              <a:rPr lang="en-GB" sz="2800" dirty="0"/>
              <a:t>much higher open access fees</a:t>
            </a:r>
            <a:endParaRPr lang="en-GB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007096" y="452080"/>
            <a:ext cx="6733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4F758B"/>
                </a:solidFill>
              </a:rPr>
              <a:t>What are the challenges / risks?</a:t>
            </a:r>
            <a:endParaRPr lang="en-GB" sz="3600" dirty="0">
              <a:solidFill>
                <a:srgbClr val="4F758B"/>
              </a:solidFill>
            </a:endParaRPr>
          </a:p>
        </p:txBody>
      </p:sp>
      <p:pic>
        <p:nvPicPr>
          <p:cNvPr id="6" name="Picture 14" descr="https://cincystudents.wikispaces.com/file/view/Earth_green.jpg/33862875/Earth_gre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62359"/>
            <a:ext cx="1260650" cy="1008112"/>
          </a:xfrm>
          <a:prstGeom prst="rect">
            <a:avLst/>
          </a:prstGeom>
          <a:noFill/>
        </p:spPr>
      </p:pic>
      <p:pic>
        <p:nvPicPr>
          <p:cNvPr id="7" name="Picture 8" descr="http://www.globalrenewables.co.uk/images/Gold-Ear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3275" y="1157406"/>
            <a:ext cx="1028685" cy="1008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05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52429" y="1844824"/>
            <a:ext cx="8410326" cy="432048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en-GB" i="1" dirty="0" smtClean="0">
                <a:solidFill>
                  <a:srgbClr val="4F758B"/>
                </a:solidFill>
              </a:rPr>
              <a:t>“RSC </a:t>
            </a:r>
            <a:r>
              <a:rPr lang="en-GB" i="1" dirty="0">
                <a:solidFill>
                  <a:srgbClr val="4F758B"/>
                </a:solidFill>
              </a:rPr>
              <a:t>supports Open Access models which seek to ensure that scholarly publishing activities operate in a long term sustainable </a:t>
            </a:r>
            <a:r>
              <a:rPr lang="en-GB" i="1" dirty="0" smtClean="0">
                <a:solidFill>
                  <a:srgbClr val="4F758B"/>
                </a:solidFill>
              </a:rPr>
              <a:t>way”</a:t>
            </a:r>
            <a:r>
              <a:rPr lang="en-GB" dirty="0" smtClean="0">
                <a:solidFill>
                  <a:srgbClr val="4F758B"/>
                </a:solidFill>
              </a:rPr>
              <a:t> </a:t>
            </a:r>
            <a:endParaRPr lang="en-GB" dirty="0">
              <a:solidFill>
                <a:srgbClr val="4F758B"/>
              </a:solidFill>
            </a:endParaRP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US" sz="2400" dirty="0" smtClean="0"/>
              <a:t>RSC </a:t>
            </a:r>
            <a:r>
              <a:rPr lang="en-US" sz="2400" dirty="0"/>
              <a:t>content satisfies the fundamental pillars of scholarly publishing, namely: </a:t>
            </a:r>
          </a:p>
          <a:p>
            <a:r>
              <a:rPr lang="en-US" sz="1900" dirty="0" smtClean="0"/>
              <a:t>Certification </a:t>
            </a:r>
            <a:r>
              <a:rPr lang="en-US" sz="1900" dirty="0"/>
              <a:t>(validation of quality and integrity) </a:t>
            </a:r>
          </a:p>
          <a:p>
            <a:r>
              <a:rPr lang="en-GB" sz="1900" dirty="0" smtClean="0"/>
              <a:t>Registration </a:t>
            </a:r>
            <a:r>
              <a:rPr lang="en-GB" sz="1900" dirty="0"/>
              <a:t>(recognition of achievement) </a:t>
            </a:r>
          </a:p>
          <a:p>
            <a:r>
              <a:rPr lang="en-US" sz="1900" dirty="0" smtClean="0"/>
              <a:t>Accessibility </a:t>
            </a:r>
            <a:r>
              <a:rPr lang="en-US" sz="1900" dirty="0"/>
              <a:t>(unparalleled online access, worldwide) </a:t>
            </a:r>
          </a:p>
          <a:p>
            <a:r>
              <a:rPr lang="en-GB" sz="1900" dirty="0" smtClean="0"/>
              <a:t>Archiving </a:t>
            </a:r>
            <a:r>
              <a:rPr lang="en-GB" sz="1900" dirty="0"/>
              <a:t>(reliable perpetual accessibility) </a:t>
            </a:r>
          </a:p>
          <a:p>
            <a:r>
              <a:rPr lang="en-US" sz="1900" dirty="0" smtClean="0"/>
              <a:t>Discoverability </a:t>
            </a:r>
            <a:r>
              <a:rPr lang="en-US" sz="1900" dirty="0"/>
              <a:t>(industry leading services to identify content) </a:t>
            </a:r>
            <a:endParaRPr lang="en-GB" sz="1900" dirty="0"/>
          </a:p>
          <a:p>
            <a:pPr marL="0" indent="0">
              <a:buNone/>
            </a:pPr>
            <a:endParaRPr lang="en-GB" sz="2400" dirty="0" smtClean="0"/>
          </a:p>
          <a:p>
            <a:pPr marL="0" lvl="1" indent="0">
              <a:buNone/>
            </a:pPr>
            <a:endParaRPr lang="en-GB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259631" y="387965"/>
            <a:ext cx="72970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solidFill>
                  <a:srgbClr val="4F758B"/>
                </a:solidFill>
              </a:rPr>
              <a:t>What is the RSC’s view?</a:t>
            </a:r>
          </a:p>
        </p:txBody>
      </p:sp>
    </p:spTree>
    <p:extLst>
      <p:ext uri="{BB962C8B-B14F-4D97-AF65-F5344CB8AC3E}">
        <p14:creationId xmlns:p14="http://schemas.microsoft.com/office/powerpoint/2010/main" val="30904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116632"/>
            <a:ext cx="7772400" cy="1470025"/>
          </a:xfrm>
        </p:spPr>
        <p:txBody>
          <a:bodyPr/>
          <a:lstStyle/>
          <a:p>
            <a:r>
              <a:rPr lang="en-GB" dirty="0" smtClean="0"/>
              <a:t>Current Impact</a:t>
            </a:r>
            <a:endParaRPr lang="en-GB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753899213"/>
              </p:ext>
            </p:extLst>
          </p:nvPr>
        </p:nvGraphicFramePr>
        <p:xfrm>
          <a:off x="107504" y="1484784"/>
          <a:ext cx="8856984" cy="4997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389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Gold for Gold VS Paid Gold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713889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58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006" y="446807"/>
            <a:ext cx="8083474" cy="1470025"/>
          </a:xfrm>
        </p:spPr>
        <p:txBody>
          <a:bodyPr/>
          <a:lstStyle/>
          <a:p>
            <a:r>
              <a:rPr lang="en-GB" dirty="0" smtClean="0"/>
              <a:t>Country OA stats – RSC Journals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1922462"/>
            <a:ext cx="5968131" cy="4386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GB" sz="4000" dirty="0" smtClean="0">
                <a:solidFill>
                  <a:schemeClr val="bg1"/>
                </a:solidFill>
              </a:rPr>
              <a:t>Where’s it happening?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2132856"/>
            <a:ext cx="7272808" cy="4248472"/>
          </a:xfrm>
        </p:spPr>
        <p:txBody>
          <a:bodyPr>
            <a:normAutofit/>
          </a:bodyPr>
          <a:lstStyle/>
          <a:p>
            <a:pPr marL="457200" lvl="2" algn="l"/>
            <a:endParaRPr lang="en-GB" sz="1600" dirty="0">
              <a:solidFill>
                <a:srgbClr val="4F758B"/>
              </a:solidFill>
            </a:endParaRPr>
          </a:p>
          <a:p>
            <a:r>
              <a:rPr lang="en-GB" sz="2000" dirty="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8" y="1700808"/>
            <a:ext cx="7909046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3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rmAutofit/>
          </a:bodyPr>
          <a:lstStyle/>
          <a:p>
            <a:endParaRPr lang="en-GB" sz="4000" dirty="0">
              <a:solidFill>
                <a:srgbClr val="4F758B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7560840" cy="4248472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4F758B"/>
                </a:solidFill>
              </a:rPr>
              <a:t>We recognise researchers are being asked to publish OA, but may not have the funding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4F758B"/>
                </a:solidFill>
              </a:rPr>
              <a:t>A </a:t>
            </a:r>
            <a:r>
              <a:rPr lang="en-GB" sz="2400" b="1" dirty="0" smtClean="0">
                <a:solidFill>
                  <a:srgbClr val="4F758B"/>
                </a:solidFill>
              </a:rPr>
              <a:t>reward </a:t>
            </a:r>
            <a:r>
              <a:rPr lang="en-GB" sz="2400" dirty="0" smtClean="0">
                <a:solidFill>
                  <a:srgbClr val="4F758B"/>
                </a:solidFill>
              </a:rPr>
              <a:t>for all RSC Gold subscribing institutions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4F758B"/>
                </a:solidFill>
              </a:rPr>
              <a:t>Institutions get </a:t>
            </a:r>
            <a:r>
              <a:rPr lang="en-GB" sz="2400" b="1" dirty="0" smtClean="0">
                <a:solidFill>
                  <a:srgbClr val="4F758B"/>
                </a:solidFill>
              </a:rPr>
              <a:t>voucher codes to publish Gold OA free of charge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4F758B"/>
                </a:solidFill>
              </a:rPr>
              <a:t>Number of voucher codes received is what the institution pays for RSC Gold divided by £1,600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400" b="1" dirty="0">
                <a:solidFill>
                  <a:srgbClr val="4F758B"/>
                </a:solidFill>
              </a:rPr>
              <a:t>£6Million </a:t>
            </a:r>
            <a:r>
              <a:rPr lang="en-GB" sz="2400" dirty="0">
                <a:solidFill>
                  <a:srgbClr val="4F758B"/>
                </a:solidFill>
              </a:rPr>
              <a:t>invested in free Gold OA voucher codes for RSC Gold </a:t>
            </a:r>
            <a:r>
              <a:rPr lang="en-GB" sz="2400" dirty="0" smtClean="0">
                <a:solidFill>
                  <a:srgbClr val="4F758B"/>
                </a:solidFill>
              </a:rPr>
              <a:t>members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2400" dirty="0" smtClean="0">
              <a:solidFill>
                <a:srgbClr val="4F758B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en-GB" sz="2000" dirty="0" smtClean="0">
              <a:solidFill>
                <a:srgbClr val="4F758B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900" y="548680"/>
            <a:ext cx="609600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446807"/>
            <a:ext cx="6768752" cy="1326009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What the Presentation covers: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755576" y="2060848"/>
            <a:ext cx="7776864" cy="2675071"/>
          </a:xfrm>
        </p:spPr>
        <p:txBody>
          <a:bodyPr>
            <a:normAutofit lnSpcReduction="10000"/>
          </a:bodyPr>
          <a:lstStyle/>
          <a:p>
            <a:r>
              <a:rPr lang="en-GB" sz="3200" dirty="0" smtClean="0"/>
              <a:t>Where we are and what we do</a:t>
            </a:r>
          </a:p>
          <a:p>
            <a:r>
              <a:rPr lang="en-GB" sz="3200" dirty="0"/>
              <a:t>Long-Term </a:t>
            </a:r>
            <a:r>
              <a:rPr lang="en-GB" sz="3200" dirty="0" smtClean="0"/>
              <a:t>Archiving</a:t>
            </a:r>
            <a:endParaRPr lang="en-GB" sz="3200" dirty="0"/>
          </a:p>
          <a:p>
            <a:r>
              <a:rPr lang="en-GB" sz="3200" dirty="0" smtClean="0"/>
              <a:t>What is Open Access and our view on sustainability</a:t>
            </a:r>
          </a:p>
          <a:p>
            <a:r>
              <a:rPr lang="en-GB" sz="3200" dirty="0" smtClean="0"/>
              <a:t>How does RSC Gold works in practice</a:t>
            </a:r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81087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GB" sz="4000" dirty="0" smtClean="0">
                <a:solidFill>
                  <a:srgbClr val="4F758B"/>
                </a:solidFill>
              </a:rPr>
              <a:t>Results so far…</a:t>
            </a:r>
            <a:endParaRPr lang="en-GB" sz="40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2132856"/>
            <a:ext cx="7272808" cy="4248472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en-GB" sz="2000" dirty="0" smtClean="0"/>
              <a:t>&gt;600</a:t>
            </a:r>
            <a:r>
              <a:rPr lang="en-GB" sz="2000" dirty="0" smtClean="0">
                <a:solidFill>
                  <a:srgbClr val="4F758B"/>
                </a:solidFill>
              </a:rPr>
              <a:t> </a:t>
            </a:r>
            <a:r>
              <a:rPr lang="en-GB" sz="2000" dirty="0">
                <a:solidFill>
                  <a:srgbClr val="4F758B"/>
                </a:solidFill>
              </a:rPr>
              <a:t>Institutions qualify for Gold for Gold Voucher </a:t>
            </a:r>
            <a:r>
              <a:rPr lang="en-GB" sz="2000" dirty="0" smtClean="0">
                <a:solidFill>
                  <a:srgbClr val="4F758B"/>
                </a:solidFill>
              </a:rPr>
              <a:t>Codes</a:t>
            </a:r>
            <a:br>
              <a:rPr lang="en-GB" sz="2000" dirty="0" smtClean="0">
                <a:solidFill>
                  <a:srgbClr val="4F758B"/>
                </a:solidFill>
              </a:rPr>
            </a:br>
            <a:endParaRPr lang="en-GB" sz="2000" dirty="0" smtClean="0">
              <a:solidFill>
                <a:srgbClr val="4F758B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GB" sz="2000" dirty="0" smtClean="0">
                <a:solidFill>
                  <a:srgbClr val="4F758B"/>
                </a:solidFill>
              </a:rPr>
              <a:t>In 2013</a:t>
            </a:r>
          </a:p>
          <a:p>
            <a:pPr marL="800100" lvl="1" indent="-342900" algn="l">
              <a:buFont typeface="Arial" pitchFamily="34" charset="0"/>
              <a:buChar char="•"/>
            </a:pPr>
            <a:r>
              <a:rPr lang="en-GB" sz="1800" dirty="0" smtClean="0">
                <a:solidFill>
                  <a:srgbClr val="4F758B"/>
                </a:solidFill>
              </a:rPr>
              <a:t>878 articles </a:t>
            </a:r>
          </a:p>
          <a:p>
            <a:pPr marL="800100" lvl="1" indent="-342900" algn="l">
              <a:buFont typeface="Arial" pitchFamily="34" charset="0"/>
              <a:buChar char="•"/>
            </a:pPr>
            <a:r>
              <a:rPr lang="en-GB" sz="1800" dirty="0">
                <a:solidFill>
                  <a:srgbClr val="4F758B"/>
                </a:solidFill>
              </a:rPr>
              <a:t>f</a:t>
            </a:r>
            <a:r>
              <a:rPr lang="en-GB" sz="1800" dirty="0" smtClean="0">
                <a:solidFill>
                  <a:srgbClr val="4F758B"/>
                </a:solidFill>
              </a:rPr>
              <a:t>rom 187 institutions</a:t>
            </a:r>
          </a:p>
          <a:p>
            <a:pPr marL="800100" lvl="1" indent="-342900" algn="l">
              <a:buFont typeface="Arial" pitchFamily="34" charset="0"/>
              <a:buChar char="•"/>
            </a:pPr>
            <a:r>
              <a:rPr lang="en-GB" sz="1800" dirty="0" smtClean="0">
                <a:solidFill>
                  <a:srgbClr val="4F758B"/>
                </a:solidFill>
              </a:rPr>
              <a:t>in 26 different countries</a:t>
            </a:r>
            <a:r>
              <a:rPr lang="en-GB" sz="2000" dirty="0" smtClean="0">
                <a:solidFill>
                  <a:srgbClr val="4F758B"/>
                </a:solidFill>
              </a:rPr>
              <a:t/>
            </a:r>
            <a:br>
              <a:rPr lang="en-GB" sz="2000" dirty="0" smtClean="0">
                <a:solidFill>
                  <a:srgbClr val="4F758B"/>
                </a:solidFill>
              </a:rPr>
            </a:br>
            <a:endParaRPr lang="en-GB" sz="2000" dirty="0">
              <a:solidFill>
                <a:srgbClr val="4F758B"/>
              </a:solidFill>
            </a:endParaRPr>
          </a:p>
          <a:p>
            <a:pPr marL="342900" lvl="1" indent="-342900" algn="l">
              <a:buFont typeface="Arial" pitchFamily="34" charset="0"/>
              <a:buChar char="•"/>
            </a:pPr>
            <a:r>
              <a:rPr lang="en-GB" sz="2000" dirty="0" smtClean="0">
                <a:solidFill>
                  <a:srgbClr val="4F758B"/>
                </a:solidFill>
              </a:rPr>
              <a:t>Institutions include:</a:t>
            </a:r>
          </a:p>
          <a:p>
            <a:pPr marL="800100" lvl="2" indent="-342900" algn="l"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4F758B"/>
                </a:solidFill>
              </a:rPr>
              <a:t>Cambridge University (UK)</a:t>
            </a:r>
          </a:p>
          <a:p>
            <a:pPr marL="800100" lvl="2" indent="-342900" algn="l"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4F758B"/>
                </a:solidFill>
              </a:rPr>
              <a:t>UCLA (US)</a:t>
            </a:r>
          </a:p>
          <a:p>
            <a:pPr marL="800100" lvl="2" indent="-342900" algn="l"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4F758B"/>
                </a:solidFill>
              </a:rPr>
              <a:t>University of Queensland (Australia)</a:t>
            </a:r>
          </a:p>
          <a:p>
            <a:pPr marL="800100" lvl="2" indent="-342900" algn="l">
              <a:buFont typeface="Arial" pitchFamily="34" charset="0"/>
              <a:buChar char="•"/>
            </a:pPr>
            <a:r>
              <a:rPr lang="en-US" sz="1600" dirty="0">
                <a:solidFill>
                  <a:srgbClr val="4F758B"/>
                </a:solidFill>
              </a:rPr>
              <a:t>Indian Institute of Technology </a:t>
            </a:r>
            <a:r>
              <a:rPr lang="en-US" sz="1600" dirty="0" smtClean="0">
                <a:solidFill>
                  <a:srgbClr val="4F758B"/>
                </a:solidFill>
              </a:rPr>
              <a:t>Bombay </a:t>
            </a:r>
            <a:r>
              <a:rPr lang="en-GB" sz="1600" dirty="0" smtClean="0">
                <a:solidFill>
                  <a:srgbClr val="4F758B"/>
                </a:solidFill>
              </a:rPr>
              <a:t>(India)</a:t>
            </a:r>
          </a:p>
          <a:p>
            <a:pPr marL="800100" lvl="2" indent="-342900" algn="l"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4F758B"/>
                </a:solidFill>
              </a:rPr>
              <a:t>Osaka University (Japan)</a:t>
            </a:r>
            <a:endParaRPr lang="en-GB" sz="2000" dirty="0" smtClean="0">
              <a:solidFill>
                <a:srgbClr val="4F758B"/>
              </a:solidFill>
            </a:endParaRPr>
          </a:p>
          <a:p>
            <a:pPr lvl="1"/>
            <a:r>
              <a:rPr lang="en-GB" sz="1800" dirty="0" smtClean="0">
                <a:solidFill>
                  <a:srgbClr val="4F758B"/>
                </a:solidFill>
              </a:rPr>
              <a:t>		</a:t>
            </a:r>
            <a:endParaRPr lang="en-GB" sz="1600" dirty="0">
              <a:solidFill>
                <a:srgbClr val="4F758B"/>
              </a:solidFill>
            </a:endParaRPr>
          </a:p>
          <a:p>
            <a:pPr marL="800100" lvl="1" indent="-342900">
              <a:buFont typeface="Arial" pitchFamily="34" charset="0"/>
              <a:buChar char="•"/>
            </a:pPr>
            <a:endParaRPr lang="en-GB" sz="1800" dirty="0" smtClean="0">
              <a:solidFill>
                <a:srgbClr val="4F75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85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446807"/>
            <a:ext cx="7249766" cy="1470025"/>
          </a:xfrm>
        </p:spPr>
        <p:txBody>
          <a:bodyPr/>
          <a:lstStyle/>
          <a:p>
            <a:r>
              <a:rPr lang="de-DE" dirty="0" smtClean="0"/>
              <a:t>The Italian Landscape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844824"/>
            <a:ext cx="7056784" cy="3744416"/>
          </a:xfrm>
        </p:spPr>
        <p:txBody>
          <a:bodyPr>
            <a:normAutofit fontScale="92500"/>
          </a:bodyPr>
          <a:lstStyle/>
          <a:p>
            <a:r>
              <a:rPr lang="en-US" sz="4100" b="1" dirty="0" smtClean="0">
                <a:solidFill>
                  <a:srgbClr val="FFC000"/>
                </a:solidFill>
              </a:rPr>
              <a:t>RSC Gold Subscribers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CINECA Members/</a:t>
            </a:r>
            <a:r>
              <a:rPr lang="en-US" dirty="0" err="1"/>
              <a:t>Politecnico</a:t>
            </a:r>
            <a:r>
              <a:rPr lang="en-US" dirty="0"/>
              <a:t> di </a:t>
            </a:r>
            <a:r>
              <a:rPr lang="en-US" dirty="0" smtClean="0"/>
              <a:t>Milano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CNR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Consorzio</a:t>
            </a:r>
            <a:r>
              <a:rPr lang="en-US" dirty="0" smtClean="0"/>
              <a:t> </a:t>
            </a:r>
            <a:r>
              <a:rPr lang="en-US" dirty="0" err="1" smtClean="0"/>
              <a:t>Sardegna</a:t>
            </a:r>
            <a:r>
              <a:rPr lang="en-US" dirty="0" smtClean="0"/>
              <a:t> </a:t>
            </a:r>
            <a:r>
              <a:rPr lang="en-US" dirty="0" err="1" smtClean="0"/>
              <a:t>Ricerche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Universita</a:t>
            </a:r>
            <a:r>
              <a:rPr lang="en-US" dirty="0" smtClean="0"/>
              <a:t>’ </a:t>
            </a:r>
            <a:r>
              <a:rPr lang="en-US" dirty="0" err="1" smtClean="0"/>
              <a:t>Statale</a:t>
            </a:r>
            <a:r>
              <a:rPr lang="en-US" dirty="0" smtClean="0"/>
              <a:t> di Milano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Universita</a:t>
            </a:r>
            <a:r>
              <a:rPr lang="en-US" dirty="0" smtClean="0"/>
              <a:t>’ di </a:t>
            </a:r>
            <a:r>
              <a:rPr lang="en-US" dirty="0" err="1" smtClean="0"/>
              <a:t>Genova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Istituto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 err="1" smtClean="0"/>
              <a:t>taliano</a:t>
            </a:r>
            <a:r>
              <a:rPr lang="en-US" dirty="0" smtClean="0"/>
              <a:t> di </a:t>
            </a:r>
            <a:r>
              <a:rPr lang="en-US" dirty="0" err="1" smtClean="0"/>
              <a:t>Tecnologia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90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1556792"/>
            <a:ext cx="6768752" cy="4536504"/>
          </a:xfrm>
        </p:spPr>
        <p:txBody>
          <a:bodyPr>
            <a:normAutofit/>
          </a:bodyPr>
          <a:lstStyle/>
          <a:p>
            <a:pPr marL="0" lvl="1"/>
            <a:endParaRPr lang="en-GB" sz="2000" dirty="0">
              <a:solidFill>
                <a:srgbClr val="4F758B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rgbClr val="4F758B"/>
                </a:solidFill>
              </a:rPr>
              <a:t>How can you help?</a:t>
            </a:r>
            <a:endParaRPr lang="en-GB" dirty="0">
              <a:solidFill>
                <a:srgbClr val="4F758B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221" y="1700808"/>
            <a:ext cx="5991020" cy="398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0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476672"/>
            <a:ext cx="7272808" cy="1470025"/>
          </a:xfrm>
        </p:spPr>
        <p:txBody>
          <a:bodyPr>
            <a:normAutofit fontScale="90000"/>
          </a:bodyPr>
          <a:lstStyle/>
          <a:p>
            <a:r>
              <a:rPr lang="en-GB" sz="3200" dirty="0" smtClean="0">
                <a:solidFill>
                  <a:srgbClr val="4F758B"/>
                </a:solidFill>
              </a:rPr>
              <a:t>Ensuring Researchers and the Scientific Community benefit – A changing role for Librarians!</a:t>
            </a:r>
            <a:endParaRPr lang="en-GB" sz="3200" dirty="0">
              <a:solidFill>
                <a:srgbClr val="4F758B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2132856"/>
            <a:ext cx="7416824" cy="4248472"/>
          </a:xfrm>
        </p:spPr>
        <p:txBody>
          <a:bodyPr>
            <a:normAutofit/>
          </a:bodyPr>
          <a:lstStyle/>
          <a:p>
            <a:pPr marL="0" lvl="1" algn="l"/>
            <a:endParaRPr lang="en-GB" sz="3600" dirty="0" smtClean="0">
              <a:solidFill>
                <a:srgbClr val="4F758B"/>
              </a:solidFill>
            </a:endParaRPr>
          </a:p>
          <a:p>
            <a:pPr marL="342900" lvl="1" indent="-342900" algn="l">
              <a:buFont typeface="Arial" pitchFamily="34" charset="0"/>
              <a:buChar char="•"/>
            </a:pPr>
            <a:endParaRPr lang="en-GB" sz="2000" dirty="0" smtClean="0">
              <a:solidFill>
                <a:srgbClr val="4F758B"/>
              </a:solidFill>
            </a:endParaRPr>
          </a:p>
          <a:p>
            <a:pPr marL="342900" lvl="1" indent="-342900" algn="l">
              <a:buFont typeface="Arial" pitchFamily="34" charset="0"/>
              <a:buChar char="•"/>
            </a:pPr>
            <a:endParaRPr lang="en-GB" sz="2000" dirty="0">
              <a:solidFill>
                <a:srgbClr val="4F758B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91712"/>
            <a:ext cx="4183452" cy="3155315"/>
          </a:xfrm>
          <a:prstGeom prst="rect">
            <a:avLst/>
          </a:prstGeom>
          <a:ln>
            <a:solidFill>
              <a:schemeClr val="bg1">
                <a:alpha val="9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825" y="2492896"/>
            <a:ext cx="3137519" cy="3012185"/>
          </a:xfrm>
          <a:prstGeom prst="rect">
            <a:avLst/>
          </a:prstGeom>
          <a:ln>
            <a:solidFill>
              <a:schemeClr val="bg1">
                <a:alpha val="9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48880"/>
            <a:ext cx="2148550" cy="30338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46" y="5013176"/>
            <a:ext cx="3098856" cy="137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539750" y="908050"/>
            <a:ext cx="8424863" cy="1027113"/>
          </a:xfrm>
        </p:spPr>
        <p:txBody>
          <a:bodyPr>
            <a:normAutofit fontScale="90000"/>
          </a:bodyPr>
          <a:lstStyle/>
          <a:p>
            <a:r>
              <a:rPr lang="en-GB" smtClean="0"/>
              <a:t>How can an Gold4Gold Open Access Vouchers be used?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138" y="2492375"/>
            <a:ext cx="8424862" cy="3744913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An article has be submitted and accepted in the year of the voucher validity (now 2014)</a:t>
            </a:r>
          </a:p>
          <a:p>
            <a:pPr>
              <a:defRPr/>
            </a:pPr>
            <a:r>
              <a:rPr lang="en-US" sz="2800" dirty="0" smtClean="0"/>
              <a:t>Both, corresponding and co-author, can use vouchers</a:t>
            </a:r>
          </a:p>
          <a:p>
            <a:pPr>
              <a:defRPr/>
            </a:pPr>
            <a:r>
              <a:rPr lang="en-US" sz="2800" dirty="0" smtClean="0"/>
              <a:t>The Author or Librarian has to click the link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US" sz="2800" dirty="0"/>
              <a:t>	</a:t>
            </a:r>
            <a:r>
              <a:rPr lang="en-US" sz="2800" dirty="0" smtClean="0"/>
              <a:t>		</a:t>
            </a:r>
            <a:r>
              <a:rPr lang="en-US" sz="2800" u="sng" dirty="0" smtClean="0">
                <a:solidFill>
                  <a:srgbClr val="0070C0"/>
                </a:solidFill>
              </a:rPr>
              <a:t>Au-000982</a:t>
            </a:r>
          </a:p>
          <a:p>
            <a:pPr>
              <a:defRPr/>
            </a:pPr>
            <a:r>
              <a:rPr lang="en-US" sz="2800" dirty="0" smtClean="0"/>
              <a:t>…</a:t>
            </a:r>
          </a:p>
          <a:p>
            <a:pPr>
              <a:defRPr/>
            </a:pPr>
            <a:endParaRPr lang="en-GB" sz="2800" dirty="0" smtClean="0"/>
          </a:p>
          <a:p>
            <a:pPr>
              <a:defRPr/>
            </a:pPr>
            <a:endParaRPr lang="en-GB" sz="1400" dirty="0"/>
          </a:p>
          <a:p>
            <a:pPr marL="0" indent="0">
              <a:buFont typeface="Wingdings" pitchFamily="2" charset="2"/>
              <a:buNone/>
              <a:defRPr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5032275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ctrTitle"/>
          </p:nvPr>
        </p:nvSpPr>
        <p:spPr>
          <a:xfrm>
            <a:off x="2124075" y="446088"/>
            <a:ext cx="6457950" cy="1470025"/>
          </a:xfrm>
        </p:spPr>
        <p:txBody>
          <a:bodyPr/>
          <a:lstStyle/>
          <a:p>
            <a:r>
              <a:rPr lang="en-GB" smtClean="0"/>
              <a:t>RSC Gold4Gold Open Access Vouchers PDF</a:t>
            </a: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420938"/>
            <a:ext cx="4033837" cy="312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15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2" b="14362"/>
          <a:stretch>
            <a:fillRect/>
          </a:stretch>
        </p:blipFill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788" y="-1062038"/>
            <a:ext cx="4414837" cy="898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9515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539750" y="908050"/>
            <a:ext cx="8424863" cy="1027113"/>
          </a:xfrm>
        </p:spPr>
        <p:txBody>
          <a:bodyPr/>
          <a:lstStyle/>
          <a:p>
            <a:r>
              <a:rPr lang="en-GB" dirty="0" smtClean="0"/>
              <a:t>And then?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95288" y="1916113"/>
            <a:ext cx="8424862" cy="3744912"/>
          </a:xfrm>
        </p:spPr>
        <p:txBody>
          <a:bodyPr/>
          <a:lstStyle/>
          <a:p>
            <a:r>
              <a:rPr lang="en-US" sz="2800" dirty="0" smtClean="0"/>
              <a:t>Fill in all fields requested</a:t>
            </a:r>
          </a:p>
          <a:p>
            <a:r>
              <a:rPr lang="en-US" sz="2800" dirty="0" smtClean="0"/>
              <a:t>All details you need are in the acceptance mail from our editorial team</a:t>
            </a:r>
          </a:p>
          <a:p>
            <a:r>
              <a:rPr lang="en-GB" sz="2800" dirty="0" smtClean="0"/>
              <a:t>Send and wait to hear from the publisher</a:t>
            </a:r>
          </a:p>
          <a:p>
            <a:r>
              <a:rPr lang="en-GB" sz="2800" dirty="0" smtClean="0"/>
              <a:t>They will send you a </a:t>
            </a:r>
            <a:r>
              <a:rPr lang="en-GB" sz="2800" u="sng" dirty="0" smtClean="0"/>
              <a:t>new</a:t>
            </a:r>
            <a:r>
              <a:rPr lang="en-GB" sz="2800" dirty="0" smtClean="0"/>
              <a:t> License to Publish which needs to be signed by you</a:t>
            </a:r>
          </a:p>
        </p:txBody>
      </p:sp>
    </p:spTree>
    <p:extLst>
      <p:ext uri="{BB962C8B-B14F-4D97-AF65-F5344CB8AC3E}">
        <p14:creationId xmlns:p14="http://schemas.microsoft.com/office/powerpoint/2010/main" val="23509987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764704"/>
            <a:ext cx="2143125" cy="2143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47667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GB" sz="3200" dirty="0" smtClean="0">
                <a:solidFill>
                  <a:srgbClr val="4F758B"/>
                </a:solidFill>
              </a:rPr>
              <a:t>Benefits of Gold for Gold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2132856"/>
            <a:ext cx="7416824" cy="4248472"/>
          </a:xfrm>
        </p:spPr>
        <p:txBody>
          <a:bodyPr>
            <a:normAutofit/>
          </a:bodyPr>
          <a:lstStyle/>
          <a:p>
            <a:pPr marL="0" lvl="1" algn="l"/>
            <a:endParaRPr lang="en-GB" sz="3600" dirty="0" smtClean="0">
              <a:solidFill>
                <a:srgbClr val="4F758B"/>
              </a:solidFill>
            </a:endParaRPr>
          </a:p>
          <a:p>
            <a:pPr marL="342900" lvl="1" indent="-342900" algn="l">
              <a:buFont typeface="Arial" pitchFamily="34" charset="0"/>
              <a:buChar char="•"/>
            </a:pPr>
            <a:endParaRPr lang="en-GB" sz="2000" dirty="0" smtClean="0">
              <a:solidFill>
                <a:srgbClr val="4F758B"/>
              </a:solidFill>
            </a:endParaRPr>
          </a:p>
          <a:p>
            <a:pPr marL="0" lvl="1" algn="l"/>
            <a:endParaRPr lang="en-GB" sz="2000" dirty="0">
              <a:solidFill>
                <a:srgbClr val="4F758B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83624" y="2096264"/>
            <a:ext cx="684076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4F758B"/>
                </a:solidFill>
              </a:rPr>
              <a:t>Authors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4F758B"/>
                </a:solidFill>
              </a:rPr>
              <a:t>Easy solution to increasing pressure to publish OA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4F758B"/>
                </a:solidFill>
              </a:rPr>
              <a:t>Get more visibility for their research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4F758B"/>
                </a:solidFill>
              </a:rPr>
              <a:t>No need to deal with payments of OA articles</a:t>
            </a:r>
            <a:endParaRPr lang="en-GB" sz="2000" dirty="0">
              <a:solidFill>
                <a:srgbClr val="4F758B"/>
              </a:solidFill>
            </a:endParaRPr>
          </a:p>
          <a:p>
            <a:r>
              <a:rPr lang="en-GB" sz="2000" dirty="0" smtClean="0">
                <a:solidFill>
                  <a:srgbClr val="4F758B"/>
                </a:solidFill>
              </a:rPr>
              <a:t/>
            </a:r>
            <a:br>
              <a:rPr lang="en-GB" sz="2000" dirty="0" smtClean="0">
                <a:solidFill>
                  <a:srgbClr val="4F758B"/>
                </a:solidFill>
              </a:rPr>
            </a:br>
            <a:r>
              <a:rPr lang="en-GB" sz="2000" dirty="0" smtClean="0">
                <a:solidFill>
                  <a:srgbClr val="4F758B"/>
                </a:solidFill>
              </a:rPr>
              <a:t>Librarians</a:t>
            </a:r>
            <a:endParaRPr lang="en-GB" sz="2000" dirty="0">
              <a:solidFill>
                <a:srgbClr val="4F758B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4F758B"/>
                </a:solidFill>
              </a:rPr>
              <a:t>Great for relations with faculty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4F758B"/>
                </a:solidFill>
              </a:rPr>
              <a:t>Become more actively involved with OA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4F758B"/>
                </a:solidFill>
              </a:rPr>
              <a:t>A chance to experiment with this </a:t>
            </a:r>
            <a:r>
              <a:rPr lang="en-GB" sz="2000" dirty="0" smtClean="0">
                <a:solidFill>
                  <a:srgbClr val="4F758B"/>
                </a:solidFill>
              </a:rPr>
              <a:t>model</a:t>
            </a:r>
          </a:p>
          <a:p>
            <a:endParaRPr lang="en-GB" sz="2000" dirty="0" smtClean="0">
              <a:solidFill>
                <a:srgbClr val="4F758B"/>
              </a:solidFill>
            </a:endParaRPr>
          </a:p>
          <a:p>
            <a:r>
              <a:rPr lang="en-GB" sz="2000" dirty="0" smtClean="0">
                <a:solidFill>
                  <a:srgbClr val="4F758B"/>
                </a:solidFill>
              </a:rPr>
              <a:t>Institution</a:t>
            </a:r>
            <a:endParaRPr lang="en-GB" sz="2000" dirty="0">
              <a:solidFill>
                <a:srgbClr val="4F758B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4F758B"/>
                </a:solidFill>
              </a:rPr>
              <a:t>Profile is raised</a:t>
            </a:r>
          </a:p>
          <a:p>
            <a:pPr lvl="1"/>
            <a:endParaRPr lang="en-GB" sz="2800" dirty="0" smtClean="0">
              <a:solidFill>
                <a:srgbClr val="4F758B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4F758B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4F758B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GB" sz="2800" dirty="0" smtClean="0">
              <a:solidFill>
                <a:srgbClr val="4F75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1916832"/>
            <a:ext cx="6400800" cy="1008112"/>
          </a:xfrm>
        </p:spPr>
        <p:txBody>
          <a:bodyPr>
            <a:normAutofit/>
          </a:bodyPr>
          <a:lstStyle/>
          <a:p>
            <a:pPr algn="ctr"/>
            <a:r>
              <a:rPr lang="en-GB" sz="4800" dirty="0" smtClean="0"/>
              <a:t>Thank You!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71800" y="33569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4" name="TextBox 3"/>
          <p:cNvSpPr txBox="1"/>
          <p:nvPr/>
        </p:nvSpPr>
        <p:spPr>
          <a:xfrm>
            <a:off x="2123728" y="2996952"/>
            <a:ext cx="240642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Davide Fiore</a:t>
            </a:r>
            <a:endParaRPr lang="de-DE" dirty="0" smtClean="0">
              <a:solidFill>
                <a:schemeClr val="bg1"/>
              </a:solidFill>
            </a:endParaRPr>
          </a:p>
          <a:p>
            <a:endParaRPr lang="en-GB" dirty="0" smtClean="0">
              <a:solidFill>
                <a:schemeClr val="bg1"/>
              </a:solidFill>
            </a:endParaRPr>
          </a:p>
          <a:p>
            <a:r>
              <a:rPr lang="en-GB" dirty="0" smtClean="0">
                <a:solidFill>
                  <a:schemeClr val="bg1"/>
                </a:solidFill>
              </a:rPr>
              <a:t>Email: </a:t>
            </a:r>
            <a:r>
              <a:rPr lang="en-GB" dirty="0" smtClean="0">
                <a:solidFill>
                  <a:schemeClr val="bg1"/>
                </a:solidFill>
                <a:hlinkClick r:id="rId2"/>
              </a:rPr>
              <a:t>fiored@rsc.org</a:t>
            </a:r>
            <a:endParaRPr lang="en-GB" dirty="0" smtClean="0">
              <a:solidFill>
                <a:schemeClr val="bg1"/>
              </a:solidFill>
            </a:endParaRPr>
          </a:p>
          <a:p>
            <a:endParaRPr lang="de-DE" dirty="0">
              <a:solidFill>
                <a:schemeClr val="bg1"/>
              </a:solidFill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631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764704"/>
            <a:ext cx="7848872" cy="57606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600" b="1" dirty="0"/>
              <a:t>Who</a:t>
            </a:r>
            <a:r>
              <a:rPr lang="en-GB" sz="2600" dirty="0"/>
              <a:t> </a:t>
            </a:r>
            <a:r>
              <a:rPr lang="en-GB" sz="2600" b="1" dirty="0"/>
              <a:t>we are 	</a:t>
            </a: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GB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world’s </a:t>
            </a: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leading 						chemistry community </a:t>
            </a:r>
            <a:r>
              <a:rPr lang="en-GB" sz="2600" dirty="0"/>
              <a:t> </a:t>
            </a:r>
            <a:endParaRPr lang="en-GB" sz="2600" dirty="0" smtClean="0"/>
          </a:p>
          <a:p>
            <a:pPr marL="0" indent="0">
              <a:buNone/>
            </a:pPr>
            <a:endParaRPr lang="en-GB" sz="2600" dirty="0"/>
          </a:p>
          <a:p>
            <a:pPr marL="0" indent="0">
              <a:buNone/>
            </a:pPr>
            <a:r>
              <a:rPr lang="en-GB" sz="2600" b="1" dirty="0" smtClean="0">
                <a:solidFill>
                  <a:srgbClr val="008C95"/>
                </a:solidFill>
              </a:rPr>
              <a:t>What</a:t>
            </a:r>
            <a:r>
              <a:rPr lang="en-GB" sz="2600" dirty="0" smtClean="0">
                <a:solidFill>
                  <a:srgbClr val="008C95"/>
                </a:solidFill>
              </a:rPr>
              <a:t> </a:t>
            </a:r>
            <a:r>
              <a:rPr lang="en-GB" sz="2600" b="1" dirty="0">
                <a:solidFill>
                  <a:srgbClr val="008C95"/>
                </a:solidFill>
              </a:rPr>
              <a:t>we </a:t>
            </a:r>
            <a:r>
              <a:rPr lang="en-GB" sz="2600" b="1" dirty="0" smtClean="0">
                <a:solidFill>
                  <a:srgbClr val="008C95"/>
                </a:solidFill>
              </a:rPr>
              <a:t>do</a:t>
            </a:r>
            <a:r>
              <a:rPr lang="en-GB" sz="2600" b="1" dirty="0" smtClean="0"/>
              <a:t>	</a:t>
            </a: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Advancing </a:t>
            </a:r>
            <a:r>
              <a:rPr lang="en-GB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excellence in the </a:t>
            </a: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			chemical sciences </a:t>
            </a:r>
          </a:p>
          <a:p>
            <a:pPr marL="0" indent="0">
              <a:buNone/>
            </a:pPr>
            <a:endParaRPr lang="en-GB" sz="2600" dirty="0"/>
          </a:p>
          <a:p>
            <a:pPr marL="0" indent="0">
              <a:buNone/>
            </a:pPr>
            <a:r>
              <a:rPr lang="en-GB" sz="2600" b="1" dirty="0" smtClean="0"/>
              <a:t>Why we do it 	</a:t>
            </a: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 shape the future of the 					chemical sciences for the 					benefit of science and humanity</a:t>
            </a:r>
            <a:endParaRPr lang="en-GB" sz="2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en-GB" sz="2600" dirty="0"/>
          </a:p>
          <a:p>
            <a:pPr marL="0" indent="0">
              <a:buNone/>
            </a:pPr>
            <a:r>
              <a:rPr lang="en-GB" sz="2600" b="1" dirty="0" smtClean="0">
                <a:solidFill>
                  <a:srgbClr val="008C95"/>
                </a:solidFill>
              </a:rPr>
              <a:t>What drives us </a:t>
            </a:r>
            <a:r>
              <a:rPr lang="en-GB" sz="2600" b="1" dirty="0" smtClean="0"/>
              <a:t>	</a:t>
            </a: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Bringing chemical scientists 				together; promoting and 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</a:t>
            </a: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	sharing knowledge and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</a:t>
            </a: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	ideas</a:t>
            </a:r>
            <a:endParaRPr lang="en-GB" sz="2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09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GB" dirty="0" smtClean="0"/>
              <a:t>Questions?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3768" y="2636912"/>
            <a:ext cx="4726038" cy="1368152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48" y="1772816"/>
            <a:ext cx="5733380" cy="381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8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822542" y="1196752"/>
            <a:ext cx="7488832" cy="1563811"/>
          </a:xfrm>
        </p:spPr>
        <p:txBody>
          <a:bodyPr>
            <a:normAutofit lnSpcReduction="10000"/>
          </a:bodyPr>
          <a:lstStyle/>
          <a:p>
            <a:pPr>
              <a:defRPr/>
            </a:pPr>
            <a:endParaRPr lang="en-US" sz="1800" dirty="0">
              <a:latin typeface="Arial"/>
              <a:cs typeface="Arial"/>
            </a:endParaRPr>
          </a:p>
          <a:p>
            <a:pPr>
              <a:defRPr/>
            </a:pPr>
            <a:r>
              <a:rPr lang="en-US" sz="1800" b="1" dirty="0">
                <a:latin typeface="Arial"/>
                <a:cs typeface="Arial"/>
              </a:rPr>
              <a:t>Advancing excellence in the chemical sciences</a:t>
            </a:r>
          </a:p>
          <a:p>
            <a:pPr>
              <a:defRPr/>
            </a:pPr>
            <a:r>
              <a:rPr lang="en-US" sz="1800" dirty="0">
                <a:latin typeface="Arial"/>
                <a:cs typeface="Arial"/>
              </a:rPr>
              <a:t>	</a:t>
            </a:r>
          </a:p>
          <a:p>
            <a:pPr>
              <a:defRPr/>
            </a:pPr>
            <a:r>
              <a:rPr lang="en-US" sz="1800" b="1" dirty="0">
                <a:latin typeface="Arial"/>
                <a:cs typeface="Arial"/>
              </a:rPr>
              <a:t>Shaping the future of the chemical sciences for the benefit of science and humanity</a:t>
            </a:r>
          </a:p>
          <a:p>
            <a:endParaRPr lang="en-GB" sz="1800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2400" cy="1470025"/>
          </a:xfrm>
        </p:spPr>
        <p:txBody>
          <a:bodyPr/>
          <a:lstStyle/>
          <a:p>
            <a:r>
              <a:rPr lang="en-GB" kern="0" dirty="0"/>
              <a:t>The Royal Society of Chemistry</a:t>
            </a:r>
            <a:br>
              <a:rPr lang="en-GB" kern="0" dirty="0"/>
            </a:br>
            <a:endParaRPr lang="en-GB" dirty="0"/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1105535" y="2427116"/>
            <a:ext cx="6922848" cy="4292092"/>
            <a:chOff x="0" y="0"/>
            <a:chExt cx="3284" cy="3278"/>
          </a:xfrm>
        </p:grpSpPr>
        <p:sp>
          <p:nvSpPr>
            <p:cNvPr id="7" name="AutoShape 6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284" cy="3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 sz="1400" dirty="0"/>
            </a:p>
          </p:txBody>
        </p:sp>
        <p:sp>
          <p:nvSpPr>
            <p:cNvPr id="8" name="_s1097734"/>
            <p:cNvSpPr>
              <a:spLocks noChangeShapeType="1"/>
            </p:cNvSpPr>
            <p:nvPr/>
          </p:nvSpPr>
          <p:spPr bwMode="auto">
            <a:xfrm flipH="1" flipV="1">
              <a:off x="1099" y="1094"/>
              <a:ext cx="272" cy="272"/>
            </a:xfrm>
            <a:prstGeom prst="line">
              <a:avLst/>
            </a:prstGeom>
            <a:noFill/>
            <a:ln w="2857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GB" sz="1400" dirty="0"/>
            </a:p>
          </p:txBody>
        </p:sp>
        <p:sp>
          <p:nvSpPr>
            <p:cNvPr id="9" name="_s1097735"/>
            <p:cNvSpPr>
              <a:spLocks noChangeArrowheads="1"/>
            </p:cNvSpPr>
            <p:nvPr/>
          </p:nvSpPr>
          <p:spPr bwMode="auto">
            <a:xfrm>
              <a:off x="444" y="439"/>
              <a:ext cx="768" cy="768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1002">
              <a:schemeClr val="lt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marL="342900" indent="-342900" algn="ctr">
                <a:spcBef>
                  <a:spcPct val="20000"/>
                </a:spcBef>
                <a:defRPr/>
              </a:pPr>
              <a:endParaRPr lang="en-GB" altLang="en-US" sz="1400" dirty="0">
                <a:solidFill>
                  <a:schemeClr val="bg1"/>
                </a:solidFill>
                <a:ea typeface="+mn-ea"/>
              </a:endParaRPr>
            </a:p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chemeClr val="bg1"/>
                  </a:solidFill>
                  <a:ea typeface="+mn-ea"/>
                </a:rPr>
                <a:t>International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chemeClr val="bg1"/>
                  </a:solidFill>
                  <a:ea typeface="+mn-ea"/>
                </a:rPr>
                <a:t>not-for profit 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rgbClr val="FF0000"/>
                  </a:solidFill>
                  <a:ea typeface="+mn-ea"/>
                </a:rPr>
                <a:t>Publisher 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endParaRPr lang="en-GB" altLang="en-US" sz="1400" dirty="0">
                <a:ea typeface="+mn-ea"/>
              </a:endParaRPr>
            </a:p>
          </p:txBody>
        </p:sp>
        <p:sp>
          <p:nvSpPr>
            <p:cNvPr id="10" name="_s1097736"/>
            <p:cNvSpPr>
              <a:spLocks noChangeShapeType="1"/>
            </p:cNvSpPr>
            <p:nvPr/>
          </p:nvSpPr>
          <p:spPr bwMode="auto">
            <a:xfrm flipH="1">
              <a:off x="874" y="1637"/>
              <a:ext cx="385" cy="0"/>
            </a:xfrm>
            <a:prstGeom prst="line">
              <a:avLst/>
            </a:prstGeom>
            <a:noFill/>
            <a:ln w="2857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GB" sz="1400" dirty="0"/>
            </a:p>
          </p:txBody>
        </p:sp>
        <p:sp>
          <p:nvSpPr>
            <p:cNvPr id="11" name="_s1097737"/>
            <p:cNvSpPr>
              <a:spLocks noChangeArrowheads="1"/>
            </p:cNvSpPr>
            <p:nvPr/>
          </p:nvSpPr>
          <p:spPr bwMode="auto">
            <a:xfrm>
              <a:off x="107" y="1253"/>
              <a:ext cx="768" cy="768"/>
            </a:xfrm>
            <a:prstGeom prst="ellipse">
              <a:avLst/>
            </a:prstGeom>
            <a:ln w="9525">
              <a:solidFill>
                <a:srgbClr val="4B595B"/>
              </a:solidFill>
              <a:round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style>
            <a:lnRef idx="0">
              <a:scrgbClr r="0" g="0" b="0"/>
            </a:lnRef>
            <a:fillRef idx="1002">
              <a:schemeClr val="lt2"/>
            </a:fillRef>
            <a:effectRef idx="0">
              <a:scrgbClr r="0" g="0" b="0"/>
            </a:effectRef>
            <a:fontRef idx="major"/>
          </p:style>
          <p:txBody>
            <a:bodyPr wrap="none" lIns="0" tIns="0" rIns="0" bIns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chemeClr val="bg1"/>
                  </a:solidFill>
                  <a:ea typeface="+mn-ea"/>
                </a:rPr>
                <a:t>Conferences &amp;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chemeClr val="bg1"/>
                  </a:solidFill>
                  <a:ea typeface="+mn-ea"/>
                </a:rPr>
                <a:t>Events</a:t>
              </a:r>
            </a:p>
          </p:txBody>
        </p:sp>
        <p:sp>
          <p:nvSpPr>
            <p:cNvPr id="12" name="_s1097738"/>
            <p:cNvSpPr>
              <a:spLocks noChangeShapeType="1"/>
            </p:cNvSpPr>
            <p:nvPr/>
          </p:nvSpPr>
          <p:spPr bwMode="auto">
            <a:xfrm flipH="1">
              <a:off x="1099" y="1908"/>
              <a:ext cx="272" cy="272"/>
            </a:xfrm>
            <a:prstGeom prst="line">
              <a:avLst/>
            </a:prstGeom>
            <a:noFill/>
            <a:ln w="2857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GB" sz="1400" dirty="0"/>
            </a:p>
          </p:txBody>
        </p:sp>
        <p:sp>
          <p:nvSpPr>
            <p:cNvPr id="13" name="_s1097739"/>
            <p:cNvSpPr>
              <a:spLocks noChangeArrowheads="1"/>
            </p:cNvSpPr>
            <p:nvPr/>
          </p:nvSpPr>
          <p:spPr bwMode="auto">
            <a:xfrm>
              <a:off x="444" y="2067"/>
              <a:ext cx="768" cy="768"/>
            </a:xfrm>
            <a:prstGeom prst="ellipse">
              <a:avLst/>
            </a:prstGeom>
            <a:ln w="9525">
              <a:solidFill>
                <a:srgbClr val="4B595B"/>
              </a:solidFill>
              <a:round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style>
            <a:lnRef idx="0">
              <a:scrgbClr r="0" g="0" b="0"/>
            </a:lnRef>
            <a:fillRef idx="1002">
              <a:schemeClr val="lt2"/>
            </a:fillRef>
            <a:effectRef idx="0">
              <a:scrgbClr r="0" g="0" b="0"/>
            </a:effectRef>
            <a:fontRef idx="major"/>
          </p:style>
          <p:txBody>
            <a:bodyPr wrap="none" lIns="0" tIns="0" rIns="0" bIns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rgbClr val="333333"/>
                  </a:solidFill>
                  <a:ea typeface="+mn-ea"/>
                </a:rPr>
                <a:t> Professional 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rgbClr val="333333"/>
                  </a:solidFill>
                  <a:ea typeface="+mn-ea"/>
                </a:rPr>
                <a:t> Body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rgbClr val="333333"/>
                  </a:solidFill>
                  <a:ea typeface="+mn-ea"/>
                </a:rPr>
                <a:t>Qualifications</a:t>
              </a:r>
            </a:p>
          </p:txBody>
        </p:sp>
        <p:sp>
          <p:nvSpPr>
            <p:cNvPr id="14" name="_s1097740"/>
            <p:cNvSpPr>
              <a:spLocks noChangeShapeType="1"/>
            </p:cNvSpPr>
            <p:nvPr/>
          </p:nvSpPr>
          <p:spPr bwMode="auto">
            <a:xfrm>
              <a:off x="1642" y="2020"/>
              <a:ext cx="0" cy="385"/>
            </a:xfrm>
            <a:prstGeom prst="line">
              <a:avLst/>
            </a:prstGeom>
            <a:noFill/>
            <a:ln w="2857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GB" sz="1400" dirty="0"/>
            </a:p>
          </p:txBody>
        </p:sp>
        <p:sp>
          <p:nvSpPr>
            <p:cNvPr id="15" name="_s1097741"/>
            <p:cNvSpPr>
              <a:spLocks noChangeArrowheads="1"/>
            </p:cNvSpPr>
            <p:nvPr/>
          </p:nvSpPr>
          <p:spPr bwMode="auto">
            <a:xfrm>
              <a:off x="1258" y="2404"/>
              <a:ext cx="768" cy="768"/>
            </a:xfrm>
            <a:prstGeom prst="ellipse">
              <a:avLst/>
            </a:prstGeom>
            <a:ln w="9525">
              <a:solidFill>
                <a:srgbClr val="4B595B"/>
              </a:solidFill>
              <a:round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style>
            <a:lnRef idx="0">
              <a:scrgbClr r="0" g="0" b="0"/>
            </a:lnRef>
            <a:fillRef idx="1002">
              <a:schemeClr val="lt2"/>
            </a:fillRef>
            <a:effectRef idx="0">
              <a:scrgbClr r="0" g="0" b="0"/>
            </a:effectRef>
            <a:fontRef idx="major"/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en-GB" altLang="en-US" sz="1400" dirty="0">
                  <a:solidFill>
                    <a:schemeClr val="bg1"/>
                  </a:solidFill>
                </a:rPr>
                <a:t>Library and</a:t>
              </a:r>
            </a:p>
            <a:p>
              <a:pPr algn="ctr">
                <a:defRPr/>
              </a:pPr>
              <a:r>
                <a:rPr lang="en-GB" altLang="en-US" sz="1400" dirty="0">
                  <a:solidFill>
                    <a:schemeClr val="bg1"/>
                  </a:solidFill>
                </a:rPr>
                <a:t>Information Centre</a:t>
              </a:r>
            </a:p>
          </p:txBody>
        </p:sp>
        <p:sp>
          <p:nvSpPr>
            <p:cNvPr id="16" name="_s1097742"/>
            <p:cNvSpPr>
              <a:spLocks noChangeShapeType="1"/>
            </p:cNvSpPr>
            <p:nvPr/>
          </p:nvSpPr>
          <p:spPr bwMode="auto">
            <a:xfrm>
              <a:off x="1913" y="1908"/>
              <a:ext cx="272" cy="272"/>
            </a:xfrm>
            <a:prstGeom prst="line">
              <a:avLst/>
            </a:prstGeom>
            <a:noFill/>
            <a:ln w="2857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GB" sz="1400" dirty="0"/>
            </a:p>
          </p:txBody>
        </p:sp>
        <p:sp>
          <p:nvSpPr>
            <p:cNvPr id="17" name="_s1097743"/>
            <p:cNvSpPr>
              <a:spLocks noChangeArrowheads="1"/>
            </p:cNvSpPr>
            <p:nvPr/>
          </p:nvSpPr>
          <p:spPr bwMode="auto">
            <a:xfrm>
              <a:off x="2026" y="2020"/>
              <a:ext cx="814" cy="815"/>
            </a:xfrm>
            <a:prstGeom prst="ellipse">
              <a:avLst/>
            </a:prstGeom>
            <a:ln w="9525">
              <a:solidFill>
                <a:srgbClr val="4B595B"/>
              </a:solidFill>
              <a:round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style>
            <a:lnRef idx="0">
              <a:scrgbClr r="0" g="0" b="0"/>
            </a:lnRef>
            <a:fillRef idx="1002">
              <a:schemeClr val="lt2"/>
            </a:fillRef>
            <a:effectRef idx="0">
              <a:scrgbClr r="0" g="0" b="0"/>
            </a:effectRef>
            <a:fontRef idx="major"/>
          </p:style>
          <p:txBody>
            <a:bodyPr wrap="none" lIns="0" tIns="0" rIns="0" bIns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chemeClr val="bg1"/>
                  </a:solidFill>
                  <a:ea typeface="+mn-ea"/>
                </a:rPr>
                <a:t>Global Membership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chemeClr val="bg1"/>
                  </a:solidFill>
                  <a:ea typeface="+mn-ea"/>
                </a:rPr>
                <a:t>Organisation</a:t>
              </a:r>
            </a:p>
          </p:txBody>
        </p:sp>
        <p:sp>
          <p:nvSpPr>
            <p:cNvPr id="18" name="_s1097744"/>
            <p:cNvSpPr>
              <a:spLocks noChangeShapeType="1"/>
            </p:cNvSpPr>
            <p:nvPr/>
          </p:nvSpPr>
          <p:spPr bwMode="auto">
            <a:xfrm>
              <a:off x="2025" y="1637"/>
              <a:ext cx="385" cy="0"/>
            </a:xfrm>
            <a:prstGeom prst="line">
              <a:avLst/>
            </a:prstGeom>
            <a:noFill/>
            <a:ln w="2857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GB" sz="1400" dirty="0"/>
            </a:p>
          </p:txBody>
        </p:sp>
        <p:sp>
          <p:nvSpPr>
            <p:cNvPr id="19" name="_s1097745"/>
            <p:cNvSpPr>
              <a:spLocks noChangeArrowheads="1"/>
            </p:cNvSpPr>
            <p:nvPr/>
          </p:nvSpPr>
          <p:spPr bwMode="auto">
            <a:xfrm>
              <a:off x="2409" y="1253"/>
              <a:ext cx="768" cy="768"/>
            </a:xfrm>
            <a:prstGeom prst="ellipse">
              <a:avLst/>
            </a:prstGeom>
            <a:ln w="9525">
              <a:solidFill>
                <a:srgbClr val="4B595B"/>
              </a:solidFill>
              <a:round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style>
            <a:lnRef idx="0">
              <a:scrgbClr r="0" g="0" b="0"/>
            </a:lnRef>
            <a:fillRef idx="1002">
              <a:schemeClr val="lt2"/>
            </a:fillRef>
            <a:effectRef idx="0">
              <a:scrgbClr r="0" g="0" b="0"/>
            </a:effectRef>
            <a:fontRef idx="major"/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en-GB" altLang="en-US" sz="1400" dirty="0">
                  <a:solidFill>
                    <a:schemeClr val="bg1"/>
                  </a:solidFill>
                </a:rPr>
                <a:t>Science Policy</a:t>
              </a:r>
            </a:p>
            <a:p>
              <a:pPr algn="ctr">
                <a:defRPr/>
              </a:pPr>
              <a:r>
                <a:rPr lang="en-GB" altLang="en-US" sz="1400" dirty="0">
                  <a:solidFill>
                    <a:schemeClr val="bg1"/>
                  </a:solidFill>
                </a:rPr>
                <a:t>- campaigning</a:t>
              </a:r>
            </a:p>
            <a:p>
              <a:pPr algn="ctr">
                <a:defRPr/>
              </a:pPr>
              <a:r>
                <a:rPr lang="en-GB" altLang="en-US" sz="1400" dirty="0">
                  <a:solidFill>
                    <a:schemeClr val="bg1"/>
                  </a:solidFill>
                </a:rPr>
                <a:t>organisation</a:t>
              </a:r>
            </a:p>
          </p:txBody>
        </p:sp>
        <p:sp>
          <p:nvSpPr>
            <p:cNvPr id="20" name="_s1097746"/>
            <p:cNvSpPr>
              <a:spLocks noChangeShapeType="1"/>
            </p:cNvSpPr>
            <p:nvPr/>
          </p:nvSpPr>
          <p:spPr bwMode="auto">
            <a:xfrm flipV="1">
              <a:off x="1913" y="1094"/>
              <a:ext cx="272" cy="272"/>
            </a:xfrm>
            <a:prstGeom prst="line">
              <a:avLst/>
            </a:prstGeom>
            <a:noFill/>
            <a:ln w="2857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GB" sz="1400" dirty="0"/>
            </a:p>
          </p:txBody>
        </p:sp>
        <p:sp>
          <p:nvSpPr>
            <p:cNvPr id="21" name="_s1097747"/>
            <p:cNvSpPr>
              <a:spLocks noChangeArrowheads="1"/>
            </p:cNvSpPr>
            <p:nvPr/>
          </p:nvSpPr>
          <p:spPr bwMode="auto">
            <a:xfrm>
              <a:off x="2072" y="439"/>
              <a:ext cx="768" cy="768"/>
            </a:xfrm>
            <a:prstGeom prst="ellipse">
              <a:avLst/>
            </a:prstGeom>
            <a:ln w="9525">
              <a:solidFill>
                <a:srgbClr val="4B595B"/>
              </a:solidFill>
              <a:round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style>
            <a:lnRef idx="0">
              <a:scrgbClr r="0" g="0" b="0"/>
            </a:lnRef>
            <a:fillRef idx="1002">
              <a:schemeClr val="lt2"/>
            </a:fillRef>
            <a:effectRef idx="0">
              <a:scrgbClr r="0" g="0" b="0"/>
            </a:effectRef>
            <a:fontRef idx="major"/>
          </p:style>
          <p:txBody>
            <a:bodyPr wrap="none" lIns="0" tIns="0" rIns="0" bIns="0" anchor="ctr"/>
            <a:lstStyle/>
            <a:p>
              <a:pPr algn="ctr">
                <a:defRPr/>
              </a:pPr>
              <a:endParaRPr lang="en-GB" altLang="en-US" sz="1400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en-GB" altLang="en-US" sz="1400" dirty="0">
                  <a:solidFill>
                    <a:schemeClr val="bg1"/>
                  </a:solidFill>
                </a:rPr>
                <a:t>Education</a:t>
              </a:r>
            </a:p>
            <a:p>
              <a:pPr algn="ctr">
                <a:defRPr/>
              </a:pPr>
              <a:r>
                <a:rPr lang="en-GB" altLang="en-US" sz="1400" dirty="0">
                  <a:solidFill>
                    <a:schemeClr val="bg1"/>
                  </a:solidFill>
                </a:rPr>
                <a:t>Facilitator</a:t>
              </a:r>
            </a:p>
            <a:p>
              <a:pPr algn="ctr">
                <a:defRPr/>
              </a:pPr>
              <a:endParaRPr lang="en-GB" altLang="en-US" sz="1400" dirty="0"/>
            </a:p>
          </p:txBody>
        </p:sp>
        <p:sp>
          <p:nvSpPr>
            <p:cNvPr id="22" name="_s1097748"/>
            <p:cNvSpPr>
              <a:spLocks noChangeShapeType="1"/>
            </p:cNvSpPr>
            <p:nvPr/>
          </p:nvSpPr>
          <p:spPr bwMode="auto">
            <a:xfrm flipV="1">
              <a:off x="1642" y="870"/>
              <a:ext cx="0" cy="384"/>
            </a:xfrm>
            <a:prstGeom prst="line">
              <a:avLst/>
            </a:prstGeom>
            <a:noFill/>
            <a:ln w="2857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GB" sz="1400" dirty="0"/>
            </a:p>
          </p:txBody>
        </p:sp>
        <p:sp>
          <p:nvSpPr>
            <p:cNvPr id="23" name="_s1097749"/>
            <p:cNvSpPr>
              <a:spLocks noChangeArrowheads="1"/>
            </p:cNvSpPr>
            <p:nvPr/>
          </p:nvSpPr>
          <p:spPr bwMode="auto">
            <a:xfrm>
              <a:off x="1258" y="102"/>
              <a:ext cx="768" cy="768"/>
            </a:xfrm>
            <a:prstGeom prst="ellipse">
              <a:avLst/>
            </a:prstGeom>
            <a:ln w="9525">
              <a:solidFill>
                <a:srgbClr val="4B595B"/>
              </a:solidFill>
              <a:round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style>
            <a:lnRef idx="0">
              <a:scrgbClr r="0" g="0" b="0"/>
            </a:lnRef>
            <a:fillRef idx="1002">
              <a:schemeClr val="lt2"/>
            </a:fillRef>
            <a:effectRef idx="0">
              <a:scrgbClr r="0" g="0" b="0"/>
            </a:effectRef>
            <a:fontRef idx="major"/>
          </p:style>
          <p:txBody>
            <a:bodyPr wrap="none" lIns="0" tIns="0" rIns="0" bIns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chemeClr val="bg1"/>
                  </a:solidFill>
                  <a:ea typeface="+mn-ea"/>
                </a:rPr>
                <a:t>Learned Society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en-GB" altLang="en-US" sz="1400" dirty="0">
                  <a:solidFill>
                    <a:schemeClr val="bg1"/>
                  </a:solidFill>
                  <a:ea typeface="+mn-ea"/>
                </a:rPr>
                <a:t>Charity</a:t>
              </a:r>
            </a:p>
          </p:txBody>
        </p:sp>
        <p:sp>
          <p:nvSpPr>
            <p:cNvPr id="24" name="_s1097750"/>
            <p:cNvSpPr>
              <a:spLocks noChangeArrowheads="1"/>
            </p:cNvSpPr>
            <p:nvPr/>
          </p:nvSpPr>
          <p:spPr bwMode="auto">
            <a:xfrm>
              <a:off x="1258" y="1254"/>
              <a:ext cx="768" cy="768"/>
            </a:xfrm>
            <a:prstGeom prst="ellipse">
              <a:avLst/>
            </a:prstGeom>
            <a:ln w="9525">
              <a:solidFill>
                <a:srgbClr val="4B595B"/>
              </a:solidFill>
              <a:round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style>
            <a:lnRef idx="0">
              <a:scrgbClr r="0" g="0" b="0"/>
            </a:lnRef>
            <a:fillRef idx="1002">
              <a:schemeClr val="dk2"/>
            </a:fillRef>
            <a:effectRef idx="0">
              <a:scrgbClr r="0" g="0" b="0"/>
            </a:effectRef>
            <a:fontRef idx="major"/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en-GB" altLang="en-US" sz="1400" b="1" dirty="0"/>
                <a:t>RSC</a:t>
              </a:r>
            </a:p>
            <a:p>
              <a:pPr algn="ctr">
                <a:defRPr/>
              </a:pPr>
              <a:r>
                <a:rPr lang="en-GB" altLang="en-US" sz="1400" b="1" dirty="0"/>
                <a:t>Activities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939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What is RSC Publishing?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00050" y="1511300"/>
            <a:ext cx="8283575" cy="4875213"/>
            <a:chOff x="611560" y="1196752"/>
            <a:chExt cx="8355806" cy="5088210"/>
          </a:xfrm>
        </p:grpSpPr>
        <p:pic>
          <p:nvPicPr>
            <p:cNvPr id="12301" name="Picture 5" descr="Cover image for Journal of Materials Chemistry, click here for current issue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436" y="1196752"/>
              <a:ext cx="1473235" cy="19352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2" name="Picture 6" descr="Cover image for Chemical Communications, click here for current issue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267997"/>
              <a:ext cx="1471634" cy="19318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3" name="Picture 9" descr="Cover image for Dalton Transactions, click here for current issue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708" y="1196752"/>
              <a:ext cx="1441208" cy="18971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4" name="Picture 18" descr="gc009001_ofc_ga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8065" y="3789735"/>
              <a:ext cx="1468432" cy="192361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5" name="Picture 2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2" y="1700808"/>
              <a:ext cx="1493837" cy="1965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6" name="Picture 3" descr="pccp008040_ifc_14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4557" y="1700437"/>
              <a:ext cx="1442809" cy="188881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7" name="Picture 7" descr="Cover image for Organic &amp; Biomolecular Chemistry, click here for current issue">
              <a:hlinkClick r:id="rId12"/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9832" y="2061632"/>
              <a:ext cx="1460425" cy="191532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8" name="Picture 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4328" y="4077072"/>
              <a:ext cx="1409700" cy="184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9" name="Picture 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4077072"/>
              <a:ext cx="1409700" cy="184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0" name="Picture 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4437112"/>
              <a:ext cx="1409700" cy="184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1" name="Picture 4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9754" y="1268760"/>
              <a:ext cx="1538150" cy="2016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2" name="Picture 4" descr="csr035011_(Large)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098" y="1662329"/>
              <a:ext cx="1468432" cy="19103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13" name="Picture 17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3789040"/>
              <a:ext cx="1409700" cy="184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14" name="Picture 5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4365103"/>
              <a:ext cx="1440160" cy="188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4295775" y="3729038"/>
            <a:ext cx="4352925" cy="2424112"/>
            <a:chOff x="2143108" y="2338378"/>
            <a:chExt cx="4352944" cy="2424093"/>
          </a:xfrm>
        </p:grpSpPr>
        <p:pic>
          <p:nvPicPr>
            <p:cNvPr id="117765" name="Picture 5" descr="C:\Users\daviesea\Desktop\books%202009_tcm18-142403.jp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2143108" y="2428868"/>
              <a:ext cx="2724162" cy="183752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2300" name="Picture 6" descr="C:\Users\daviesea\Desktop\ebooks%20image%2009_tcm18-164833.jp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802" y="2338378"/>
              <a:ext cx="1619250" cy="2424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1643063" y="4071938"/>
            <a:ext cx="2909887" cy="1847850"/>
            <a:chOff x="3071802" y="4214818"/>
            <a:chExt cx="2909898" cy="1847850"/>
          </a:xfrm>
        </p:grpSpPr>
        <p:pic>
          <p:nvPicPr>
            <p:cNvPr id="12297" name="Picture 7" descr="C:\Users\daviesea\Desktop\OFC_ChemistryWorldNovember2011_148_tcm15-209330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1802" y="4214818"/>
              <a:ext cx="1409700" cy="184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8" name="Picture 8" descr="C:\Users\daviesea\Desktop\OFC_EiC_September2011_148_tcm15-207084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4214818"/>
              <a:ext cx="1409700" cy="184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7769" name="Picture 9" descr="C:\Users\daviesea\Desktop\dbhome_SEARCH2_tcm18-63381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4071938"/>
            <a:ext cx="2563812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70" name="Picture 10" descr="C:\Users\daviesea\Desktop\logo-cs7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643313"/>
            <a:ext cx="30384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735638" y="4138613"/>
            <a:ext cx="2717800" cy="12001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200"/>
              <a:t>•Analytical Abstracts</a:t>
            </a:r>
          </a:p>
          <a:p>
            <a:r>
              <a:rPr lang="en-US" sz="1200"/>
              <a:t>•Catalysts &amp; Catalysed Reactions</a:t>
            </a:r>
          </a:p>
          <a:p>
            <a:r>
              <a:rPr lang="en-US" sz="1200"/>
              <a:t>•Chemical Hazards in Industry</a:t>
            </a:r>
          </a:p>
          <a:p>
            <a:r>
              <a:rPr lang="en-US" sz="1200"/>
              <a:t>•Laboratory Hazards Bulletin</a:t>
            </a:r>
          </a:p>
          <a:p>
            <a:r>
              <a:rPr lang="en-US" sz="1200"/>
              <a:t>•Methods in Organic Synthesis</a:t>
            </a:r>
          </a:p>
          <a:p>
            <a:r>
              <a:rPr lang="en-US" sz="1200"/>
              <a:t>•Natural Product Updates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050" y="2853531"/>
            <a:ext cx="33147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61562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9.52821E-7 L -0.23611 -0.15564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-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30435E-6 L 0.06198 -0.3436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-1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7567E-6 L -0.16164 0.03145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0" y="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30435E-6 L 0.30764 0.0444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0" y="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/>
          <a:lstStyle/>
          <a:p>
            <a:pPr eaLnBrk="1" hangingPunct="1"/>
            <a:r>
              <a:rPr lang="en-GB" smtClean="0"/>
              <a:t>New RSC Journals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341438"/>
            <a:ext cx="2592387" cy="489585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endParaRPr lang="en-GB" sz="2800" dirty="0" smtClean="0"/>
          </a:p>
          <a:p>
            <a:pPr algn="ctr"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r>
              <a:rPr lang="en-GB" dirty="0" smtClean="0"/>
              <a:t>2009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endParaRPr lang="en-GB" dirty="0" smtClean="0"/>
          </a:p>
          <a:p>
            <a:pPr algn="ctr"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r>
              <a:rPr lang="en-GB" dirty="0" smtClean="0"/>
              <a:t>2010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endParaRPr lang="en-GB" dirty="0" smtClean="0"/>
          </a:p>
          <a:p>
            <a:pPr algn="ctr"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r>
              <a:rPr lang="en-GB" dirty="0" smtClean="0"/>
              <a:t>2011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endParaRPr lang="en-GB" dirty="0" smtClean="0"/>
          </a:p>
          <a:p>
            <a:pPr algn="ctr"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r>
              <a:rPr lang="en-GB" dirty="0" smtClean="0"/>
              <a:t>2012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endParaRPr lang="en-GB" dirty="0" smtClean="0"/>
          </a:p>
          <a:p>
            <a:pPr algn="ctr"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r>
              <a:rPr lang="en-GB" dirty="0" smtClean="0"/>
              <a:t>2013</a:t>
            </a:r>
          </a:p>
          <a:p>
            <a:pPr eaLnBrk="1" fontAlgn="auto" hangingPunct="1">
              <a:spcAft>
                <a:spcPts val="0"/>
              </a:spcAft>
              <a:buClr>
                <a:schemeClr val="bg1"/>
              </a:buClr>
              <a:buFontTx/>
              <a:buNone/>
              <a:defRPr/>
            </a:pPr>
            <a:endParaRPr lang="en-GB" dirty="0" smtClean="0"/>
          </a:p>
        </p:txBody>
      </p:sp>
      <p:pic>
        <p:nvPicPr>
          <p:cNvPr id="13316" name="Picture 21" descr="Metallomics 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1535113"/>
            <a:ext cx="682625" cy="9096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22" descr="Integrative_Biology_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525" y="1531938"/>
            <a:ext cx="668338" cy="8905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24" descr="Chem Sci Cover from We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2876550"/>
            <a:ext cx="669925" cy="8731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25" descr="070935-MCC-Journal-Cover(80)_tcm18-15804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075" y="2840038"/>
            <a:ext cx="698500" cy="9096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27" descr="Nanoscal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075" y="1519238"/>
            <a:ext cx="698500" cy="92551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28" descr="Polym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075" y="2855913"/>
            <a:ext cx="660400" cy="8699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29" descr="analytical method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550" y="1544638"/>
            <a:ext cx="669925" cy="8778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41" descr="Food &amp; Functio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2846388"/>
            <a:ext cx="682625" cy="8953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33" descr="U:\Journal Covers\CY\2011\Issue 1\OFC_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4154488"/>
            <a:ext cx="676275" cy="887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325" name="Object 34"/>
          <p:cNvGraphicFramePr>
            <a:graphicFrameLocks noChangeAspect="1"/>
          </p:cNvGraphicFramePr>
          <p:nvPr/>
        </p:nvGraphicFramePr>
        <p:xfrm>
          <a:off x="2755900" y="4149725"/>
          <a:ext cx="663575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Acrobat Document" r:id="rId13" imgW="7552440" imgH="9905760" progId="AcroExch.Document.7">
                  <p:embed/>
                </p:oleObj>
              </mc:Choice>
              <mc:Fallback>
                <p:oleObj name="Acrobat Document" r:id="rId13" imgW="7552440" imgH="990576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900" y="4149725"/>
                        <a:ext cx="663575" cy="839788"/>
                      </a:xfrm>
                      <a:prstGeom prst="rect">
                        <a:avLst/>
                      </a:prstGeom>
                      <a:noFill/>
                      <a:ln w="12700" cap="sq">
                        <a:solidFill>
                          <a:schemeClr val="tx1"/>
                        </a:solidFill>
                        <a:miter lim="800000"/>
                        <a:headEnd type="none" w="sm" len="sm"/>
                        <a:tailEnd type="none" w="sm" len="sm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26" name="Picture 4" descr="Cover image for Toxicology Research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5391150"/>
            <a:ext cx="681038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18" descr="Journal cover: Biomaterials Science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25" y="5407025"/>
            <a:ext cx="684213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11900" y="4154488"/>
            <a:ext cx="1381125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buClr>
                <a:schemeClr val="bg1"/>
              </a:buClr>
              <a:defRPr/>
            </a:pPr>
            <a:r>
              <a:rPr lang="en-GB" sz="3000" dirty="0">
                <a:solidFill>
                  <a:srgbClr val="4F758B"/>
                </a:solidFill>
                <a:latin typeface="+mn-lt"/>
                <a:ea typeface="+mn-ea"/>
              </a:rPr>
              <a:t>2014</a:t>
            </a:r>
          </a:p>
        </p:txBody>
      </p:sp>
      <p:pic>
        <p:nvPicPr>
          <p:cNvPr id="13329" name="Picture 14" descr="Journal cover: Inorganic Chemistry Frontiers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0" y="4991100"/>
            <a:ext cx="10382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16" descr="Journal cover: Organic Chemistry Frontiers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4989513"/>
            <a:ext cx="10382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Picture 19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013" y="5006975"/>
            <a:ext cx="1004887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77043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619672" y="446807"/>
            <a:ext cx="6961734" cy="1470025"/>
          </a:xfrm>
        </p:spPr>
        <p:txBody>
          <a:bodyPr>
            <a:normAutofit/>
          </a:bodyPr>
          <a:lstStyle/>
          <a:p>
            <a:r>
              <a:rPr lang="en-GB" sz="3600" b="1" dirty="0" smtClean="0"/>
              <a:t>We do archive our content</a:t>
            </a:r>
            <a:endParaRPr lang="en-GB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661415"/>
              </p:ext>
            </p:extLst>
          </p:nvPr>
        </p:nvGraphicFramePr>
        <p:xfrm>
          <a:off x="683568" y="2204865"/>
          <a:ext cx="7344816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1512168"/>
                <a:gridCol w="1836204"/>
                <a:gridCol w="1836204"/>
              </a:tblGrid>
              <a:tr h="35583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Portico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LOCKSS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CLOCKSS</a:t>
                      </a:r>
                      <a:endParaRPr lang="en-GB" dirty="0"/>
                    </a:p>
                  </a:txBody>
                  <a:tcPr/>
                </a:tc>
              </a:tr>
              <a:tr h="614172"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eJournal</a:t>
                      </a:r>
                      <a:r>
                        <a:rPr lang="en-GB" dirty="0" smtClean="0"/>
                        <a:t> articles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1841 - continuing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1996</a:t>
                      </a:r>
                      <a:r>
                        <a:rPr lang="en-GB" baseline="0" dirty="0" smtClean="0"/>
                        <a:t> - continuing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1996</a:t>
                      </a:r>
                      <a:r>
                        <a:rPr lang="en-GB" baseline="0" dirty="0" smtClean="0"/>
                        <a:t> - continuing</a:t>
                      </a:r>
                      <a:endParaRPr lang="en-GB" dirty="0" smtClean="0"/>
                    </a:p>
                  </a:txBody>
                  <a:tcPr/>
                </a:tc>
              </a:tr>
              <a:tr h="614172">
                <a:tc>
                  <a:txBody>
                    <a:bodyPr/>
                    <a:lstStyle/>
                    <a:p>
                      <a:r>
                        <a:rPr lang="en-GB" dirty="0" smtClean="0"/>
                        <a:t>eBook chapters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1968 - continuing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1968 - continuing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1968 - continuing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Subtitle 1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848872" cy="12241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sz="2800" dirty="0" smtClean="0"/>
              <a:t>All archives are “dark” archives – only accessible if the RSC no longer hosts the content.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11550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dirty="0" smtClean="0">
                <a:latin typeface="+mn-lt"/>
              </a:rPr>
              <a:t>What is Open Access?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0824" y="5517232"/>
            <a:ext cx="8003232" cy="82109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7024" y="188640"/>
            <a:ext cx="785083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3600" dirty="0"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94400" y="2972560"/>
            <a:ext cx="3987180" cy="255982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sz="2800" dirty="0" smtClean="0">
                <a:solidFill>
                  <a:srgbClr val="4F758B"/>
                </a:solidFill>
              </a:rPr>
              <a:t>The advocates:</a:t>
            </a:r>
            <a:endParaRPr lang="en-GB" sz="2800" dirty="0">
              <a:solidFill>
                <a:srgbClr val="4F758B"/>
              </a:solidFill>
            </a:endParaRPr>
          </a:p>
          <a:p>
            <a:pPr>
              <a:defRPr/>
            </a:pPr>
            <a:r>
              <a:rPr lang="en-GB" sz="2400" dirty="0" smtClean="0"/>
              <a:t>Government</a:t>
            </a:r>
          </a:p>
          <a:p>
            <a:pPr>
              <a:defRPr/>
            </a:pPr>
            <a:r>
              <a:rPr lang="en-GB" sz="2400" dirty="0" smtClean="0"/>
              <a:t>Funding organisations</a:t>
            </a:r>
          </a:p>
          <a:p>
            <a:pPr>
              <a:defRPr/>
            </a:pPr>
            <a:r>
              <a:rPr lang="en-GB" sz="2400" dirty="0" smtClean="0"/>
              <a:t>Libraries</a:t>
            </a:r>
          </a:p>
          <a:p>
            <a:pPr>
              <a:defRPr/>
            </a:pPr>
            <a:r>
              <a:rPr lang="en-GB" sz="2400" dirty="0"/>
              <a:t>Universities</a:t>
            </a:r>
          </a:p>
          <a:p>
            <a:pPr marL="0" indent="0">
              <a:buNone/>
              <a:defRPr/>
            </a:pPr>
            <a:endParaRPr lang="en-GB" sz="2400" dirty="0" smtClean="0">
              <a:solidFill>
                <a:srgbClr val="4F758B"/>
              </a:solidFill>
            </a:endParaRPr>
          </a:p>
          <a:p>
            <a:endParaRPr lang="en-GB" dirty="0">
              <a:solidFill>
                <a:srgbClr val="4F758B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4400" y="1782366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800" i="1" dirty="0" smtClean="0">
                <a:solidFill>
                  <a:srgbClr val="4F758B"/>
                </a:solidFill>
              </a:rPr>
              <a:t>Open access (OA) is the availability of electronic content to readers without any access payment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498856" y="3573016"/>
            <a:ext cx="3987180" cy="175365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400" dirty="0" smtClean="0"/>
              <a:t>Research communities</a:t>
            </a:r>
          </a:p>
          <a:p>
            <a:pPr>
              <a:defRPr/>
            </a:pPr>
            <a:r>
              <a:rPr lang="en-GB" sz="2400" dirty="0" smtClean="0"/>
              <a:t>Patient advocacy groups</a:t>
            </a:r>
          </a:p>
          <a:p>
            <a:pPr>
              <a:defRPr/>
            </a:pPr>
            <a:r>
              <a:rPr lang="en-GB" sz="2400" dirty="0" smtClean="0"/>
              <a:t>The Public (tax payers)</a:t>
            </a:r>
          </a:p>
          <a:p>
            <a:endParaRPr lang="en-GB" dirty="0">
              <a:solidFill>
                <a:srgbClr val="4F75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24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 txBox="1">
            <a:spLocks/>
          </p:cNvSpPr>
          <p:nvPr/>
        </p:nvSpPr>
        <p:spPr>
          <a:xfrm>
            <a:off x="334427" y="1988840"/>
            <a:ext cx="8342029" cy="424847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i="1" dirty="0" smtClean="0">
                <a:solidFill>
                  <a:srgbClr val="4F758B"/>
                </a:solidFill>
              </a:rPr>
              <a:t>‘</a:t>
            </a:r>
            <a:r>
              <a:rPr lang="en-GB" sz="2400" i="1" dirty="0">
                <a:solidFill>
                  <a:srgbClr val="4F758B"/>
                </a:solidFill>
              </a:rPr>
              <a:t>Article Processing </a:t>
            </a:r>
            <a:r>
              <a:rPr lang="en-GB" sz="2400" i="1" dirty="0" smtClean="0">
                <a:solidFill>
                  <a:srgbClr val="4F758B"/>
                </a:solidFill>
              </a:rPr>
              <a:t>Charge/Fee’ is paid on acceptance</a:t>
            </a:r>
            <a:br>
              <a:rPr lang="en-GB" sz="2400" i="1" dirty="0" smtClean="0">
                <a:solidFill>
                  <a:srgbClr val="4F758B"/>
                </a:solidFill>
              </a:rPr>
            </a:br>
            <a:r>
              <a:rPr lang="en-GB" sz="1200" i="1" dirty="0" smtClean="0">
                <a:solidFill>
                  <a:srgbClr val="4F758B"/>
                </a:solidFill>
              </a:rPr>
              <a:t/>
            </a:r>
            <a:br>
              <a:rPr lang="en-GB" sz="1200" i="1" dirty="0" smtClean="0">
                <a:solidFill>
                  <a:srgbClr val="4F758B"/>
                </a:solidFill>
              </a:rPr>
            </a:br>
            <a:r>
              <a:rPr lang="en-GB" sz="2400" i="1" dirty="0" smtClean="0">
                <a:solidFill>
                  <a:srgbClr val="4F758B"/>
                </a:solidFill>
              </a:rPr>
              <a:t>Paper is free for everyone to read from date of publication</a:t>
            </a:r>
          </a:p>
          <a:p>
            <a:pPr marL="0" indent="0">
              <a:buNone/>
            </a:pPr>
            <a:endParaRPr lang="en-GB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accent1">
                    <a:lumMod val="75000"/>
                  </a:schemeClr>
                </a:solidFill>
              </a:rPr>
              <a:t>Advantages</a:t>
            </a:r>
          </a:p>
          <a:p>
            <a:r>
              <a:rPr lang="en-GB" sz="2000" dirty="0" smtClean="0"/>
              <a:t>Paper freely available immediately</a:t>
            </a:r>
          </a:p>
          <a:p>
            <a:r>
              <a:rPr lang="en-GB" sz="2000" dirty="0" smtClean="0"/>
              <a:t>Potentially sustainable business model</a:t>
            </a:r>
          </a:p>
          <a:p>
            <a:pPr marL="0" indent="0">
              <a:buNone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Disadvantages</a:t>
            </a:r>
            <a:endParaRPr lang="en-GB" sz="20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GB" sz="2000" dirty="0" smtClean="0"/>
              <a:t>Cost could discourage </a:t>
            </a:r>
            <a:r>
              <a:rPr lang="en-GB" sz="2000" dirty="0"/>
              <a:t>some authors to </a:t>
            </a:r>
            <a:r>
              <a:rPr lang="en-GB" sz="2000" dirty="0" smtClean="0"/>
              <a:t>publish</a:t>
            </a:r>
          </a:p>
          <a:p>
            <a:r>
              <a:rPr lang="en-GB" sz="2000" dirty="0" smtClean="0"/>
              <a:t>Changeover expensive for institutes who pay to publish OA and also read non-open content</a:t>
            </a:r>
          </a:p>
          <a:p>
            <a:endParaRPr lang="en-GB" sz="2000" dirty="0" smtClean="0"/>
          </a:p>
          <a:p>
            <a:endParaRPr lang="en-GB" sz="2400" dirty="0"/>
          </a:p>
        </p:txBody>
      </p:sp>
      <p:pic>
        <p:nvPicPr>
          <p:cNvPr id="6" name="Picture 8" descr="http://www.globalrenewables.co.uk/images/Gold-Ear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9611" y="387965"/>
            <a:ext cx="1028685" cy="100811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Gold Open Access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531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Template xmlns="27d643f5-4560-4eff-9f48-d0fe6b2bec2d">Powerpoint presentations</Templat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88752EB44974D994EBA0BE182464D" ma:contentTypeVersion="1" ma:contentTypeDescription="Create a new document." ma:contentTypeScope="" ma:versionID="c1d8f818820c7cc194bd273893d7c9e1">
  <xsd:schema xmlns:xsd="http://www.w3.org/2001/XMLSchema" xmlns:p="http://schemas.microsoft.com/office/2006/metadata/properties" xmlns:ns2="27d643f5-4560-4eff-9f48-d0fe6b2bec2d" targetNamespace="http://schemas.microsoft.com/office/2006/metadata/properties" ma:root="true" ma:fieldsID="e52bb98c2d6ca2adc575429a04e1c4bd" ns2:_="">
    <xsd:import namespace="27d643f5-4560-4eff-9f48-d0fe6b2bec2d"/>
    <xsd:element name="properties">
      <xsd:complexType>
        <xsd:sequence>
          <xsd:element name="documentManagement">
            <xsd:complexType>
              <xsd:all>
                <xsd:element ref="ns2:Templ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27d643f5-4560-4eff-9f48-d0fe6b2bec2d" elementFormDefault="qualified">
    <xsd:import namespace="http://schemas.microsoft.com/office/2006/documentManagement/types"/>
    <xsd:element name="Template" ma:index="8" nillable="true" ma:displayName="Template" ma:format="Dropdown" ma:internalName="Template">
      <xsd:simpleType>
        <xsd:restriction base="dms:Choice">
          <xsd:enumeration value="Stationery"/>
          <xsd:enumeration value="Purchase order forms"/>
          <xsd:enumeration value="Powerpoint presentations"/>
          <xsd:enumeration value="Meeting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12938B26-5571-4633-B2D6-1B955BC45A4A}">
  <ds:schemaRefs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www.w3.org/XML/1998/namespace"/>
    <ds:schemaRef ds:uri="27d643f5-4560-4eff-9f48-d0fe6b2bec2d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E0D621F-5CAB-47A2-9BB0-F627941AAE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ACD94E-C4A3-4F3D-A06D-EDFA08CBE2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d643f5-4560-4eff-9f48-d0fe6b2bec2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1184</Words>
  <Application>Microsoft Office PowerPoint</Application>
  <PresentationFormat>Presentazione su schermo (4:3)</PresentationFormat>
  <Paragraphs>275</Paragraphs>
  <Slides>30</Slides>
  <Notes>17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2" baseType="lpstr">
      <vt:lpstr>Office Theme</vt:lpstr>
      <vt:lpstr>Acrobat Document</vt:lpstr>
      <vt:lpstr>Open Access Publishing and the role of the Royal Society of Chemistry</vt:lpstr>
      <vt:lpstr>What the Presentation covers:</vt:lpstr>
      <vt:lpstr>Presentazione standard di PowerPoint</vt:lpstr>
      <vt:lpstr>The Royal Society of Chemistry </vt:lpstr>
      <vt:lpstr>What is RSC Publishing?</vt:lpstr>
      <vt:lpstr>New RSC Journals</vt:lpstr>
      <vt:lpstr>We do archive our content</vt:lpstr>
      <vt:lpstr>What is Open Access?</vt:lpstr>
      <vt:lpstr>Gold Open Access</vt:lpstr>
      <vt:lpstr>Green Open Access</vt:lpstr>
      <vt:lpstr>Chemical Sciences Article Repository</vt:lpstr>
      <vt:lpstr>Presentazione standard di PowerPoint</vt:lpstr>
      <vt:lpstr>Presentazione standard di PowerPoint</vt:lpstr>
      <vt:lpstr>Presentazione standard di PowerPoint</vt:lpstr>
      <vt:lpstr>Current Impact</vt:lpstr>
      <vt:lpstr>Gold for Gold VS Paid Gold</vt:lpstr>
      <vt:lpstr>Country OA stats – RSC Journals</vt:lpstr>
      <vt:lpstr>Where’s it happening?</vt:lpstr>
      <vt:lpstr>Presentazione standard di PowerPoint</vt:lpstr>
      <vt:lpstr>Results so far…</vt:lpstr>
      <vt:lpstr>The Italian Landscape</vt:lpstr>
      <vt:lpstr>How can you help?</vt:lpstr>
      <vt:lpstr>Ensuring Researchers and the Scientific Community benefit – A changing role for Librarians!</vt:lpstr>
      <vt:lpstr>How can an Gold4Gold Open Access Vouchers be used?</vt:lpstr>
      <vt:lpstr>RSC Gold4Gold Open Access Vouchers PDF</vt:lpstr>
      <vt:lpstr>Presentazione standard di PowerPoint</vt:lpstr>
      <vt:lpstr>And then?</vt:lpstr>
      <vt:lpstr>Benefits of Gold for Gold</vt:lpstr>
      <vt:lpstr>Presentazione standard di PowerPoint</vt:lpstr>
      <vt:lpstr>Questions?</vt:lpstr>
    </vt:vector>
  </TitlesOfParts>
  <Company>Royal Society of Chemistry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 4 3_white</dc:title>
  <dc:creator>Matt Baldwin</dc:creator>
  <cp:lastModifiedBy>Mandelli Cristina</cp:lastModifiedBy>
  <cp:revision>79</cp:revision>
  <dcterms:created xsi:type="dcterms:W3CDTF">2013-06-04T12:27:23Z</dcterms:created>
  <dcterms:modified xsi:type="dcterms:W3CDTF">2014-09-19T09:49:49Z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0x010100C1788752EB44974D994EBA0BE182464D</vt:lpwstr>
  </property>
</Properties>
</file>